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media/image29.svg" ContentType="image/svg+xml"/>
  <Override PartName="/ppt/media/image31.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handoutMasterIdLst>
    <p:handoutMasterId r:id="rId41"/>
  </p:handoutMasterIdLst>
  <p:sldIdLst>
    <p:sldId id="260" r:id="rId3"/>
    <p:sldId id="275" r:id="rId4"/>
    <p:sldId id="297" r:id="rId5"/>
    <p:sldId id="281" r:id="rId6"/>
    <p:sldId id="282" r:id="rId7"/>
    <p:sldId id="307" r:id="rId8"/>
    <p:sldId id="283" r:id="rId9"/>
    <p:sldId id="284" r:id="rId10"/>
    <p:sldId id="285" r:id="rId11"/>
    <p:sldId id="286" r:id="rId12"/>
    <p:sldId id="287" r:id="rId13"/>
    <p:sldId id="289" r:id="rId14"/>
    <p:sldId id="309" r:id="rId15"/>
    <p:sldId id="291" r:id="rId16"/>
    <p:sldId id="290" r:id="rId17"/>
    <p:sldId id="310" r:id="rId18"/>
    <p:sldId id="293" r:id="rId19"/>
    <p:sldId id="312" r:id="rId20"/>
    <p:sldId id="295" r:id="rId21"/>
    <p:sldId id="342" r:id="rId22"/>
    <p:sldId id="347" r:id="rId24"/>
    <p:sldId id="350" r:id="rId25"/>
    <p:sldId id="341" r:id="rId26"/>
    <p:sldId id="315" r:id="rId27"/>
    <p:sldId id="321" r:id="rId28"/>
    <p:sldId id="351" r:id="rId29"/>
    <p:sldId id="352" r:id="rId30"/>
    <p:sldId id="353" r:id="rId31"/>
    <p:sldId id="354" r:id="rId32"/>
    <p:sldId id="355" r:id="rId33"/>
    <p:sldId id="357" r:id="rId34"/>
    <p:sldId id="358" r:id="rId35"/>
    <p:sldId id="359" r:id="rId36"/>
    <p:sldId id="362" r:id="rId37"/>
    <p:sldId id="363" r:id="rId38"/>
    <p:sldId id="329" r:id="rId39"/>
    <p:sldId id="274" r:id="rId40"/>
  </p:sldIdLst>
  <p:sldSz cx="12192000" cy="6858000"/>
  <p:notesSz cx="6858000" cy="9144000"/>
  <p:embeddedFontLst>
    <p:embeddedFont>
      <p:font typeface="思源黑体 CN Regular" panose="020B0500000000000000" pitchFamily="34" charset="-122"/>
      <p:regular r:id="rId46"/>
    </p:embeddedFont>
    <p:embeddedFont>
      <p:font typeface="微软雅黑" panose="020B0503020204020204" charset="-122"/>
      <p:regular r:id="rId47"/>
    </p:embeddedFont>
    <p:embeddedFont>
      <p:font typeface="思源黑体 CN Bold" panose="020B0800000000000000" pitchFamily="34" charset="-122"/>
      <p:bold r:id="rId48"/>
    </p:embeddedFont>
    <p:embeddedFont>
      <p:font typeface="Impact" panose="020B0806030902050204" pitchFamily="34" charset="0"/>
      <p:regular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73" userDrawn="1">
          <p15:clr>
            <a:srgbClr val="A4A3A4"/>
          </p15:clr>
        </p15:guide>
        <p15:guide id="2" pos="383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181A"/>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4692111-5282-4652-99E7-6EA96DC0BACB}" styleName="表样式 1 9">
    <a:wholeTbl>
      <a:tcTxStyle>
        <a:fontRef idx="none">
          <a:srgbClr val="000000"/>
        </a:fontRef>
      </a:tcTxStyle>
      <a:tcStyle>
        <a:tcBdr>
          <a:left>
            <a:ln>
              <a:noFill/>
            </a:ln>
          </a:left>
          <a:right>
            <a:ln>
              <a:noFill/>
            </a:ln>
          </a:right>
          <a:top>
            <a:ln w="12700" cmpd="sng">
              <a:solidFill>
                <a:schemeClr val="accent4"/>
              </a:solidFill>
              <a:prstDash val="solid"/>
            </a:ln>
          </a:top>
          <a:bottom>
            <a:ln w="12700" cmpd="sng">
              <a:solidFill>
                <a:schemeClr val="accent4"/>
              </a:solidFill>
              <a:prstDash val="solid"/>
            </a:ln>
          </a:bottom>
          <a:insideH>
            <a:ln w="9525" cmpd="sng">
              <a:solidFill>
                <a:schemeClr val="accent4">
                  <a:lumMod val="40000"/>
                  <a:lumOff val="60000"/>
                </a:schemeClr>
              </a:solidFill>
              <a:prstDash val="solid"/>
            </a:ln>
          </a:insideH>
          <a:insideV>
            <a:ln>
              <a:noFill/>
            </a:ln>
          </a:insideV>
        </a:tcBdr>
        <a:fill>
          <a:solidFill>
            <a:srgbClr val="FFFFFF"/>
          </a:solidFill>
        </a:fill>
      </a:tcStyle>
    </a:wholeTbl>
    <a:band2H>
      <a:tcStyle>
        <a:tcBdr/>
        <a:fill>
          <a:solidFill>
            <a:srgbClr val="F2F2F2"/>
          </a:solidFill>
        </a:fill>
      </a:tcStyle>
    </a:band2H>
    <a:band1V>
      <a:tcStyle>
        <a:tcBdr>
          <a:left>
            <a:ln>
              <a:noFill/>
            </a:ln>
          </a:left>
          <a:right>
            <a:ln>
              <a:noFill/>
            </a:ln>
          </a:right>
          <a:top>
            <a:ln w="12700" cmpd="sng">
              <a:solidFill>
                <a:schemeClr val="accent4"/>
              </a:solidFill>
              <a:prstDash val="solid"/>
            </a:ln>
          </a:top>
          <a:bottom>
            <a:ln w="12700" cmpd="sng">
              <a:solidFill>
                <a:schemeClr val="accent4"/>
              </a:solidFill>
              <a:prstDash val="solid"/>
            </a:ln>
          </a:bottom>
          <a:insideH>
            <a:ln w="9525" cmpd="sng">
              <a:solidFill>
                <a:schemeClr val="accent4">
                  <a:lumMod val="40000"/>
                  <a:lumOff val="60000"/>
                </a:schemeClr>
              </a:solidFill>
              <a:prstDash val="solid"/>
            </a:ln>
          </a:insideH>
          <a:insideV>
            <a:ln>
              <a:noFill/>
            </a:ln>
          </a:insideV>
        </a:tcBdr>
        <a:fill>
          <a:solidFill>
            <a:srgbClr val="F2F2F2"/>
          </a:solidFill>
        </a:fill>
      </a:tcStyle>
    </a:band1V>
    <a:lastCol>
      <a:tcTxStyle b="on">
        <a:fontRef idx="none">
          <a:srgbClr val="08090C"/>
        </a:fontRef>
      </a:tcTxStyle>
      <a:tcStyle>
        <a:tcBdr>
          <a:left>
            <a:ln>
              <a:noFill/>
            </a:ln>
          </a:left>
          <a:right>
            <a:ln>
              <a:noFill/>
            </a:ln>
          </a:right>
          <a:top>
            <a:ln w="12700" cmpd="sng">
              <a:solidFill>
                <a:schemeClr val="accent4"/>
              </a:solidFill>
              <a:prstDash val="solid"/>
            </a:ln>
          </a:top>
          <a:bottom>
            <a:ln w="12700" cmpd="sng">
              <a:solidFill>
                <a:schemeClr val="accent4"/>
              </a:solidFill>
              <a:prstDash val="solid"/>
            </a:ln>
          </a:bottom>
          <a:insideH>
            <a:ln w="9525" cmpd="sng">
              <a:solidFill>
                <a:schemeClr val="accent4">
                  <a:lumMod val="40000"/>
                  <a:lumOff val="60000"/>
                </a:schemeClr>
              </a:solidFill>
              <a:prstDash val="solid"/>
            </a:ln>
          </a:insideH>
          <a:insideV>
            <a:ln>
              <a:noFill/>
            </a:ln>
          </a:insideV>
        </a:tcBdr>
        <a:fill>
          <a:solidFill>
            <a:srgbClr val="E7E6E6"/>
          </a:solidFill>
        </a:fill>
      </a:tcStyle>
    </a:lastCol>
    <a:firstCol>
      <a:tcTxStyle b="on">
        <a:fontRef idx="none">
          <a:srgbClr val="08090C"/>
        </a:fontRef>
      </a:tcTxStyle>
      <a:tcStyle>
        <a:tcBdr>
          <a:left>
            <a:ln>
              <a:noFill/>
            </a:ln>
          </a:left>
          <a:right>
            <a:ln>
              <a:noFill/>
            </a:ln>
          </a:right>
          <a:top>
            <a:ln w="12700" cmpd="sng">
              <a:solidFill>
                <a:schemeClr val="accent4"/>
              </a:solidFill>
              <a:prstDash val="solid"/>
            </a:ln>
          </a:top>
          <a:bottom>
            <a:ln w="12700" cmpd="sng">
              <a:solidFill>
                <a:schemeClr val="accent4"/>
              </a:solidFill>
              <a:prstDash val="solid"/>
            </a:ln>
          </a:bottom>
          <a:insideH>
            <a:ln w="9525" cmpd="sng">
              <a:solidFill>
                <a:schemeClr val="accent4">
                  <a:lumMod val="40000"/>
                  <a:lumOff val="60000"/>
                </a:schemeClr>
              </a:solidFill>
              <a:prstDash val="solid"/>
            </a:ln>
          </a:insideH>
          <a:insideV>
            <a:ln>
              <a:noFill/>
            </a:ln>
          </a:insideV>
        </a:tcBdr>
        <a:fill>
          <a:solidFill>
            <a:srgbClr val="E7E6E6"/>
          </a:solidFill>
        </a:fill>
      </a:tcStyle>
    </a:firstCol>
    <a:lastRow>
      <a:tcTxStyle b="on">
        <a:fontRef idx="none">
          <a:schemeClr val="accent4"/>
        </a:fontRef>
      </a:tcTxStyle>
      <a:tcStyle>
        <a:tcBdr>
          <a:left>
            <a:ln>
              <a:noFill/>
            </a:ln>
          </a:left>
          <a:right>
            <a:ln>
              <a:noFill/>
            </a:ln>
          </a:right>
          <a:top>
            <a:ln w="9525" cmpd="sng">
              <a:solidFill>
                <a:schemeClr val="accent4"/>
              </a:solidFill>
              <a:prstDash val="solid"/>
            </a:ln>
          </a:top>
          <a:bottom>
            <a:ln w="12700" cmpd="sng">
              <a:solidFill>
                <a:schemeClr val="accent4"/>
              </a:solidFill>
              <a:prstDash val="solid"/>
            </a:ln>
          </a:bottom>
          <a:insideH>
            <a:ln>
              <a:noFill/>
            </a:ln>
          </a:insideH>
          <a:insideV>
            <a:ln>
              <a:noFill/>
            </a:ln>
          </a:insideV>
        </a:tcBdr>
        <a:fill>
          <a:solidFill>
            <a:srgbClr val="FFFFFF"/>
          </a:solidFill>
        </a:fill>
      </a:tcStyle>
    </a:lastRow>
    <a:seCell>
      <a:tcTxStyle b="on">
        <a:fontRef idx="none">
          <a:schemeClr val="accent4"/>
        </a:fontRef>
      </a:tcTxStyle>
      <a:tcStyle>
        <a:tcBdr>
          <a:left>
            <a:ln>
              <a:noFill/>
            </a:ln>
          </a:left>
          <a:right>
            <a:ln>
              <a:noFill/>
            </a:ln>
          </a:right>
          <a:top>
            <a:ln w="9525" cmpd="sng">
              <a:solidFill>
                <a:schemeClr val="accent4"/>
              </a:solidFill>
              <a:prstDash val="solid"/>
            </a:ln>
          </a:top>
          <a:bottom>
            <a:ln w="12700" cmpd="sng">
              <a:solidFill>
                <a:schemeClr val="accent4"/>
              </a:solidFill>
              <a:prstDash val="solid"/>
            </a:ln>
          </a:bottom>
          <a:insideH>
            <a:ln>
              <a:noFill/>
            </a:ln>
          </a:insideH>
          <a:insideV>
            <a:ln>
              <a:noFill/>
            </a:ln>
          </a:insideV>
        </a:tcBdr>
        <a:fill>
          <a:solidFill>
            <a:srgbClr val="FFFFFF"/>
          </a:solidFill>
        </a:fill>
      </a:tcStyle>
    </a:seCell>
    <a:swCell>
      <a:tcTxStyle b="on">
        <a:fontRef idx="none">
          <a:schemeClr val="accent4"/>
        </a:fontRef>
      </a:tcTxStyle>
      <a:tcStyle>
        <a:tcBdr>
          <a:left>
            <a:ln>
              <a:noFill/>
            </a:ln>
          </a:left>
          <a:right>
            <a:ln>
              <a:noFill/>
            </a:ln>
          </a:right>
          <a:top>
            <a:ln w="9525" cmpd="sng">
              <a:solidFill>
                <a:schemeClr val="accent4"/>
              </a:solidFill>
              <a:prstDash val="solid"/>
            </a:ln>
          </a:top>
          <a:bottom>
            <a:ln w="12700" cmpd="sng">
              <a:solidFill>
                <a:schemeClr val="accent4"/>
              </a:solidFill>
              <a:prstDash val="solid"/>
            </a:ln>
          </a:bottom>
          <a:insideH>
            <a:ln>
              <a:noFill/>
            </a:ln>
          </a:insideH>
          <a:insideV>
            <a:ln>
              <a:noFill/>
            </a:ln>
          </a:insideV>
        </a:tcBdr>
        <a:fill>
          <a:solidFill>
            <a:srgbClr val="FFFFFF"/>
          </a:solidFill>
        </a:fill>
      </a:tcStyle>
    </a:swCell>
    <a:firstRow>
      <a:tcTxStyle b="on">
        <a:fontRef idx="none">
          <a:schemeClr val="accent4"/>
        </a:fontRef>
      </a:tcTxStyle>
      <a:tcStyle>
        <a:tcBdr>
          <a:left>
            <a:ln>
              <a:noFill/>
            </a:ln>
          </a:left>
          <a:right>
            <a:ln>
              <a:noFill/>
            </a:ln>
          </a:right>
          <a:top>
            <a:ln>
              <a:noFill/>
            </a:ln>
          </a:top>
          <a:bottom>
            <a:ln w="12700" cmpd="sng">
              <a:solidFill>
                <a:schemeClr val="accent4"/>
              </a:solidFill>
              <a:prstDash val="solid"/>
            </a:ln>
          </a:bottom>
          <a:insideH>
            <a:ln>
              <a:noFill/>
            </a:ln>
          </a:insideH>
          <a:insideV>
            <a:ln>
              <a:noFill/>
            </a:ln>
          </a:insideV>
        </a:tcBdr>
        <a:fill>
          <a:solidFill>
            <a:srgbClr val="FFFFFF"/>
          </a:solidFill>
        </a:fill>
      </a:tcStyle>
    </a:firstRow>
    <a:neCell>
      <a:tcTxStyle b="on">
        <a:fontRef idx="none">
          <a:schemeClr val="accent4"/>
        </a:fontRef>
      </a:tcTxStyle>
      <a:tcStyle>
        <a:tcBdr>
          <a:left>
            <a:ln>
              <a:noFill/>
            </a:ln>
          </a:left>
          <a:right>
            <a:ln>
              <a:noFill/>
            </a:ln>
          </a:right>
          <a:top>
            <a:ln>
              <a:noFill/>
            </a:ln>
          </a:top>
          <a:bottom>
            <a:ln w="12700" cmpd="sng">
              <a:solidFill>
                <a:schemeClr val="accent4"/>
              </a:solidFill>
              <a:prstDash val="solid"/>
            </a:ln>
          </a:bottom>
          <a:insideH>
            <a:ln>
              <a:noFill/>
            </a:ln>
          </a:insideH>
          <a:insideV>
            <a:ln>
              <a:noFill/>
            </a:ln>
          </a:insideV>
        </a:tcBdr>
        <a:fill>
          <a:solidFill>
            <a:srgbClr val="FFFFFF"/>
          </a:solidFill>
        </a:fill>
      </a:tcStyle>
    </a:neCell>
    <a:nwCell>
      <a:tcTxStyle b="on">
        <a:fontRef idx="none">
          <a:schemeClr val="accent4"/>
        </a:fontRef>
      </a:tcTxStyle>
      <a:tcStyle>
        <a:tcBdr>
          <a:left>
            <a:ln>
              <a:noFill/>
            </a:ln>
          </a:left>
          <a:right>
            <a:ln>
              <a:noFill/>
            </a:ln>
          </a:right>
          <a:top>
            <a:ln>
              <a:noFill/>
            </a:ln>
          </a:top>
          <a:bottom>
            <a:ln w="12700" cmpd="sng">
              <a:solidFill>
                <a:schemeClr val="accent4"/>
              </a:solidFill>
              <a:prstDash val="solid"/>
            </a:ln>
          </a:bottom>
          <a:insideH>
            <a:ln>
              <a:noFill/>
            </a:ln>
          </a:insideH>
          <a:insideV>
            <a:ln>
              <a:noFill/>
            </a:ln>
          </a:insideV>
        </a:tcBdr>
        <a:fill>
          <a:solidFill>
            <a:srgbClr val="FFFFFF"/>
          </a:solidFill>
        </a:fill>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75" d="100"/>
          <a:sy n="75" d="100"/>
        </p:scale>
        <p:origin x="321" y="42"/>
      </p:cViewPr>
      <p:guideLst>
        <p:guide orient="horz" pos="2673"/>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0" Type="http://schemas.openxmlformats.org/officeDocument/2006/relationships/tags" Target="tags/tag114.xml"/><Relationship Id="rId5" Type="http://schemas.openxmlformats.org/officeDocument/2006/relationships/slide" Target="slides/slide3.xml"/><Relationship Id="rId49" Type="http://schemas.openxmlformats.org/officeDocument/2006/relationships/font" Target="fonts/font4.fntdata"/><Relationship Id="rId48" Type="http://schemas.openxmlformats.org/officeDocument/2006/relationships/font" Target="fonts/font3.fntdata"/><Relationship Id="rId47" Type="http://schemas.openxmlformats.org/officeDocument/2006/relationships/font" Target="fonts/font2.fntdata"/><Relationship Id="rId46" Type="http://schemas.openxmlformats.org/officeDocument/2006/relationships/font" Target="fonts/font1.fntdata"/><Relationship Id="rId45" Type="http://schemas.openxmlformats.org/officeDocument/2006/relationships/commentAuthors" Target="commentAuthors.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handoutMaster" Target="handoutMasters/handoutMaster1.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4" Type="http://schemas.microsoft.com/office/2011/relationships/chartColorStyle" Target="colors1.xml"/><Relationship Id="rId3" Type="http://schemas.microsoft.com/office/2011/relationships/chartStyle" Target="style1.xml"/><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4" Type="http://schemas.microsoft.com/office/2011/relationships/chartColorStyle" Target="colors10.xml"/><Relationship Id="rId3" Type="http://schemas.microsoft.com/office/2011/relationships/chartStyle" Target="style10.xml"/><Relationship Id="rId2" Type="http://schemas.openxmlformats.org/officeDocument/2006/relationships/themeOverride" Target="../theme/themeOverride8.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4" Type="http://schemas.microsoft.com/office/2011/relationships/chartColorStyle" Target="colors11.xml"/><Relationship Id="rId3" Type="http://schemas.microsoft.com/office/2011/relationships/chartStyle" Target="style11.xml"/><Relationship Id="rId2" Type="http://schemas.openxmlformats.org/officeDocument/2006/relationships/themeOverride" Target="../theme/themeOverride9.xml"/><Relationship Id="rId1" Type="http://schemas.openxmlformats.org/officeDocument/2006/relationships/package" Target="../embeddings/Workbook11.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4" Type="http://schemas.microsoft.com/office/2011/relationships/chartColorStyle" Target="colors4.xml"/><Relationship Id="rId3" Type="http://schemas.microsoft.com/office/2011/relationships/chartStyle" Target="style4.xml"/><Relationship Id="rId2" Type="http://schemas.openxmlformats.org/officeDocument/2006/relationships/themeOverride" Target="../theme/themeOverride2.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4" Type="http://schemas.microsoft.com/office/2011/relationships/chartColorStyle" Target="colors5.xml"/><Relationship Id="rId3" Type="http://schemas.microsoft.com/office/2011/relationships/chartStyle" Target="style5.xml"/><Relationship Id="rId2" Type="http://schemas.openxmlformats.org/officeDocument/2006/relationships/themeOverride" Target="../theme/themeOverride3.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4" Type="http://schemas.microsoft.com/office/2011/relationships/chartColorStyle" Target="colors6.xml"/><Relationship Id="rId3" Type="http://schemas.microsoft.com/office/2011/relationships/chartStyle" Target="style6.xml"/><Relationship Id="rId2" Type="http://schemas.openxmlformats.org/officeDocument/2006/relationships/themeOverride" Target="../theme/themeOverride4.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4" Type="http://schemas.microsoft.com/office/2011/relationships/chartColorStyle" Target="colors7.xml"/><Relationship Id="rId3" Type="http://schemas.microsoft.com/office/2011/relationships/chartStyle" Target="style7.xml"/><Relationship Id="rId2" Type="http://schemas.openxmlformats.org/officeDocument/2006/relationships/themeOverride" Target="../theme/themeOverride5.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4" Type="http://schemas.microsoft.com/office/2011/relationships/chartColorStyle" Target="colors8.xml"/><Relationship Id="rId3" Type="http://schemas.microsoft.com/office/2011/relationships/chartStyle" Target="style8.xml"/><Relationship Id="rId2" Type="http://schemas.openxmlformats.org/officeDocument/2006/relationships/themeOverride" Target="../theme/themeOverride6.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4" Type="http://schemas.microsoft.com/office/2011/relationships/chartColorStyle" Target="colors9.xml"/><Relationship Id="rId3" Type="http://schemas.microsoft.com/office/2011/relationships/chartStyle" Target="style9.xml"/><Relationship Id="rId2" Type="http://schemas.openxmlformats.org/officeDocument/2006/relationships/themeOverride" Target="../theme/themeOverride7.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48927726971339"/>
          <c:y val="0.062451342546926"/>
          <c:w val="0.917907947906372"/>
          <c:h val="0.831556323269184"/>
        </c:manualLayout>
      </c:layout>
      <c:barChart>
        <c:barDir val="col"/>
        <c:grouping val="clustered"/>
        <c:varyColors val="0"/>
        <c:ser>
          <c:idx val="0"/>
          <c:order val="0"/>
          <c:tx>
            <c:strRef>
              <c:f>Sheet1!$B$1</c:f>
              <c:strCache>
                <c:ptCount val="1"/>
                <c:pt idx="0">
                  <c:v>预防</c:v>
                </c:pt>
              </c:strCache>
            </c:strRef>
          </c:tx>
          <c:spPr>
            <a:solidFill>
              <a:srgbClr val="EFBB1F"/>
            </a:solidFill>
            <a:ln>
              <a:noFill/>
            </a:ln>
            <a:effectLst/>
          </c:spPr>
          <c:invertIfNegative val="0"/>
          <c:dPt>
            <c:idx val="0"/>
            <c:invertIfNegative val="0"/>
            <c:bubble3D val="0"/>
            <c:spPr>
              <a:solidFill>
                <a:srgbClr val="EFBB1F"/>
              </a:solidFill>
              <a:ln>
                <a:noFill/>
              </a:ln>
              <a:effectLst/>
            </c:spPr>
          </c:dPt>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Allo-HSCT</c:v>
                </c:pt>
                <c:pt idx="1">
                  <c:v>AML/MDS</c:v>
                </c:pt>
                <c:pt idx="2">
                  <c:v>ALL</c:v>
                </c:pt>
                <c:pt idx="3">
                  <c:v>粒缺患者</c:v>
                </c:pt>
              </c:strCache>
            </c:strRef>
          </c:cat>
          <c:val>
            <c:numRef>
              <c:f>Sheet1!$B$2:$B$5</c:f>
              <c:numCache>
                <c:formatCode>0%</c:formatCode>
                <c:ptCount val="4"/>
                <c:pt idx="0">
                  <c:v>0.59</c:v>
                </c:pt>
                <c:pt idx="1">
                  <c:v>0.436</c:v>
                </c:pt>
                <c:pt idx="2">
                  <c:v>0.292</c:v>
                </c:pt>
              </c:numCache>
            </c:numRef>
          </c:val>
        </c:ser>
        <c:ser>
          <c:idx val="1"/>
          <c:order val="1"/>
          <c:tx>
            <c:strRef>
              <c:f>Sheet1!$C$1</c:f>
              <c:strCache>
                <c:ptCount val="1"/>
                <c:pt idx="0">
                  <c:v>经验治疗</c:v>
                </c:pt>
              </c:strCache>
            </c:strRef>
          </c:tx>
          <c:spPr>
            <a:solidFill>
              <a:srgbClr val="8D3E8B"/>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tx1"/>
                    </a:solidFill>
                    <a:latin typeface="Times New Roman" panose="02020603050405020304" charset="0"/>
                    <a:ea typeface="汉仪旗黑-55简" panose="00020600040101010101" charset="-122"/>
                    <a:cs typeface="Times New Roman" panose="02020603050405020304"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Allo-HSCT</c:v>
                </c:pt>
                <c:pt idx="1">
                  <c:v>AML/MDS</c:v>
                </c:pt>
                <c:pt idx="2">
                  <c:v>ALL</c:v>
                </c:pt>
                <c:pt idx="3">
                  <c:v>粒缺患者</c:v>
                </c:pt>
              </c:strCache>
            </c:strRef>
          </c:cat>
          <c:val>
            <c:numRef>
              <c:f>Sheet1!$C$2:$C$5</c:f>
              <c:numCache>
                <c:formatCode>0%</c:formatCode>
                <c:ptCount val="4"/>
                <c:pt idx="0">
                  <c:v>0.193</c:v>
                </c:pt>
                <c:pt idx="1">
                  <c:v>0.312</c:v>
                </c:pt>
                <c:pt idx="2">
                  <c:v>0.359</c:v>
                </c:pt>
                <c:pt idx="3">
                  <c:v>0.745</c:v>
                </c:pt>
              </c:numCache>
            </c:numRef>
          </c:val>
        </c:ser>
        <c:ser>
          <c:idx val="2"/>
          <c:order val="2"/>
          <c:tx>
            <c:strRef>
              <c:f>Sheet1!$D$1</c:f>
              <c:strCache>
                <c:ptCount val="1"/>
                <c:pt idx="0">
                  <c:v>诊断驱动治疗</c:v>
                </c:pt>
              </c:strCache>
            </c:strRef>
          </c:tx>
          <c:spPr>
            <a:solidFill>
              <a:srgbClr val="24ACA5"/>
            </a:solidFill>
            <a:ln>
              <a:noFill/>
            </a:ln>
            <a:effectLst/>
          </c:spPr>
          <c:invertIfNegative val="0"/>
          <c:dLbls>
            <c:dLbl>
              <c:idx val="2"/>
              <c:layout>
                <c:manualLayout>
                  <c:x val="0.0446752568332585"/>
                  <c:y val="0.0032674139010708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Allo-HSCT</c:v>
                </c:pt>
                <c:pt idx="1">
                  <c:v>AML/MDS</c:v>
                </c:pt>
                <c:pt idx="2">
                  <c:v>ALL</c:v>
                </c:pt>
                <c:pt idx="3">
                  <c:v>粒缺患者</c:v>
                </c:pt>
              </c:strCache>
            </c:strRef>
          </c:cat>
          <c:val>
            <c:numRef>
              <c:f>Sheet1!$D$2:$D$5</c:f>
              <c:numCache>
                <c:formatCode>0%</c:formatCode>
                <c:ptCount val="4"/>
                <c:pt idx="0">
                  <c:v>0.217</c:v>
                </c:pt>
                <c:pt idx="1">
                  <c:v>0.252</c:v>
                </c:pt>
                <c:pt idx="2">
                  <c:v>0.349</c:v>
                </c:pt>
                <c:pt idx="3">
                  <c:v>0.255</c:v>
                </c:pt>
              </c:numCache>
            </c:numRef>
          </c:val>
        </c:ser>
        <c:dLbls>
          <c:showLegendKey val="0"/>
          <c:showVal val="0"/>
          <c:showCatName val="0"/>
          <c:showSerName val="0"/>
          <c:showPercent val="0"/>
          <c:showBubbleSize val="0"/>
        </c:dLbls>
        <c:gapWidth val="219"/>
        <c:overlap val="-27"/>
        <c:axId val="704607213"/>
        <c:axId val="973626858"/>
      </c:barChart>
      <c:catAx>
        <c:axId val="704607213"/>
        <c:scaling>
          <c:orientation val="minMax"/>
        </c:scaling>
        <c:delete val="0"/>
        <c:axPos val="b"/>
        <c:numFmt formatCode="General" sourceLinked="0"/>
        <c:majorTickMark val="in"/>
        <c:minorTickMark val="none"/>
        <c:tickLblPos val="nextTo"/>
        <c:spPr>
          <a:noFill/>
          <a:ln w="9525" cap="flat" cmpd="sng" algn="ctr">
            <a:solidFill>
              <a:sysClr val="windowText" lastClr="000000"/>
            </a:solidFill>
            <a:round/>
          </a:ln>
          <a:effectLst/>
        </c:spPr>
        <c:txPr>
          <a:bodyPr rot="-60000000" spcFirstLastPara="0" vertOverflow="ellipsis" vert="horz" wrap="square" anchor="ctr" anchorCtr="1" forceAA="0"/>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crossAx val="973626858"/>
        <c:crosses val="autoZero"/>
        <c:auto val="1"/>
        <c:lblAlgn val="ctr"/>
        <c:lblOffset val="100"/>
        <c:noMultiLvlLbl val="0"/>
      </c:catAx>
      <c:valAx>
        <c:axId val="973626858"/>
        <c:scaling>
          <c:orientation val="minMax"/>
          <c:max val="1"/>
        </c:scaling>
        <c:delete val="0"/>
        <c:axPos val="l"/>
        <c:numFmt formatCode="0%" sourceLinked="1"/>
        <c:majorTickMark val="in"/>
        <c:minorTickMark val="none"/>
        <c:tickLblPos val="nextTo"/>
        <c:spPr>
          <a:noFill/>
          <a:ln w="12700" cmpd="sng">
            <a:solidFill>
              <a:sysClr val="windowText" lastClr="000000"/>
            </a:solidFill>
            <a:prstDash val="solid"/>
          </a:ln>
          <a:effectLst/>
        </c:spPr>
        <c:txPr>
          <a:bodyPr rot="-60000000" spcFirstLastPara="0" vertOverflow="ellipsis" vert="horz" wrap="square" anchor="ctr" anchorCtr="1" forceAA="0"/>
          <a:lstStyle/>
          <a:p>
            <a:pPr>
              <a:defRPr lang="zh-CN" sz="1200" b="0" i="0" u="none" strike="noStrike" kern="1200" baseline="0">
                <a:solidFill>
                  <a:schemeClr val="tx1"/>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p>
        </c:txPr>
        <c:crossAx val="704607213"/>
        <c:crosses val="autoZero"/>
        <c:crossBetween val="between"/>
      </c:valAx>
      <c:spPr>
        <a:noFill/>
        <a:ln>
          <a:noFill/>
        </a:ln>
        <a:effectLst/>
      </c:spPr>
    </c:plotArea>
    <c:legend>
      <c:legendPos val="t"/>
      <c:layout>
        <c:manualLayout>
          <c:xMode val="edge"/>
          <c:yMode val="edge"/>
          <c:x val="0.0910151081168308"/>
          <c:y val="0.0204411478697078"/>
          <c:w val="0.904282162942006"/>
          <c:h val="0.0625941311071696"/>
        </c:manualLayout>
      </c:layout>
      <c:overlay val="0"/>
      <c:spPr>
        <a:noFill/>
        <a:ln>
          <a:noFill/>
        </a:ln>
        <a:effectLst/>
      </c:spPr>
      <c:txPr>
        <a:bodyPr rot="0" spcFirstLastPara="1" vertOverflow="ellipsis" vert="horz" wrap="square"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汉仪旗黑-55简" panose="00020600040101010101" charset="-122"/>
            </a:defRPr>
          </a:pPr>
        </a:p>
      </c:txPr>
    </c:legend>
    <c:plotVisOnly val="1"/>
    <c:dispBlanksAs val="gap"/>
    <c:showDLblsOverMax val="0"/>
    <c:extLst>
      <c:ext uri="{0b15fc19-7d7d-44ad-8c2d-2c3a37ce22c3}">
        <chartProps xmlns="https://web.wps.cn/et/2018/main" chartId="{f1cdd2e5-8f0e-4770-b125-52614582a7bf}"/>
      </c:ext>
    </c:extLst>
  </c:chart>
  <c:spPr>
    <a:noFill/>
    <a:ln w="50800" cap="flat" cmpd="sng" algn="ctr">
      <a:noFill/>
      <a:prstDash val="solid"/>
      <a:round/>
    </a:ln>
    <a:effectLst/>
  </c:spPr>
  <c:txPr>
    <a:bodyPr/>
    <a:lstStyle/>
    <a:p>
      <a:pPr>
        <a:defRPr lang="zh-CN">
          <a:latin typeface="汉仪旗黑-55简" panose="00020600040101010101" charset="-122"/>
          <a:ea typeface="汉仪旗黑-55简" panose="00020600040101010101" charset="-122"/>
          <a:cs typeface="汉仪旗黑-55简" panose="00020600040101010101" charset="-122"/>
          <a:sym typeface="汉仪旗黑-55简" panose="00020600040101010101" charset="-122"/>
        </a:defRPr>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04684810723385"/>
          <c:y val="0.0371563752232897"/>
          <c:w val="0.919969693393604"/>
          <c:h val="0.761905143675777"/>
        </c:manualLayout>
      </c:layout>
      <c:barChart>
        <c:barDir val="col"/>
        <c:grouping val="clustered"/>
        <c:varyColors val="0"/>
        <c:ser>
          <c:idx val="0"/>
          <c:order val="0"/>
          <c:tx>
            <c:strRef>
              <c:f>Sheet1!$B$1</c:f>
              <c:strCache>
                <c:ptCount val="1"/>
                <c:pt idx="0">
                  <c:v>系列 1</c:v>
                </c:pt>
              </c:strCache>
            </c:strRef>
          </c:tx>
          <c:spPr>
            <a:solidFill>
              <a:srgbClr val="973292"/>
            </a:solidFill>
            <a:ln>
              <a:noFill/>
            </a:ln>
            <a:effectLst/>
          </c:spPr>
          <c:invertIfNegative val="0"/>
          <c:dPt>
            <c:idx val="0"/>
            <c:invertIfNegative val="0"/>
            <c:bubble3D val="0"/>
            <c:spPr>
              <a:solidFill>
                <a:srgbClr val="973292"/>
              </a:solidFill>
              <a:ln>
                <a:noFill/>
              </a:ln>
              <a:effectLst/>
            </c:spPr>
          </c:dPt>
          <c:dPt>
            <c:idx val="1"/>
            <c:invertIfNegative val="0"/>
            <c:bubble3D val="0"/>
            <c:spPr>
              <a:solidFill>
                <a:srgbClr val="973292"/>
              </a:solidFill>
              <a:ln>
                <a:noFill/>
              </a:ln>
              <a:effectLst/>
            </c:spPr>
          </c:dPt>
          <c:dLbls>
            <c:dLbl>
              <c:idx val="1"/>
              <c:layout/>
              <c:tx>
                <c:rich>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r>
                      <a:rPr lang="en-US" altLang="zh-CN" dirty="0"/>
                      <a:t>1.7%</a:t>
                    </a:r>
                    <a:endParaRPr lang="en-US" altLang="zh-CN" dirty="0"/>
                  </a:p>
                </c:rich>
              </c:tx>
              <c:numFmt formatCode="0.0%" sourceLinked="0"/>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两性霉素B</c:v>
                </c:pt>
                <c:pt idx="1">
                  <c:v>艾沙康唑</c:v>
                </c:pt>
              </c:strCache>
            </c:strRef>
          </c:cat>
          <c:val>
            <c:numRef>
              <c:f>Sheet1!$B$2:$B$3</c:f>
              <c:numCache>
                <c:formatCode>0%</c:formatCode>
                <c:ptCount val="2"/>
                <c:pt idx="0">
                  <c:v>0.529</c:v>
                </c:pt>
                <c:pt idx="1">
                  <c:v>0.017</c:v>
                </c:pt>
              </c:numCache>
            </c:numRef>
          </c:val>
        </c:ser>
        <c:dLbls>
          <c:showLegendKey val="0"/>
          <c:showVal val="0"/>
          <c:showCatName val="0"/>
          <c:showSerName val="0"/>
          <c:showPercent val="0"/>
          <c:showBubbleSize val="0"/>
        </c:dLbls>
        <c:gapWidth val="219"/>
        <c:overlap val="-27"/>
        <c:axId val="1849261744"/>
        <c:axId val="1857680000"/>
      </c:barChart>
      <c:catAx>
        <c:axId val="1849261744"/>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crossAx val="1857680000"/>
        <c:crosses val="autoZero"/>
        <c:auto val="1"/>
        <c:lblAlgn val="ctr"/>
        <c:lblOffset val="100"/>
        <c:noMultiLvlLbl val="0"/>
      </c:catAx>
      <c:valAx>
        <c:axId val="1857680000"/>
        <c:scaling>
          <c:orientation val="minMax"/>
        </c:scaling>
        <c:delete val="0"/>
        <c:axPos val="l"/>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crossAx val="1849261744"/>
        <c:crosses val="autoZero"/>
        <c:crossBetween val="between"/>
      </c:valAx>
      <c:spPr>
        <a:noFill/>
        <a:ln>
          <a:noFill/>
        </a:ln>
        <a:effectLst/>
      </c:spPr>
    </c:plotArea>
    <c:plotVisOnly val="1"/>
    <c:dispBlanksAs val="gap"/>
    <c:showDLblsOverMax val="0"/>
    <c:extLst>
      <c:ext uri="{0b15fc19-7d7d-44ad-8c2d-2c3a37ce22c3}">
        <chartProps xmlns="https://web.wps.cn/et/2018/main" chartId="{a116507b-82b7-4362-8ab0-2983a8027c2c}"/>
      </c:ext>
    </c:extLst>
  </c:chart>
  <c:spPr>
    <a:noFill/>
    <a:ln>
      <a:noFill/>
    </a:ln>
    <a:effectLst/>
  </c:spPr>
  <c:txPr>
    <a:bodyPr/>
    <a:lstStyle/>
    <a:p>
      <a:pPr>
        <a:defRPr lang="zh-CN" sz="1400">
          <a:solidFill>
            <a:schemeClr val="tx1"/>
          </a:solidFill>
          <a:latin typeface="Times New Roman" panose="02020603050405020304" charset="0"/>
          <a:ea typeface="微软雅黑" panose="020B0503020204020204" charset="-122"/>
          <a:cs typeface="Times New Roman" panose="02020603050405020304" charset="0"/>
        </a:defRPr>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04684810723385"/>
          <c:y val="0.0371563752232897"/>
          <c:w val="0.919969693393604"/>
          <c:h val="0.761905143675777"/>
        </c:manualLayout>
      </c:layout>
      <c:barChart>
        <c:barDir val="col"/>
        <c:grouping val="clustered"/>
        <c:varyColors val="0"/>
        <c:ser>
          <c:idx val="0"/>
          <c:order val="0"/>
          <c:tx>
            <c:strRef>
              <c:f>Sheet1!$B$1</c:f>
              <c:strCache>
                <c:ptCount val="1"/>
                <c:pt idx="0">
                  <c:v>系列 1</c:v>
                </c:pt>
              </c:strCache>
            </c:strRef>
          </c:tx>
          <c:spPr>
            <a:solidFill>
              <a:srgbClr val="973292"/>
            </a:solidFill>
            <a:ln>
              <a:noFill/>
            </a:ln>
            <a:effectLst/>
          </c:spPr>
          <c:invertIfNegative val="0"/>
          <c:dPt>
            <c:idx val="0"/>
            <c:invertIfNegative val="0"/>
            <c:bubble3D val="0"/>
            <c:spPr>
              <a:solidFill>
                <a:srgbClr val="973292"/>
              </a:solidFill>
              <a:ln>
                <a:noFill/>
              </a:ln>
              <a:effectLst/>
            </c:spPr>
          </c:dPt>
          <c:dPt>
            <c:idx val="1"/>
            <c:invertIfNegative val="0"/>
            <c:bubble3D val="0"/>
            <c:spPr>
              <a:solidFill>
                <a:srgbClr val="973292"/>
              </a:solidFill>
              <a:ln>
                <a:noFill/>
              </a:ln>
              <a:effectLst/>
            </c:spPr>
          </c:dPt>
          <c:dLbls>
            <c:dLbl>
              <c:idx val="1"/>
              <c:layout/>
              <c:tx>
                <c:rich>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r>
                      <a:rPr lang="en-US" altLang="zh-CN" dirty="0"/>
                      <a:t>2.2%</a:t>
                    </a:r>
                    <a:endParaRPr lang="en-US" altLang="zh-CN" dirty="0"/>
                  </a:p>
                </c:rich>
              </c:tx>
              <c:numFmt formatCode="0.0%" sourceLinked="0"/>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两性霉素B</c:v>
                </c:pt>
                <c:pt idx="1">
                  <c:v>艾沙康唑</c:v>
                </c:pt>
              </c:strCache>
            </c:strRef>
          </c:cat>
          <c:val>
            <c:numRef>
              <c:f>Sheet1!$B$2:$B$3</c:f>
              <c:numCache>
                <c:formatCode>0%</c:formatCode>
                <c:ptCount val="2"/>
                <c:pt idx="0">
                  <c:v>0.912</c:v>
                </c:pt>
                <c:pt idx="1">
                  <c:v>0.022</c:v>
                </c:pt>
              </c:numCache>
            </c:numRef>
          </c:val>
        </c:ser>
        <c:dLbls>
          <c:showLegendKey val="0"/>
          <c:showVal val="0"/>
          <c:showCatName val="0"/>
          <c:showSerName val="0"/>
          <c:showPercent val="0"/>
          <c:showBubbleSize val="0"/>
        </c:dLbls>
        <c:gapWidth val="219"/>
        <c:overlap val="-27"/>
        <c:axId val="1849261744"/>
        <c:axId val="1857680000"/>
      </c:barChart>
      <c:catAx>
        <c:axId val="1849261744"/>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crossAx val="1857680000"/>
        <c:crosses val="autoZero"/>
        <c:auto val="1"/>
        <c:lblAlgn val="ctr"/>
        <c:lblOffset val="100"/>
        <c:noMultiLvlLbl val="0"/>
      </c:catAx>
      <c:valAx>
        <c:axId val="1857680000"/>
        <c:scaling>
          <c:orientation val="minMax"/>
        </c:scaling>
        <c:delete val="0"/>
        <c:axPos val="l"/>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crossAx val="1849261744"/>
        <c:crosses val="autoZero"/>
        <c:crossBetween val="between"/>
      </c:valAx>
      <c:spPr>
        <a:noFill/>
        <a:ln>
          <a:noFill/>
        </a:ln>
        <a:effectLst/>
      </c:spPr>
    </c:plotArea>
    <c:plotVisOnly val="1"/>
    <c:dispBlanksAs val="gap"/>
    <c:showDLblsOverMax val="0"/>
    <c:extLst>
      <c:ext uri="{0b15fc19-7d7d-44ad-8c2d-2c3a37ce22c3}">
        <chartProps xmlns="https://web.wps.cn/et/2018/main" chartId="{7bff0e6e-b223-4e70-b36a-be9dcb0e294d}"/>
      </c:ext>
    </c:extLst>
  </c:chart>
  <c:spPr>
    <a:noFill/>
    <a:ln>
      <a:noFill/>
    </a:ln>
    <a:effectLst/>
  </c:spPr>
  <c:txPr>
    <a:bodyPr/>
    <a:lstStyle/>
    <a:p>
      <a:pPr>
        <a:defRPr lang="zh-CN" sz="1400">
          <a:solidFill>
            <a:schemeClr val="tx1"/>
          </a:solidFill>
          <a:latin typeface="Times New Roman" panose="02020603050405020304" charset="0"/>
          <a:ea typeface="微软雅黑" panose="020B0503020204020204" charset="-122"/>
          <a:cs typeface="Times New Roman" panose="02020603050405020304" charset="0"/>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63937785953429"/>
          <c:y val="0.0249199332401101"/>
          <c:w val="0.927507464597467"/>
          <c:h val="0.869875701231155"/>
        </c:manualLayout>
      </c:layout>
      <c:barChart>
        <c:barDir val="col"/>
        <c:grouping val="clustered"/>
        <c:varyColors val="0"/>
        <c:ser>
          <c:idx val="0"/>
          <c:order val="0"/>
          <c:tx>
            <c:strRef>
              <c:f>Sheet1!$B$1</c:f>
              <c:strCache>
                <c:ptCount val="1"/>
                <c:pt idx="0">
                  <c:v>化疗患者  </c:v>
                </c:pt>
              </c:strCache>
            </c:strRef>
          </c:tx>
          <c:spPr>
            <a:solidFill>
              <a:srgbClr val="8D3E8B"/>
            </a:solidFill>
            <a:ln>
              <a:noFill/>
            </a:ln>
            <a:effectLst/>
          </c:spPr>
          <c:invertIfNegative val="0"/>
          <c:dPt>
            <c:idx val="0"/>
            <c:invertIfNegative val="0"/>
            <c:bubble3D val="0"/>
            <c:spPr>
              <a:solidFill>
                <a:srgbClr val="8D3E8B"/>
              </a:solidFill>
              <a:ln>
                <a:noFill/>
              </a:ln>
              <a:effectLst/>
            </c:spPr>
          </c:dPt>
          <c:dPt>
            <c:idx val="1"/>
            <c:invertIfNegative val="0"/>
            <c:bubble3D val="0"/>
            <c:spPr>
              <a:solidFill>
                <a:srgbClr val="8D3E8B"/>
              </a:solidFill>
              <a:ln>
                <a:noFill/>
              </a:ln>
              <a:effectLst/>
            </c:spPr>
          </c:dPt>
          <c:dPt>
            <c:idx val="3"/>
            <c:invertIfNegative val="0"/>
            <c:bubble3D val="0"/>
            <c:spPr>
              <a:solidFill>
                <a:srgbClr val="8D3E8B"/>
              </a:solidFill>
              <a:ln>
                <a:noFill/>
              </a:ln>
              <a:effectLst/>
            </c:spPr>
          </c:dPt>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tx1"/>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曲霉</c:v>
                </c:pt>
                <c:pt idx="1">
                  <c:v>念珠菌</c:v>
                </c:pt>
                <c:pt idx="2">
                  <c:v>毛霉</c:v>
                </c:pt>
                <c:pt idx="3">
                  <c:v>隐球菌等其它</c:v>
                </c:pt>
              </c:strCache>
            </c:strRef>
          </c:cat>
          <c:val>
            <c:numRef>
              <c:f>Sheet1!$B$2:$B$5</c:f>
              <c:numCache>
                <c:formatCode>0.00%</c:formatCode>
                <c:ptCount val="4"/>
                <c:pt idx="0">
                  <c:v>0.421</c:v>
                </c:pt>
                <c:pt idx="1">
                  <c:v>0.544</c:v>
                </c:pt>
                <c:pt idx="2">
                  <c:v>0.018</c:v>
                </c:pt>
                <c:pt idx="3">
                  <c:v>0.018</c:v>
                </c:pt>
              </c:numCache>
            </c:numRef>
          </c:val>
        </c:ser>
        <c:ser>
          <c:idx val="1"/>
          <c:order val="1"/>
          <c:tx>
            <c:strRef>
              <c:f>Sheet1!$C$1</c:f>
              <c:strCache>
                <c:ptCount val="1"/>
                <c:pt idx="0">
                  <c:v>HSCT</c:v>
                </c:pt>
              </c:strCache>
            </c:strRef>
          </c:tx>
          <c:spPr>
            <a:solidFill>
              <a:srgbClr val="24ACA5"/>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200" b="0" i="0" u="none" strike="noStrike" kern="1200" baseline="0">
                    <a:solidFill>
                      <a:schemeClr val="tx1"/>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曲霉</c:v>
                </c:pt>
                <c:pt idx="1">
                  <c:v>念珠菌</c:v>
                </c:pt>
                <c:pt idx="2">
                  <c:v>毛霉</c:v>
                </c:pt>
                <c:pt idx="3">
                  <c:v>隐球菌等其它</c:v>
                </c:pt>
              </c:strCache>
            </c:strRef>
          </c:cat>
          <c:val>
            <c:numRef>
              <c:f>Sheet1!$C$2:$C$5</c:f>
              <c:numCache>
                <c:formatCode>0%</c:formatCode>
                <c:ptCount val="4"/>
                <c:pt idx="0">
                  <c:v>0.706</c:v>
                </c:pt>
                <c:pt idx="1">
                  <c:v>0.275</c:v>
                </c:pt>
                <c:pt idx="2">
                  <c:v>0.019</c:v>
                </c:pt>
                <c:pt idx="3">
                  <c:v>0</c:v>
                </c:pt>
              </c:numCache>
            </c:numRef>
          </c:val>
        </c:ser>
        <c:dLbls>
          <c:showLegendKey val="0"/>
          <c:showVal val="0"/>
          <c:showCatName val="0"/>
          <c:showSerName val="0"/>
          <c:showPercent val="0"/>
          <c:showBubbleSize val="0"/>
        </c:dLbls>
        <c:gapWidth val="219"/>
        <c:overlap val="-27"/>
        <c:axId val="650131656"/>
        <c:axId val="650133576"/>
      </c:barChart>
      <c:catAx>
        <c:axId val="650131656"/>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crossAx val="650133576"/>
        <c:crosses val="autoZero"/>
        <c:auto val="1"/>
        <c:lblAlgn val="ctr"/>
        <c:lblOffset val="100"/>
        <c:noMultiLvlLbl val="0"/>
      </c:catAx>
      <c:valAx>
        <c:axId val="650133576"/>
        <c:scaling>
          <c:orientation val="minMax"/>
          <c:max val="0.8"/>
        </c:scaling>
        <c:delete val="0"/>
        <c:axPos val="l"/>
        <c:numFmt formatCode="0%" sourceLinked="0"/>
        <c:majorTickMark val="in"/>
        <c:minorTickMark val="none"/>
        <c:tickLblPos val="nextTo"/>
        <c:spPr>
          <a:noFill/>
          <a:ln w="12700" cmpd="sng">
            <a:solidFill>
              <a:schemeClr val="tx1"/>
            </a:solidFill>
            <a:prstDash val="solid"/>
          </a:ln>
          <a:effectLst/>
        </c:spPr>
        <c:txPr>
          <a:bodyPr rot="-60000000" spcFirstLastPara="1" vertOverflow="ellipsis" vert="horz" wrap="square" anchor="ctr" anchorCtr="1"/>
          <a:lstStyle/>
          <a:p>
            <a:pPr>
              <a:defRPr lang="zh-CN" sz="1200" b="0" i="0" u="none" strike="noStrike" kern="1200" baseline="0">
                <a:solidFill>
                  <a:schemeClr val="tx1"/>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p>
        </c:txPr>
        <c:crossAx val="650131656"/>
        <c:crosses val="autoZero"/>
        <c:crossBetween val="between"/>
      </c:valAx>
      <c:spPr>
        <a:noFill/>
        <a:ln>
          <a:noFill/>
        </a:ln>
        <a:effectLst/>
      </c:spPr>
    </c:plotArea>
    <c:legend>
      <c:legendPos val="t"/>
      <c:layout>
        <c:manualLayout>
          <c:xMode val="edge"/>
          <c:yMode val="edge"/>
          <c:x val="0.486950548462852"/>
          <c:y val="0.0235138375230857"/>
          <c:w val="0.513049451537148"/>
          <c:h val="0.184051323116231"/>
        </c:manualLayout>
      </c:layou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Times New Roman" panose="02020603050405020304" charset="0"/>
            </a:defRPr>
          </a:pPr>
        </a:p>
      </c:txPr>
    </c:legend>
    <c:plotVisOnly val="1"/>
    <c:dispBlanksAs val="gap"/>
    <c:showDLblsOverMax val="0"/>
    <c:extLst>
      <c:ext uri="{0b15fc19-7d7d-44ad-8c2d-2c3a37ce22c3}">
        <chartProps xmlns="https://web.wps.cn/et/2018/main" chartId="{c614f585-c008-4a17-aaee-0a07ec0ef49d}"/>
      </c:ext>
    </c:extLst>
  </c:chart>
  <c:spPr>
    <a:noFill/>
    <a:ln>
      <a:noFill/>
    </a:ln>
    <a:effectLst/>
  </c:spPr>
  <c:txPr>
    <a:bodyPr/>
    <a:lstStyle/>
    <a:p>
      <a:pPr>
        <a:defRPr lang="zh-CN" sz="1000">
          <a:latin typeface="Times New Roman" panose="02020603050405020304" charset="0"/>
          <a:ea typeface="Times New Roman" panose="02020603050405020304" charset="0"/>
          <a:cs typeface="Times New Roman" panose="02020603050405020304" charset="0"/>
          <a:sym typeface="Times New Roman" panose="0202060305040502030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443226264036036"/>
          <c:y val="0.0491699620009883"/>
          <c:w val="0.955677373596396"/>
          <c:h val="0.844469209637183"/>
        </c:manualLayout>
      </c:layout>
      <c:barChart>
        <c:barDir val="col"/>
        <c:grouping val="clustered"/>
        <c:varyColors val="0"/>
        <c:ser>
          <c:idx val="0"/>
          <c:order val="0"/>
          <c:tx>
            <c:strRef>
              <c:f>Sheet1!$B$1</c:f>
              <c:strCache>
                <c:ptCount val="1"/>
                <c:pt idx="0">
                  <c:v>系列 1</c:v>
                </c:pt>
              </c:strCache>
            </c:strRef>
          </c:tx>
          <c:spPr>
            <a:solidFill>
              <a:srgbClr val="8D3E8B"/>
            </a:solidFill>
            <a:ln>
              <a:noFill/>
            </a:ln>
            <a:effectLst/>
          </c:spPr>
          <c:invertIfNegative val="0"/>
          <c:dPt>
            <c:idx val="0"/>
            <c:invertIfNegative val="0"/>
            <c:bubble3D val="0"/>
            <c:spPr>
              <a:solidFill>
                <a:srgbClr val="8D3E8B"/>
              </a:solidFill>
              <a:ln>
                <a:noFill/>
              </a:ln>
              <a:effectLst/>
            </c:spPr>
          </c:dPt>
          <c:dPt>
            <c:idx val="1"/>
            <c:invertIfNegative val="0"/>
            <c:bubble3D val="0"/>
            <c:spPr>
              <a:solidFill>
                <a:srgbClr val="8D3E8B"/>
              </a:solidFill>
              <a:ln>
                <a:noFill/>
              </a:ln>
              <a:effectLst/>
            </c:spPr>
          </c:dPt>
          <c:dPt>
            <c:idx val="2"/>
            <c:invertIfNegative val="0"/>
            <c:bubble3D val="0"/>
            <c:spPr>
              <a:solidFill>
                <a:srgbClr val="8D3E8B"/>
              </a:solidFill>
              <a:ln>
                <a:noFill/>
              </a:ln>
              <a:effectLst/>
            </c:spPr>
          </c:dPt>
          <c:dPt>
            <c:idx val="3"/>
            <c:invertIfNegative val="0"/>
            <c:bubble3D val="0"/>
            <c:spPr>
              <a:solidFill>
                <a:srgbClr val="8D3E8B"/>
              </a:solidFill>
              <a:ln>
                <a:noFill/>
              </a:ln>
              <a:effectLst/>
            </c:spPr>
          </c:dPt>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solidFill>
                    <a:latin typeface="Times New Roman" panose="02020603050405020304" charset="0"/>
                    <a:ea typeface="+mn-ea"/>
                    <a:cs typeface="Times New Roman" panose="020206030504050203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多发生骨髓瘤
IA 2</c:v>
                </c:pt>
                <c:pt idx="1">
                  <c:v>HSCT、
白血病 IA 3</c:v>
                </c:pt>
                <c:pt idx="2">
                  <c:v>急性白
血病 IA 4</c:v>
                </c:pt>
                <c:pt idx="3">
                  <c:v>免疫功能低下
毛霉病5</c:v>
                </c:pt>
              </c:strCache>
            </c:strRef>
          </c:cat>
          <c:val>
            <c:numRef>
              <c:f>Sheet1!$B$2:$B$5</c:f>
              <c:numCache>
                <c:formatCode>0%</c:formatCode>
                <c:ptCount val="4"/>
                <c:pt idx="0">
                  <c:v>0.336</c:v>
                </c:pt>
                <c:pt idx="1">
                  <c:v>0.515</c:v>
                </c:pt>
                <c:pt idx="2">
                  <c:v>1</c:v>
                </c:pt>
                <c:pt idx="3" c:formatCode="0.00%">
                  <c:v>0.9</c:v>
                </c:pt>
              </c:numCache>
            </c:numRef>
          </c:val>
        </c:ser>
        <c:dLbls>
          <c:showLegendKey val="0"/>
          <c:showVal val="0"/>
          <c:showCatName val="0"/>
          <c:showSerName val="0"/>
          <c:showPercent val="0"/>
          <c:showBubbleSize val="0"/>
        </c:dLbls>
        <c:gapWidth val="219"/>
        <c:overlap val="-27"/>
        <c:axId val="586412640"/>
        <c:axId val="1986248016"/>
      </c:barChart>
      <c:catAx>
        <c:axId val="586412640"/>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微软雅黑" panose="020B0503020204020204" charset="-122"/>
                <a:ea typeface="微软雅黑" panose="020B0503020204020204" charset="-122"/>
                <a:cs typeface="+mn-cs"/>
              </a:defRPr>
            </a:pPr>
          </a:p>
        </c:txPr>
        <c:crossAx val="1986248016"/>
        <c:crosses val="autoZero"/>
        <c:auto val="1"/>
        <c:lblAlgn val="ctr"/>
        <c:lblOffset val="100"/>
        <c:noMultiLvlLbl val="0"/>
      </c:catAx>
      <c:valAx>
        <c:axId val="1986248016"/>
        <c:scaling>
          <c:orientation val="minMax"/>
        </c:scaling>
        <c:delete val="0"/>
        <c:axPos val="l"/>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crossAx val="586412640"/>
        <c:crosses val="autoZero"/>
        <c:crossBetween val="between"/>
      </c:valAx>
      <c:spPr>
        <a:noFill/>
        <a:ln>
          <a:noFill/>
        </a:ln>
        <a:effectLst/>
      </c:spPr>
    </c:plotArea>
    <c:plotVisOnly val="1"/>
    <c:dispBlanksAs val="gap"/>
    <c:showDLblsOverMax val="0"/>
    <c:extLst>
      <c:ext uri="{0b15fc19-7d7d-44ad-8c2d-2c3a37ce22c3}">
        <chartProps xmlns="https://web.wps.cn/et/2018/main" chartId="{00aa8837-b4d6-482b-96fc-99f79dbc49a6}"/>
      </c:ext>
    </c:extLst>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48927726971339"/>
          <c:y val="0.127799641151211"/>
          <c:w val="0.917907947906372"/>
          <c:h val="0.72375046544644"/>
        </c:manualLayout>
      </c:layout>
      <c:barChart>
        <c:barDir val="col"/>
        <c:grouping val="clustered"/>
        <c:varyColors val="0"/>
        <c:ser>
          <c:idx val="0"/>
          <c:order val="0"/>
          <c:tx>
            <c:strRef>
              <c:f>Sheet1!$B$1</c:f>
              <c:strCache>
                <c:ptCount val="1"/>
                <c:pt idx="0">
                  <c:v>两性霉素B</c:v>
                </c:pt>
              </c:strCache>
            </c:strRef>
          </c:tx>
          <c:spPr>
            <a:solidFill>
              <a:srgbClr val="E8D8E8">
                <a:alpha val="50000"/>
              </a:srgbClr>
            </a:solidFill>
            <a:ln>
              <a:noFill/>
            </a:ln>
            <a:effectLst/>
          </c:spPr>
          <c:invertIfNegative val="0"/>
          <c:dPt>
            <c:idx val="0"/>
            <c:invertIfNegative val="0"/>
            <c:bubble3D val="0"/>
            <c:spPr>
              <a:solidFill>
                <a:srgbClr val="E8D8E8">
                  <a:alpha val="50000"/>
                </a:srgbClr>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烟曲霉
复合群</c:v>
                </c:pt>
                <c:pt idx="1">
                  <c:v>黄曲霉
复合群</c:v>
                </c:pt>
                <c:pt idx="2">
                  <c:v>黑曲霉
复合群</c:v>
                </c:pt>
                <c:pt idx="3">
                  <c:v>土曲霉
复合群</c:v>
                </c:pt>
              </c:strCache>
            </c:strRef>
          </c:cat>
          <c:val>
            <c:numRef>
              <c:f>Sheet1!$B$2:$B$5</c:f>
              <c:numCache>
                <c:formatCode>0%</c:formatCode>
                <c:ptCount val="4"/>
                <c:pt idx="0">
                  <c:v>0.107</c:v>
                </c:pt>
                <c:pt idx="1">
                  <c:v>0.6</c:v>
                </c:pt>
                <c:pt idx="2">
                  <c:v>0.636</c:v>
                </c:pt>
                <c:pt idx="3">
                  <c:v>0.889</c:v>
                </c:pt>
              </c:numCache>
            </c:numRef>
          </c:val>
        </c:ser>
        <c:ser>
          <c:idx val="1"/>
          <c:order val="1"/>
          <c:tx>
            <c:strRef>
              <c:f>Sheet1!$C$1</c:f>
              <c:strCache>
                <c:ptCount val="1"/>
                <c:pt idx="0">
                  <c:v>艾沙康唑</c:v>
                </c:pt>
              </c:strCache>
            </c:strRef>
          </c:tx>
          <c:spPr>
            <a:solidFill>
              <a:srgbClr val="8D3E8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tx1"/>
                    </a:solidFill>
                    <a:latin typeface="Times New Roman" panose="02020603050405020304" charset="0"/>
                    <a:ea typeface="汉仪旗黑-55简" panose="00020600040101010101" charset="-122"/>
                    <a:cs typeface="Times New Roman" panose="02020603050405020304"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烟曲霉
复合群</c:v>
                </c:pt>
                <c:pt idx="1">
                  <c:v>黄曲霉
复合群</c:v>
                </c:pt>
                <c:pt idx="2">
                  <c:v>黑曲霉
复合群</c:v>
                </c:pt>
                <c:pt idx="3">
                  <c:v>土曲霉
复合群</c:v>
                </c:pt>
              </c:strCache>
            </c:strRef>
          </c:cat>
          <c:val>
            <c:numRef>
              <c:f>Sheet1!$C$2:$C$5</c:f>
              <c:numCache>
                <c:formatCode>0%</c:formatCode>
                <c:ptCount val="4"/>
                <c:pt idx="0">
                  <c:v>0.92</c:v>
                </c:pt>
                <c:pt idx="1">
                  <c:v>0.8</c:v>
                </c:pt>
                <c:pt idx="2">
                  <c:v>1</c:v>
                </c:pt>
                <c:pt idx="3">
                  <c:v>1</c:v>
                </c:pt>
              </c:numCache>
            </c:numRef>
          </c:val>
        </c:ser>
        <c:dLbls>
          <c:showLegendKey val="0"/>
          <c:showVal val="0"/>
          <c:showCatName val="0"/>
          <c:showSerName val="0"/>
          <c:showPercent val="0"/>
          <c:showBubbleSize val="0"/>
        </c:dLbls>
        <c:gapWidth val="219"/>
        <c:overlap val="-27"/>
        <c:axId val="704607213"/>
        <c:axId val="973626858"/>
      </c:barChart>
      <c:catAx>
        <c:axId val="704607213"/>
        <c:scaling>
          <c:orientation val="minMax"/>
        </c:scaling>
        <c:delete val="0"/>
        <c:axPos val="b"/>
        <c:numFmt formatCode="General" sourceLinked="0"/>
        <c:majorTickMark val="in"/>
        <c:minorTickMark val="none"/>
        <c:tickLblPos val="nextTo"/>
        <c:spPr>
          <a:noFill/>
          <a:ln w="9525" cap="flat" cmpd="sng" algn="ctr">
            <a:solidFill>
              <a:sysClr val="windowText" lastClr="000000"/>
            </a:solidFill>
            <a:round/>
          </a:ln>
          <a:effectLst/>
        </c:spPr>
        <c:txPr>
          <a:bodyPr rot="-60000000" spcFirstLastPara="0" vertOverflow="ellipsis" vert="horz" wrap="square" anchor="ctr" anchorCtr="1" forceAA="0"/>
          <a:lstStyle/>
          <a:p>
            <a:pPr>
              <a:defRPr lang="zh-CN" sz="11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973626858"/>
        <c:crosses val="autoZero"/>
        <c:auto val="1"/>
        <c:lblAlgn val="ctr"/>
        <c:lblOffset val="100"/>
        <c:noMultiLvlLbl val="0"/>
      </c:catAx>
      <c:valAx>
        <c:axId val="973626858"/>
        <c:scaling>
          <c:orientation val="minMax"/>
          <c:max val="1"/>
        </c:scaling>
        <c:delete val="0"/>
        <c:axPos val="l"/>
        <c:numFmt formatCode="0%" sourceLinked="1"/>
        <c:majorTickMark val="in"/>
        <c:minorTickMark val="none"/>
        <c:tickLblPos val="nextTo"/>
        <c:spPr>
          <a:noFill/>
          <a:ln w="12700" cmpd="sng">
            <a:solidFill>
              <a:sysClr val="windowText" lastClr="000000"/>
            </a:solidFill>
            <a:prstDash val="solid"/>
          </a:ln>
          <a:effectLst/>
        </c:spPr>
        <c:txPr>
          <a:bodyPr rot="-60000000" spcFirstLastPara="0" vertOverflow="ellipsis" vert="horz" wrap="square" anchor="ctr" anchorCtr="1" forceAA="0"/>
          <a:lstStyle/>
          <a:p>
            <a:pPr>
              <a:defRPr lang="zh-CN" sz="1100" b="0" i="0" u="none" strike="noStrike" kern="1200" baseline="0">
                <a:solidFill>
                  <a:schemeClr val="tx1"/>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p>
        </c:txPr>
        <c:crossAx val="704607213"/>
        <c:crosses val="autoZero"/>
        <c:crossBetween val="between"/>
      </c:valAx>
      <c:spPr>
        <a:noFill/>
        <a:ln>
          <a:noFill/>
        </a:ln>
        <a:effectLst/>
      </c:spPr>
    </c:plotArea>
    <c:legend>
      <c:legendPos val="t"/>
      <c:layout>
        <c:manualLayout>
          <c:xMode val="edge"/>
          <c:yMode val="edge"/>
          <c:x val="0.0910151081168308"/>
          <c:y val="0.0204411478697078"/>
          <c:w val="0.835647777611053"/>
          <c:h val="0.0707303954771948"/>
        </c:manualLayout>
      </c:layou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汉仪旗黑-55简" panose="00020600040101010101" charset="-122"/>
            </a:defRPr>
          </a:pPr>
        </a:p>
      </c:txPr>
    </c:legend>
    <c:plotVisOnly val="1"/>
    <c:dispBlanksAs val="gap"/>
    <c:showDLblsOverMax val="0"/>
    <c:extLst>
      <c:ext uri="{0b15fc19-7d7d-44ad-8c2d-2c3a37ce22c3}">
        <chartProps xmlns="https://web.wps.cn/et/2018/main" chartId="{2b0ee77a-2b61-41c8-84f9-8a1f687a0b40}"/>
      </c:ext>
    </c:extLst>
  </c:chart>
  <c:spPr>
    <a:noFill/>
    <a:ln w="50800" cap="flat" cmpd="sng" algn="ctr">
      <a:noFill/>
      <a:prstDash val="solid"/>
      <a:round/>
    </a:ln>
    <a:effectLst/>
  </c:spPr>
  <c:txPr>
    <a:bodyPr/>
    <a:lstStyle/>
    <a:p>
      <a:pPr>
        <a:defRPr lang="zh-CN">
          <a:latin typeface="汉仪旗黑-55简" panose="00020600040101010101" charset="-122"/>
          <a:ea typeface="汉仪旗黑-55简" panose="00020600040101010101" charset="-122"/>
          <a:cs typeface="汉仪旗黑-55简" panose="00020600040101010101" charset="-122"/>
          <a:sym typeface="汉仪旗黑-55简" panose="00020600040101010101" charset="-122"/>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48927726971339"/>
          <c:y val="0.086024589606718"/>
          <c:w val="0.917907947906372"/>
          <c:h val="0.765525516990933"/>
        </c:manualLayout>
      </c:layout>
      <c:barChart>
        <c:barDir val="col"/>
        <c:grouping val="clustered"/>
        <c:varyColors val="0"/>
        <c:ser>
          <c:idx val="0"/>
          <c:order val="0"/>
          <c:tx>
            <c:strRef>
              <c:f>Sheet1!$B$1</c:f>
              <c:strCache>
                <c:ptCount val="1"/>
                <c:pt idx="0">
                  <c:v>两性霉素B</c:v>
                </c:pt>
              </c:strCache>
            </c:strRef>
          </c:tx>
          <c:spPr>
            <a:solidFill>
              <a:srgbClr val="E8D8E8">
                <a:alpha val="50000"/>
              </a:srgbClr>
            </a:solidFill>
            <a:ln>
              <a:noFill/>
            </a:ln>
            <a:effectLst/>
          </c:spPr>
          <c:invertIfNegative val="0"/>
          <c:dPt>
            <c:idx val="0"/>
            <c:invertIfNegative val="0"/>
            <c:bubble3D val="0"/>
            <c:spPr>
              <a:solidFill>
                <a:srgbClr val="E8D8E8">
                  <a:alpha val="50000"/>
                </a:srgbClr>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Times New Roman" panose="02020603050405020304" charset="0"/>
                    <a:ea typeface="汉仪旗黑-55简" panose="00020600040101010101" charset="-122"/>
                    <a:cs typeface="Times New Roman" panose="02020603050405020304"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毛霉目
根霉属</c:v>
                </c:pt>
                <c:pt idx="1">
                  <c:v>米根霉/
少根霉</c:v>
                </c:pt>
                <c:pt idx="2">
                  <c:v>微小
根毛霉</c:v>
                </c:pt>
                <c:pt idx="3">
                  <c:v>卷枝
毛霉</c:v>
                </c:pt>
                <c:pt idx="4">
                  <c:v>总状共
头霉</c:v>
                </c:pt>
                <c:pt idx="5">
                  <c:v>分枝
横梗酶</c:v>
                </c:pt>
              </c:strCache>
            </c:strRef>
          </c:cat>
          <c:val>
            <c:numRef>
              <c:f>Sheet1!$B$2:$B$7</c:f>
              <c:numCache>
                <c:formatCode>General</c:formatCode>
                <c:ptCount val="6"/>
                <c:pt idx="0">
                  <c:v>1</c:v>
                </c:pt>
                <c:pt idx="1">
                  <c:v>1</c:v>
                </c:pt>
                <c:pt idx="2">
                  <c:v>0.5</c:v>
                </c:pt>
                <c:pt idx="3">
                  <c:v>1</c:v>
                </c:pt>
                <c:pt idx="4">
                  <c:v>0.5</c:v>
                </c:pt>
                <c:pt idx="5">
                  <c:v>0.75</c:v>
                </c:pt>
              </c:numCache>
            </c:numRef>
          </c:val>
        </c:ser>
        <c:ser>
          <c:idx val="1"/>
          <c:order val="1"/>
          <c:tx>
            <c:strRef>
              <c:f>Sheet1!$C$1</c:f>
              <c:strCache>
                <c:ptCount val="1"/>
                <c:pt idx="0">
                  <c:v>艾沙康唑</c:v>
                </c:pt>
              </c:strCache>
            </c:strRef>
          </c:tx>
          <c:spPr>
            <a:solidFill>
              <a:srgbClr val="8D3E8B"/>
            </a:solidFill>
            <a:ln>
              <a:noFill/>
            </a:ln>
            <a:effectLst/>
          </c:spPr>
          <c:invertIfNegative val="0"/>
          <c:dLbls>
            <c:dLbl>
              <c:idx val="5"/>
              <c:layout>
                <c:manualLayout>
                  <c:x val="0.02120775416563"/>
                  <c:y val="-0.0027850034362995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lang="zh-CN" sz="1000" b="0" i="0" u="none" strike="noStrike" kern="1200" baseline="0">
                    <a:solidFill>
                      <a:schemeClr val="tx1"/>
                    </a:solidFill>
                    <a:latin typeface="Times New Roman" panose="02020603050405020304" charset="0"/>
                    <a:ea typeface="汉仪旗黑-55简" panose="00020600040101010101" charset="-122"/>
                    <a:cs typeface="Times New Roman" panose="02020603050405020304"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毛霉目
根霉属</c:v>
                </c:pt>
                <c:pt idx="1">
                  <c:v>米根霉/
少根霉</c:v>
                </c:pt>
                <c:pt idx="2">
                  <c:v>微小
根毛霉</c:v>
                </c:pt>
                <c:pt idx="3">
                  <c:v>卷枝
毛霉</c:v>
                </c:pt>
                <c:pt idx="4">
                  <c:v>总状共
头霉</c:v>
                </c:pt>
                <c:pt idx="5">
                  <c:v>分枝
横梗酶</c:v>
                </c:pt>
              </c:strCache>
            </c:strRef>
          </c:cat>
          <c:val>
            <c:numRef>
              <c:f>Sheet1!$C$2:$C$7</c:f>
              <c:numCache>
                <c:formatCode>General</c:formatCode>
                <c:ptCount val="6"/>
                <c:pt idx="0">
                  <c:v>0.5</c:v>
                </c:pt>
                <c:pt idx="1">
                  <c:v>1</c:v>
                </c:pt>
                <c:pt idx="2">
                  <c:v>1</c:v>
                </c:pt>
                <c:pt idx="4">
                  <c:v>0.5</c:v>
                </c:pt>
                <c:pt idx="5">
                  <c:v>0.75</c:v>
                </c:pt>
              </c:numCache>
            </c:numRef>
          </c:val>
        </c:ser>
        <c:dLbls>
          <c:showLegendKey val="0"/>
          <c:showVal val="0"/>
          <c:showCatName val="0"/>
          <c:showSerName val="0"/>
          <c:showPercent val="0"/>
          <c:showBubbleSize val="0"/>
        </c:dLbls>
        <c:gapWidth val="219"/>
        <c:overlap val="-27"/>
        <c:axId val="704607213"/>
        <c:axId val="973626858"/>
      </c:barChart>
      <c:catAx>
        <c:axId val="704607213"/>
        <c:scaling>
          <c:orientation val="minMax"/>
        </c:scaling>
        <c:delete val="0"/>
        <c:axPos val="b"/>
        <c:numFmt formatCode="General" sourceLinked="0"/>
        <c:majorTickMark val="in"/>
        <c:minorTickMark val="none"/>
        <c:tickLblPos val="nextTo"/>
        <c:spPr>
          <a:noFill/>
          <a:ln w="9525" cap="flat" cmpd="sng" algn="ctr">
            <a:solidFill>
              <a:sysClr val="windowText" lastClr="000000"/>
            </a:solidFill>
            <a:round/>
          </a:ln>
          <a:effectLst/>
        </c:spPr>
        <c:txPr>
          <a:bodyPr rot="-60000000" spcFirstLastPara="0" vertOverflow="ellipsis" vert="horz" wrap="square" anchor="ctr" anchorCtr="1" forceAA="0"/>
          <a:lstStyle/>
          <a:p>
            <a:pPr>
              <a:defRPr lang="zh-CN" sz="11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973626858"/>
        <c:crosses val="autoZero"/>
        <c:auto val="1"/>
        <c:lblAlgn val="ctr"/>
        <c:lblOffset val="100"/>
        <c:noMultiLvlLbl val="0"/>
      </c:catAx>
      <c:valAx>
        <c:axId val="973626858"/>
        <c:scaling>
          <c:orientation val="minMax"/>
          <c:max val="1.5"/>
        </c:scaling>
        <c:delete val="0"/>
        <c:axPos val="l"/>
        <c:numFmt formatCode="General" sourceLinked="0"/>
        <c:majorTickMark val="in"/>
        <c:minorTickMark val="none"/>
        <c:tickLblPos val="nextTo"/>
        <c:spPr>
          <a:noFill/>
          <a:ln w="12700" cmpd="sng">
            <a:solidFill>
              <a:sysClr val="windowText" lastClr="000000"/>
            </a:solidFill>
            <a:prstDash val="solid"/>
          </a:ln>
          <a:effectLst/>
        </c:spPr>
        <c:txPr>
          <a:bodyPr rot="-60000000" spcFirstLastPara="0" vertOverflow="ellipsis" vert="horz" wrap="square" anchor="ctr" anchorCtr="1" forceAA="0"/>
          <a:lstStyle/>
          <a:p>
            <a:pPr>
              <a:defRPr lang="zh-CN" sz="1100" b="0" i="0" u="none" strike="noStrike" kern="1200" baseline="0">
                <a:solidFill>
                  <a:schemeClr val="tx1"/>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p>
        </c:txPr>
        <c:crossAx val="704607213"/>
        <c:crosses val="autoZero"/>
        <c:crossBetween val="between"/>
        <c:majorUnit val="0.3"/>
      </c:valAx>
      <c:spPr>
        <a:noFill/>
        <a:ln>
          <a:noFill/>
        </a:ln>
        <a:effectLst/>
      </c:spPr>
    </c:plotArea>
    <c:legend>
      <c:legendPos val="t"/>
      <c:layout>
        <c:manualLayout>
          <c:xMode val="edge"/>
          <c:yMode val="edge"/>
          <c:x val="0.0910151081168308"/>
          <c:y val="0.0204411478697078"/>
          <c:w val="0.835647777611053"/>
          <c:h val="0.0707303954771948"/>
        </c:manualLayout>
      </c:layou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汉仪旗黑-55简" panose="00020600040101010101" charset="-122"/>
            </a:defRPr>
          </a:pPr>
        </a:p>
      </c:txPr>
    </c:legend>
    <c:plotVisOnly val="1"/>
    <c:dispBlanksAs val="gap"/>
    <c:showDLblsOverMax val="0"/>
    <c:extLst>
      <c:ext uri="{0b15fc19-7d7d-44ad-8c2d-2c3a37ce22c3}">
        <chartProps xmlns="https://web.wps.cn/et/2018/main" chartId="{acf9e0d7-a4aa-4199-b103-e79733a4dd1b}"/>
      </c:ext>
    </c:extLst>
  </c:chart>
  <c:spPr>
    <a:noFill/>
    <a:ln w="50800" cap="flat" cmpd="sng" algn="ctr">
      <a:noFill/>
      <a:prstDash val="solid"/>
      <a:round/>
    </a:ln>
    <a:effectLst/>
  </c:spPr>
  <c:txPr>
    <a:bodyPr/>
    <a:lstStyle/>
    <a:p>
      <a:pPr>
        <a:defRPr lang="zh-CN">
          <a:latin typeface="汉仪旗黑-55简" panose="00020600040101010101" charset="-122"/>
          <a:ea typeface="汉仪旗黑-55简" panose="00020600040101010101" charset="-122"/>
          <a:cs typeface="汉仪旗黑-55简" panose="00020600040101010101" charset="-122"/>
          <a:sym typeface="汉仪旗黑-55简" panose="00020600040101010101" charset="-122"/>
        </a:defRPr>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48927726971339"/>
          <c:y val="0.162511260196813"/>
          <c:w val="0.917907947906372"/>
          <c:h val="0.689038860348505"/>
        </c:manualLayout>
      </c:layout>
      <c:barChart>
        <c:barDir val="col"/>
        <c:grouping val="clustered"/>
        <c:varyColors val="0"/>
        <c:ser>
          <c:idx val="0"/>
          <c:order val="0"/>
          <c:tx>
            <c:strRef>
              <c:f>Sheet1!$B$1</c:f>
              <c:strCache>
                <c:ptCount val="1"/>
                <c:pt idx="0">
                  <c:v>AmB-D</c:v>
                </c:pt>
              </c:strCache>
            </c:strRef>
          </c:tx>
          <c:spPr>
            <a:solidFill>
              <a:srgbClr val="E8D8E8"/>
            </a:solidFill>
            <a:ln>
              <a:noFill/>
            </a:ln>
            <a:effectLst/>
          </c:spPr>
          <c:invertIfNegative val="0"/>
          <c:dPt>
            <c:idx val="0"/>
            <c:invertIfNegative val="0"/>
            <c:bubble3D val="0"/>
            <c:spPr>
              <a:solidFill>
                <a:srgbClr val="E8D8E8"/>
              </a:solidFill>
              <a:ln>
                <a:no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总计</c:v>
                </c:pt>
                <c:pt idx="1">
                  <c:v>确诊/临
床诊断</c:v>
                </c:pt>
                <c:pt idx="2">
                  <c:v>疑似</c:v>
                </c:pt>
                <c:pt idx="3">
                  <c:v>总计</c:v>
                </c:pt>
                <c:pt idx="4">
                  <c:v>确诊/临
床诊断</c:v>
                </c:pt>
                <c:pt idx="5">
                  <c:v>疑似</c:v>
                </c:pt>
              </c:strCache>
            </c:strRef>
          </c:cat>
          <c:val>
            <c:numRef>
              <c:f>Sheet1!$B$2:$B$7</c:f>
              <c:numCache>
                <c:formatCode>0%</c:formatCode>
                <c:ptCount val="6"/>
                <c:pt idx="0">
                  <c:v>0.307</c:v>
                </c:pt>
                <c:pt idx="1">
                  <c:v>0.195</c:v>
                </c:pt>
                <c:pt idx="2">
                  <c:v>0.235</c:v>
                </c:pt>
                <c:pt idx="3">
                  <c:v>0.299</c:v>
                </c:pt>
                <c:pt idx="4">
                  <c:v>0.257</c:v>
                </c:pt>
                <c:pt idx="5" c:formatCode="0.00%">
                  <c:v>0.392</c:v>
                </c:pt>
              </c:numCache>
            </c:numRef>
          </c:val>
        </c:ser>
        <c:ser>
          <c:idx val="1"/>
          <c:order val="1"/>
          <c:tx>
            <c:strRef>
              <c:f>Sheet1!$C$1</c:f>
              <c:strCache>
                <c:ptCount val="1"/>
                <c:pt idx="0">
                  <c:v>伏立康唑</c:v>
                </c:pt>
              </c:strCache>
            </c:strRef>
          </c:tx>
          <c:spPr>
            <a:solidFill>
              <a:srgbClr val="8D3E8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00" b="0" i="0" u="none" strike="noStrike" kern="1200" baseline="0">
                    <a:solidFill>
                      <a:schemeClr val="tx1"/>
                    </a:solidFill>
                    <a:latin typeface="Times New Roman" panose="02020603050405020304" charset="0"/>
                    <a:ea typeface="汉仪旗黑-55简" panose="00020600040101010101" charset="-122"/>
                    <a:cs typeface="Times New Roman" panose="02020603050405020304" charset="0"/>
                    <a:sym typeface="汉仪旗黑-55简" panose="00020600040101010101"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总计</c:v>
                </c:pt>
                <c:pt idx="1">
                  <c:v>确诊/临
床诊断</c:v>
                </c:pt>
                <c:pt idx="2">
                  <c:v>疑似</c:v>
                </c:pt>
                <c:pt idx="3">
                  <c:v>总计</c:v>
                </c:pt>
                <c:pt idx="4">
                  <c:v>确诊/临
床诊断</c:v>
                </c:pt>
                <c:pt idx="5">
                  <c:v>疑似</c:v>
                </c:pt>
              </c:strCache>
            </c:strRef>
          </c:cat>
          <c:val>
            <c:numRef>
              <c:f>Sheet1!$C$2:$C$7</c:f>
              <c:numCache>
                <c:formatCode>0%</c:formatCode>
                <c:ptCount val="6"/>
                <c:pt idx="0">
                  <c:v>0.542</c:v>
                </c:pt>
                <c:pt idx="1">
                  <c:v>0.508</c:v>
                </c:pt>
                <c:pt idx="2">
                  <c:v>0.618</c:v>
                </c:pt>
                <c:pt idx="3">
                  <c:v>0.547</c:v>
                </c:pt>
                <c:pt idx="4">
                  <c:v>0.5</c:v>
                </c:pt>
                <c:pt idx="5" c:formatCode="0.00%">
                  <c:v>0.655</c:v>
                </c:pt>
              </c:numCache>
            </c:numRef>
          </c:val>
        </c:ser>
        <c:dLbls>
          <c:showLegendKey val="0"/>
          <c:showVal val="0"/>
          <c:showCatName val="0"/>
          <c:showSerName val="0"/>
          <c:showPercent val="0"/>
          <c:showBubbleSize val="0"/>
        </c:dLbls>
        <c:gapWidth val="219"/>
        <c:overlap val="-27"/>
        <c:axId val="704607213"/>
        <c:axId val="973626858"/>
      </c:barChart>
      <c:catAx>
        <c:axId val="704607213"/>
        <c:scaling>
          <c:orientation val="minMax"/>
        </c:scaling>
        <c:delete val="0"/>
        <c:axPos val="b"/>
        <c:numFmt formatCode="General" sourceLinked="0"/>
        <c:majorTickMark val="in"/>
        <c:minorTickMark val="none"/>
        <c:tickLblPos val="nextTo"/>
        <c:spPr>
          <a:noFill/>
          <a:ln w="9525" cap="flat" cmpd="sng" algn="ctr">
            <a:solidFill>
              <a:sysClr val="windowText" lastClr="000000"/>
            </a:solidFill>
            <a:round/>
          </a:ln>
          <a:effectLst/>
        </c:spPr>
        <c:txPr>
          <a:bodyPr rot="-60000000" spcFirstLastPara="0" vertOverflow="ellipsis" vert="horz" wrap="square" anchor="ctr" anchorCtr="1" forceAA="0"/>
          <a:lstStyle/>
          <a:p>
            <a:pPr>
              <a:defRPr lang="zh-CN" sz="1100" b="0" i="0" u="none" strike="noStrike" kern="1200" baseline="0">
                <a:solidFill>
                  <a:schemeClr val="tx1"/>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crossAx val="973626858"/>
        <c:crosses val="autoZero"/>
        <c:auto val="1"/>
        <c:lblAlgn val="ctr"/>
        <c:lblOffset val="100"/>
        <c:noMultiLvlLbl val="0"/>
      </c:catAx>
      <c:valAx>
        <c:axId val="973626858"/>
        <c:scaling>
          <c:orientation val="minMax"/>
          <c:max val="0.7"/>
        </c:scaling>
        <c:delete val="0"/>
        <c:axPos val="l"/>
        <c:numFmt formatCode="0%" sourceLinked="1"/>
        <c:majorTickMark val="in"/>
        <c:minorTickMark val="none"/>
        <c:tickLblPos val="nextTo"/>
        <c:spPr>
          <a:noFill/>
          <a:ln w="12700" cmpd="sng">
            <a:solidFill>
              <a:sysClr val="windowText" lastClr="000000"/>
            </a:solidFill>
            <a:prstDash val="solid"/>
          </a:ln>
          <a:effectLst/>
        </c:spPr>
        <c:txPr>
          <a:bodyPr rot="-60000000" spcFirstLastPara="0" vertOverflow="ellipsis" vert="horz" wrap="square" anchor="ctr" anchorCtr="1" forceAA="0"/>
          <a:lstStyle/>
          <a:p>
            <a:pPr>
              <a:defRPr lang="zh-CN" sz="1100" b="0" i="0" u="none" strike="noStrike" kern="1200" baseline="0">
                <a:solidFill>
                  <a:schemeClr val="tx1"/>
                </a:solidFill>
                <a:latin typeface="Times New Roman" panose="02020603050405020304" charset="0"/>
                <a:ea typeface="Times New Roman" panose="02020603050405020304" charset="0"/>
                <a:cs typeface="Times New Roman" panose="02020603050405020304" charset="0"/>
                <a:sym typeface="Times New Roman" panose="02020603050405020304" charset="0"/>
              </a:defRPr>
            </a:pPr>
          </a:p>
        </c:txPr>
        <c:crossAx val="704607213"/>
        <c:crosses val="autoZero"/>
        <c:crossBetween val="between"/>
      </c:valAx>
      <c:spPr>
        <a:noFill/>
        <a:ln>
          <a:noFill/>
        </a:ln>
        <a:effectLst/>
      </c:spPr>
    </c:plotArea>
    <c:legend>
      <c:legendPos val="t"/>
      <c:layout>
        <c:manualLayout>
          <c:xMode val="edge"/>
          <c:yMode val="edge"/>
          <c:x val="0.0910151081168308"/>
          <c:y val="0.0204411478697078"/>
          <c:w val="0.835647777611053"/>
          <c:h val="0.0707303954771948"/>
        </c:manualLayout>
      </c:layou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汉仪旗黑-55简" panose="00020600040101010101" charset="-122"/>
            </a:defRPr>
          </a:pPr>
        </a:p>
      </c:txPr>
    </c:legend>
    <c:plotVisOnly val="1"/>
    <c:dispBlanksAs val="gap"/>
    <c:showDLblsOverMax val="0"/>
    <c:extLst>
      <c:ext uri="{0b15fc19-7d7d-44ad-8c2d-2c3a37ce22c3}">
        <chartProps xmlns="https://web.wps.cn/et/2018/main" chartId="{2f36dd56-c9c4-4429-8bba-5e6e20bebb1b}"/>
      </c:ext>
    </c:extLst>
  </c:chart>
  <c:spPr>
    <a:noFill/>
    <a:ln w="50800" cap="flat" cmpd="sng" algn="ctr">
      <a:noFill/>
      <a:prstDash val="solid"/>
      <a:round/>
    </a:ln>
    <a:effectLst/>
  </c:spPr>
  <c:txPr>
    <a:bodyPr/>
    <a:lstStyle/>
    <a:p>
      <a:pPr>
        <a:defRPr lang="zh-CN">
          <a:latin typeface="汉仪旗黑-55简" panose="00020600040101010101" charset="-122"/>
          <a:ea typeface="汉仪旗黑-55简" panose="00020600040101010101" charset="-122"/>
          <a:cs typeface="汉仪旗黑-55简" panose="00020600040101010101" charset="-122"/>
          <a:sym typeface="汉仪旗黑-55简" panose="00020600040101010101" charset="-122"/>
        </a:defRPr>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84799248891358"/>
          <c:y val="0.067275223219926"/>
          <c:w val="0.881038171892088"/>
          <c:h val="0.780151663678908"/>
        </c:manualLayout>
      </c:layout>
      <c:barChart>
        <c:barDir val="col"/>
        <c:grouping val="clustered"/>
        <c:varyColors val="0"/>
        <c:ser>
          <c:idx val="0"/>
          <c:order val="0"/>
          <c:tx>
            <c:strRef>
              <c:f>Sheet1!$B$1</c:f>
              <c:strCache>
                <c:ptCount val="1"/>
                <c:pt idx="0">
                  <c:v>艾沙康唑 </c:v>
                </c:pt>
              </c:strCache>
            </c:strRef>
          </c:tx>
          <c:spPr>
            <a:solidFill>
              <a:srgbClr val="E8D8E8"/>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ITT患者
42天病死率</c:v>
                </c:pt>
                <c:pt idx="1">
                  <c:v>ITT患者
84天病死率</c:v>
                </c:pt>
                <c:pt idx="2">
                  <c:v>mITT患者
42天病死率</c:v>
                </c:pt>
                <c:pt idx="3">
                  <c:v>mITT患者
84天病死率</c:v>
                </c:pt>
              </c:strCache>
            </c:strRef>
          </c:cat>
          <c:val>
            <c:numRef>
              <c:f>Sheet1!$B$2:$B$5</c:f>
              <c:numCache>
                <c:formatCode>0.00%</c:formatCode>
                <c:ptCount val="4"/>
                <c:pt idx="0">
                  <c:v>0.19</c:v>
                </c:pt>
                <c:pt idx="1">
                  <c:v>0.29</c:v>
                </c:pt>
                <c:pt idx="2" c:formatCode="0%">
                  <c:v>0.2</c:v>
                </c:pt>
                <c:pt idx="3" c:formatCode="0%">
                  <c:v>0.3</c:v>
                </c:pt>
              </c:numCache>
            </c:numRef>
          </c:val>
        </c:ser>
        <c:ser>
          <c:idx val="1"/>
          <c:order val="1"/>
          <c:tx>
            <c:strRef>
              <c:f>Sheet1!$C$1</c:f>
              <c:strCache>
                <c:ptCount val="1"/>
                <c:pt idx="0">
                  <c:v>伏立康唑 </c:v>
                </c:pt>
              </c:strCache>
            </c:strRef>
          </c:tx>
          <c:spPr>
            <a:solidFill>
              <a:srgbClr val="8D3E8B"/>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ITT患者
42天病死率</c:v>
                </c:pt>
                <c:pt idx="1">
                  <c:v>ITT患者
84天病死率</c:v>
                </c:pt>
                <c:pt idx="2">
                  <c:v>mITT患者
42天病死率</c:v>
                </c:pt>
                <c:pt idx="3">
                  <c:v>mITT患者
84天病死率</c:v>
                </c:pt>
              </c:strCache>
            </c:strRef>
          </c:cat>
          <c:val>
            <c:numRef>
              <c:f>Sheet1!$C$2:$C$5</c:f>
              <c:numCache>
                <c:formatCode>0.00%</c:formatCode>
                <c:ptCount val="4"/>
                <c:pt idx="0">
                  <c:v>0.2</c:v>
                </c:pt>
                <c:pt idx="1" c:formatCode="0%">
                  <c:v>0.31</c:v>
                </c:pt>
                <c:pt idx="2">
                  <c:v>0.23</c:v>
                </c:pt>
                <c:pt idx="3" c:formatCode="0%">
                  <c:v>0.37</c:v>
                </c:pt>
              </c:numCache>
            </c:numRef>
          </c:val>
        </c:ser>
        <c:dLbls>
          <c:showLegendKey val="0"/>
          <c:showVal val="1"/>
          <c:showCatName val="0"/>
          <c:showSerName val="0"/>
          <c:showPercent val="0"/>
          <c:showBubbleSize val="0"/>
        </c:dLbls>
        <c:gapWidth val="198"/>
        <c:overlap val="-16"/>
        <c:axId val="900360806"/>
        <c:axId val="983654956"/>
      </c:barChart>
      <c:catAx>
        <c:axId val="900360806"/>
        <c:scaling>
          <c:orientation val="minMax"/>
        </c:scaling>
        <c:delete val="0"/>
        <c:axPos val="b"/>
        <c:numFmt formatCode="General" sourceLinked="0"/>
        <c:majorTickMark val="in"/>
        <c:minorTickMark val="none"/>
        <c:tickLblPos val="nextTo"/>
        <c:spPr>
          <a:noFill/>
          <a:ln w="9525" cap="flat" cmpd="sng" algn="ctr">
            <a:solidFill>
              <a:sysClr val="window" lastClr="FFFFFF">
                <a:lumMod val="50000"/>
              </a:sysClr>
            </a:solidFill>
            <a:round/>
          </a:ln>
          <a:effectLst/>
        </c:spPr>
        <c:txPr>
          <a:bodyPr rot="-60000000" spcFirstLastPara="1" vertOverflow="ellipsis" vert="horz" wrap="square"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crossAx val="983654956"/>
        <c:crosses val="autoZero"/>
        <c:auto val="1"/>
        <c:lblAlgn val="ctr"/>
        <c:lblOffset val="100"/>
        <c:noMultiLvlLbl val="0"/>
      </c:catAx>
      <c:valAx>
        <c:axId val="983654956"/>
        <c:scaling>
          <c:orientation val="minMax"/>
          <c:max val="0.4"/>
          <c:min val="0"/>
        </c:scaling>
        <c:delete val="0"/>
        <c:axPos val="l"/>
        <c:numFmt formatCode="0%" sourceLinked="0"/>
        <c:majorTickMark val="in"/>
        <c:minorTickMark val="none"/>
        <c:tickLblPos val="nextTo"/>
        <c:spPr>
          <a:noFill/>
          <a:ln w="12700" cmpd="sng">
            <a:solidFill>
              <a:sysClr val="window" lastClr="FFFFFF">
                <a:lumMod val="50000"/>
              </a:sysClr>
            </a:solidFill>
            <a:prstDash val="solid"/>
          </a:ln>
          <a:effectLst/>
        </c:spPr>
        <c:txPr>
          <a:bodyPr rot="-60000000" spcFirstLastPara="1" vertOverflow="ellipsis" vert="horz" wrap="square"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crossAx val="900360806"/>
        <c:crosses val="autoZero"/>
        <c:crossBetween val="between"/>
        <c:majorUnit val="0.05"/>
      </c:valAx>
      <c:spPr>
        <a:solidFill>
          <a:schemeClr val="bg1"/>
        </a:solidFill>
        <a:ln>
          <a:noFill/>
        </a:ln>
        <a:effectLst/>
      </c:spPr>
    </c:plotArea>
    <c:legend>
      <c:legendPos val="t"/>
      <c:legendEntry>
        <c:idx val="0"/>
        <c:txPr>
          <a:bodyPr rot="0" spcFirstLastPara="1" vertOverflow="ellipsis" vert="horz" wrap="square"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legendEntry>
      <c:legendEntry>
        <c:idx val="1"/>
        <c:txPr>
          <a:bodyPr rot="0" spcFirstLastPara="1" vertOverflow="ellipsis" vert="horz" wrap="square"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legendEntry>
      <c:layout>
        <c:manualLayout>
          <c:xMode val="edge"/>
          <c:yMode val="edge"/>
          <c:x val="0.112683110053837"/>
          <c:y val="0.00941719971570718"/>
          <c:w val="0.85895830724928"/>
          <c:h val="0.115138592750533"/>
        </c:manualLayout>
      </c:layout>
      <c:overlay val="0"/>
      <c:spPr>
        <a:noFill/>
        <a:ln>
          <a:noFill/>
        </a:ln>
        <a:effectLst/>
      </c:spPr>
      <c:txPr>
        <a:bodyPr rot="0" spcFirstLastPara="1" vertOverflow="ellipsis" vert="horz" wrap="square" anchor="ctr" anchorCtr="1"/>
        <a:lstStyle/>
        <a:p>
          <a:pPr>
            <a:defRPr lang="zh-CN" sz="11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legend>
    <c:plotVisOnly val="1"/>
    <c:dispBlanksAs val="gap"/>
    <c:showDLblsOverMax val="0"/>
    <c:extLst>
      <c:ext uri="{0b15fc19-7d7d-44ad-8c2d-2c3a37ce22c3}">
        <chartProps xmlns="https://web.wps.cn/et/2018/main" chartId="{daa68042-b419-47c6-b4fe-7f92e2a6ad1e}"/>
      </c:ext>
    </c:extLst>
  </c:chart>
  <c:spPr>
    <a:noFill/>
    <a:ln w="9525" cap="flat" cmpd="sng" algn="ctr">
      <a:noFill/>
      <a:round/>
    </a:ln>
    <a:effectLst>
      <a:outerShdw blurRad="63500" dist="37357" dir="2700000" sx="0" sy="0" rotWithShape="0">
        <a:scrgbClr r="0" g="0" b="0"/>
      </a:outerShdw>
    </a:effectLst>
  </c:spPr>
  <c:txPr>
    <a:bodyPr/>
    <a:lstStyle/>
    <a:p>
      <a:pPr>
        <a:defRPr lang="zh-CN" sz="110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defRPr>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917345745592267"/>
          <c:y val="0.0447286027613846"/>
          <c:w val="0.894700204893822"/>
          <c:h val="0.797048983390979"/>
        </c:manualLayout>
      </c:layout>
      <c:barChart>
        <c:barDir val="col"/>
        <c:grouping val="clustered"/>
        <c:varyColors val="0"/>
        <c:ser>
          <c:idx val="0"/>
          <c:order val="0"/>
          <c:tx>
            <c:strRef>
              <c:f>Sheet1!$B$1</c:f>
              <c:strCache>
                <c:ptCount val="1"/>
                <c:pt idx="0">
                  <c:v>系列 1</c:v>
                </c:pt>
              </c:strCache>
            </c:strRef>
          </c:tx>
          <c:spPr>
            <a:solidFill>
              <a:schemeClr val="bg1">
                <a:lumMod val="50000"/>
              </a:schemeClr>
            </a:solidFill>
            <a:ln>
              <a:noFill/>
            </a:ln>
            <a:effectLst/>
          </c:spPr>
          <c:invertIfNegative val="0"/>
          <c:dPt>
            <c:idx val="0"/>
            <c:invertIfNegative val="0"/>
            <c:bubble3D val="0"/>
            <c:spPr>
              <a:solidFill>
                <a:srgbClr val="8D3E8B"/>
              </a:solidFill>
              <a:ln>
                <a:noFill/>
              </a:ln>
              <a:effectLst/>
            </c:spPr>
          </c:dPt>
          <c:dLbls>
            <c:numFmt formatCode="0.0%" sourceLinked="0"/>
            <c:spPr>
              <a:noFill/>
              <a:ln>
                <a:noFill/>
              </a:ln>
              <a:effectLst/>
            </c:spPr>
            <c:txPr>
              <a:bodyPr rot="0" spcFirstLastPara="1" vertOverflow="ellipsis" vert="horz" wrap="square" lIns="38100" tIns="19050" rIns="38100" bIns="19050" anchor="ctr" anchorCtr="1">
                <a:spAutoFit/>
              </a:bodyPr>
              <a:lstStyle/>
              <a:p>
                <a:pPr>
                  <a:defRPr lang="zh-CN" sz="1200" b="1"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艾沙康唑</c:v>
                </c:pt>
                <c:pt idx="1">
                  <c:v>伏立康唑</c:v>
                </c:pt>
                <c:pt idx="2">
                  <c:v>泊沙康唑</c:v>
                </c:pt>
                <c:pt idx="3">
                  <c:v>ABCD</c:v>
                </c:pt>
                <c:pt idx="4">
                  <c:v>ABLC</c:v>
                </c:pt>
                <c:pt idx="5">
                  <c:v>L-AmB</c:v>
                </c:pt>
                <c:pt idx="6">
                  <c:v>卡泊芬净</c:v>
                </c:pt>
                <c:pt idx="7">
                  <c:v>AmB</c:v>
                </c:pt>
              </c:strCache>
            </c:strRef>
          </c:cat>
          <c:val>
            <c:numRef>
              <c:f>Sheet1!$B$2:$B$9</c:f>
              <c:numCache>
                <c:formatCode>0.00%</c:formatCode>
                <c:ptCount val="8"/>
                <c:pt idx="0">
                  <c:v>0.779</c:v>
                </c:pt>
                <c:pt idx="1">
                  <c:v>0.592</c:v>
                </c:pt>
                <c:pt idx="2">
                  <c:v>0.587</c:v>
                </c:pt>
                <c:pt idx="3">
                  <c:v>0.471</c:v>
                </c:pt>
                <c:pt idx="4">
                  <c:v>0.387</c:v>
                </c:pt>
                <c:pt idx="5">
                  <c:v>0.352</c:v>
                </c:pt>
                <c:pt idx="6">
                  <c:v>0.324</c:v>
                </c:pt>
                <c:pt idx="7">
                  <c:v>0.177</c:v>
                </c:pt>
              </c:numCache>
            </c:numRef>
          </c:val>
        </c:ser>
        <c:dLbls>
          <c:showLegendKey val="0"/>
          <c:showVal val="0"/>
          <c:showCatName val="0"/>
          <c:showSerName val="0"/>
          <c:showPercent val="0"/>
          <c:showBubbleSize val="0"/>
        </c:dLbls>
        <c:gapWidth val="100"/>
        <c:overlap val="-27"/>
        <c:axId val="5335872"/>
        <c:axId val="5334912"/>
      </c:barChart>
      <c:catAx>
        <c:axId val="5335872"/>
        <c:scaling>
          <c:orientation val="minMax"/>
        </c:scaling>
        <c:delete val="0"/>
        <c:axPos val="b"/>
        <c:numFmt formatCode="General" sourceLinked="1"/>
        <c:majorTickMark val="in"/>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crossAx val="5334912"/>
        <c:crosses val="autoZero"/>
        <c:auto val="1"/>
        <c:lblAlgn val="ctr"/>
        <c:lblOffset val="100"/>
        <c:noMultiLvlLbl val="0"/>
      </c:catAx>
      <c:valAx>
        <c:axId val="5334912"/>
        <c:scaling>
          <c:orientation val="minMax"/>
        </c:scaling>
        <c:delete val="0"/>
        <c:axPos val="l"/>
        <c:title>
          <c:tx>
            <c:rich>
              <a:bodyPr rot="-5400000" spcFirstLastPara="1" vertOverflow="ellipsis" vert="horz" wrap="square" anchor="ctr" anchorCtr="1"/>
              <a:lstStyle/>
              <a:p>
                <a:pPr>
                  <a:defRPr lang="zh-CN" sz="12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r>
                  <a:rPr lang="en-US" altLang="zh-CN" sz="1200" dirty="0">
                    <a:solidFill>
                      <a:schemeClr val="tx1"/>
                    </a:solidFill>
                    <a:latin typeface="Times New Roman" panose="02020603050405020304" charset="0"/>
                    <a:ea typeface="微软雅黑" panose="020B0503020204020204" charset="-122"/>
                    <a:cs typeface="Times New Roman" panose="02020603050405020304" charset="0"/>
                  </a:rPr>
                  <a:t>SUCRA</a:t>
                </a: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值</a:t>
                </a:r>
                <a:endParaRPr lang="zh-CN" altLang="en-US" sz="1200" dirty="0">
                  <a:solidFill>
                    <a:schemeClr val="tx1"/>
                  </a:solidFill>
                  <a:latin typeface="Times New Roman" panose="02020603050405020304" charset="0"/>
                  <a:ea typeface="微软雅黑" panose="020B0503020204020204" charset="-122"/>
                  <a:cs typeface="Times New Roman" panose="02020603050405020304" charset="0"/>
                </a:endParaRPr>
              </a:p>
            </c:rich>
          </c:tx>
          <c:layout/>
          <c:overlay val="0"/>
          <c:spPr>
            <a:noFill/>
            <a:ln>
              <a:noFill/>
            </a:ln>
            <a:effectLst/>
          </c:spPr>
        </c:title>
        <c:numFmt formatCode="0%" sourceLinked="0"/>
        <c:majorTickMark val="out"/>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lang="zh-CN" sz="1195"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crossAx val="5335872"/>
        <c:crosses val="autoZero"/>
        <c:crossBetween val="between"/>
      </c:valAx>
      <c:spPr>
        <a:noFill/>
        <a:ln>
          <a:noFill/>
        </a:ln>
        <a:effectLst/>
      </c:spPr>
    </c:plotArea>
    <c:plotVisOnly val="1"/>
    <c:dispBlanksAs val="gap"/>
    <c:showDLblsOverMax val="0"/>
    <c:extLst>
      <c:ext uri="{0b15fc19-7d7d-44ad-8c2d-2c3a37ce22c3}">
        <chartProps xmlns="https://web.wps.cn/et/2018/main" chartId="{484b94cf-923e-42dc-8db8-8ca70066d642}"/>
      </c:ext>
    </c:extLst>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04684810723385"/>
          <c:y val="0.0371563752232897"/>
          <c:w val="0.919969693393604"/>
          <c:h val="0.761905143675777"/>
        </c:manualLayout>
      </c:layout>
      <c:barChart>
        <c:barDir val="col"/>
        <c:grouping val="clustered"/>
        <c:varyColors val="0"/>
        <c:ser>
          <c:idx val="0"/>
          <c:order val="0"/>
          <c:tx>
            <c:strRef>
              <c:f>Sheet1!$B$1</c:f>
              <c:strCache>
                <c:ptCount val="1"/>
                <c:pt idx="0">
                  <c:v>系列 1</c:v>
                </c:pt>
              </c:strCache>
            </c:strRef>
          </c:tx>
          <c:spPr>
            <a:solidFill>
              <a:srgbClr val="8D3E8B"/>
            </a:solidFill>
            <a:ln>
              <a:noFill/>
            </a:ln>
            <a:effectLst/>
          </c:spPr>
          <c:invertIfNegative val="0"/>
          <c:dPt>
            <c:idx val="0"/>
            <c:invertIfNegative val="0"/>
            <c:bubble3D val="0"/>
            <c:spPr>
              <a:solidFill>
                <a:srgbClr val="8D3E8B"/>
              </a:solidFill>
              <a:ln>
                <a:noFill/>
              </a:ln>
              <a:effectLst/>
            </c:spPr>
          </c:dPt>
          <c:dPt>
            <c:idx val="1"/>
            <c:invertIfNegative val="0"/>
            <c:bubble3D val="0"/>
            <c:spPr>
              <a:solidFill>
                <a:srgbClr val="8D3E8B"/>
              </a:solidFill>
              <a:ln>
                <a:noFill/>
              </a:ln>
              <a:effectLst/>
            </c:spPr>
          </c:dPt>
          <c:dPt>
            <c:idx val="2"/>
            <c:invertIfNegative val="0"/>
            <c:bubble3D val="0"/>
            <c:spPr>
              <a:solidFill>
                <a:srgbClr val="8D3E8B"/>
              </a:solidFill>
              <a:ln>
                <a:noFill/>
              </a:ln>
              <a:effectLst/>
            </c:spPr>
          </c:dPt>
          <c:dPt>
            <c:idx val="3"/>
            <c:invertIfNegative val="0"/>
            <c:bubble3D val="0"/>
            <c:spPr>
              <a:solidFill>
                <a:srgbClr val="8D3E8B"/>
              </a:solidFill>
              <a:ln>
                <a:noFill/>
              </a:ln>
              <a:effectLst/>
            </c:spPr>
          </c:dPt>
          <c:dPt>
            <c:idx val="4"/>
            <c:invertIfNegative val="0"/>
            <c:bubble3D val="0"/>
            <c:spPr>
              <a:solidFill>
                <a:srgbClr val="8D3E8B"/>
              </a:solidFill>
              <a:ln>
                <a:noFill/>
              </a:ln>
              <a:effectLst/>
            </c:spPr>
          </c:dPt>
          <c:dPt>
            <c:idx val="5"/>
            <c:invertIfNegative val="0"/>
            <c:bubble3D val="0"/>
            <c:spPr>
              <a:solidFill>
                <a:srgbClr val="8D3E8B"/>
              </a:solidFill>
              <a:ln>
                <a:noFill/>
              </a:ln>
              <a:effectLst/>
            </c:spPr>
          </c:dPt>
          <c:dLbls>
            <c:dLbl>
              <c:idx val="1"/>
              <c:layout/>
              <c:tx>
                <c:rich>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r>
                      <a:rPr lang="en-US" altLang="zh-CN"/>
                      <a:t>&lt;5%</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extLst>
            </c:dLbl>
            <c:dLbl>
              <c:idx val="3"/>
              <c:layout/>
              <c:tx>
                <c:rich>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r>
                      <a:rPr lang="en-US" altLang="zh-CN"/>
                      <a:t>26.1-33.8%</a:t>
                    </a:r>
                    <a:endParaRPr lang="en-US" altLang="zh-CN"/>
                  </a:p>
                </c:rich>
              </c:tx>
              <c:dLblPos val="outEnd"/>
              <c:showLegendKey val="0"/>
              <c:showVal val="1"/>
              <c:showCatName val="0"/>
              <c:showSerName val="0"/>
              <c:showPercent val="0"/>
              <c:showBubbleSize val="0"/>
              <c:extLst>
                <c:ext xmlns:c15="http://schemas.microsoft.com/office/drawing/2012/chart" uri="{CE6537A1-D6FC-4f65-9D91-7224C49458BB}"/>
              </c:extLst>
            </c:dLbl>
            <c:dLbl>
              <c:idx val="4"/>
              <c:layout/>
              <c:tx>
                <c:rich>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r>
                      <a:rPr lang="en-US" altLang="zh-CN" dirty="0"/>
                      <a:t>12.4-22%</a:t>
                    </a:r>
                    <a:endParaRPr lang="en-US" altLang="zh-CN" dirty="0"/>
                  </a:p>
                </c:rich>
              </c:tx>
              <c:dLblPos val="outEnd"/>
              <c:showLegendKey val="0"/>
              <c:showVal val="1"/>
              <c:showCatName val="0"/>
              <c:showSerName val="0"/>
              <c:showPercent val="0"/>
              <c:showBubbleSize val="0"/>
              <c:extLst>
                <c:ext xmlns:c15="http://schemas.microsoft.com/office/drawing/2012/chart" uri="{CE6537A1-D6FC-4f65-9D91-7224C49458BB}"/>
              </c:extLst>
            </c:dLbl>
            <c:numFmt formatCode="0.0%" sourceLinked="0"/>
            <c:spPr>
              <a:noFill/>
              <a:ln>
                <a:noFill/>
              </a:ln>
              <a:effectLst/>
            </c:spPr>
            <c:txPr>
              <a:bodyPr rot="0" spcFirstLastPara="1" vertOverflow="ellipsis" vert="horz" wrap="square" lIns="38100" tIns="19050" rIns="38100" bIns="19050"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艾沙康唑</c:v>
                </c:pt>
                <c:pt idx="1">
                  <c:v>泊沙康唑</c:v>
                </c:pt>
                <c:pt idx="2">
                  <c:v>伏立康唑</c:v>
                </c:pt>
                <c:pt idx="3">
                  <c:v>D-AmB</c:v>
                </c:pt>
                <c:pt idx="4">
                  <c:v>L-AmB</c:v>
                </c:pt>
                <c:pt idx="5">
                  <c:v>卡泊芬净</c:v>
                </c:pt>
              </c:strCache>
            </c:strRef>
          </c:cat>
          <c:val>
            <c:numRef>
              <c:f>Sheet1!$B$2:$B$7</c:f>
              <c:numCache>
                <c:formatCode>0%</c:formatCode>
                <c:ptCount val="6"/>
                <c:pt idx="0">
                  <c:v>0.007</c:v>
                </c:pt>
                <c:pt idx="1">
                  <c:v>0.05</c:v>
                </c:pt>
                <c:pt idx="2">
                  <c:v>0.0857</c:v>
                </c:pt>
                <c:pt idx="3">
                  <c:v>0.338</c:v>
                </c:pt>
                <c:pt idx="4" c:formatCode="0.00%">
                  <c:v>0.22</c:v>
                </c:pt>
                <c:pt idx="5">
                  <c:v>0.03</c:v>
                </c:pt>
              </c:numCache>
            </c:numRef>
          </c:val>
        </c:ser>
        <c:dLbls>
          <c:showLegendKey val="0"/>
          <c:showVal val="0"/>
          <c:showCatName val="0"/>
          <c:showSerName val="0"/>
          <c:showPercent val="0"/>
          <c:showBubbleSize val="0"/>
        </c:dLbls>
        <c:gapWidth val="219"/>
        <c:overlap val="-27"/>
        <c:axId val="1849261744"/>
        <c:axId val="1857680000"/>
      </c:barChart>
      <c:catAx>
        <c:axId val="1849261744"/>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crossAx val="1857680000"/>
        <c:crosses val="autoZero"/>
        <c:auto val="1"/>
        <c:lblAlgn val="ctr"/>
        <c:lblOffset val="100"/>
        <c:noMultiLvlLbl val="0"/>
      </c:catAx>
      <c:valAx>
        <c:axId val="1857680000"/>
        <c:scaling>
          <c:orientation val="minMax"/>
        </c:scaling>
        <c:delete val="0"/>
        <c:axPos val="l"/>
        <c:numFmt formatCode="0%" sourceLinked="1"/>
        <c:majorTickMark val="in"/>
        <c:minorTickMark val="none"/>
        <c:tickLblPos val="nextTo"/>
        <c:spPr>
          <a:noFill/>
          <a:ln>
            <a:solidFill>
              <a:schemeClr val="tx1"/>
            </a:solidFill>
          </a:ln>
          <a:effectLst/>
        </c:spPr>
        <c:txPr>
          <a:bodyPr rot="-60000000" spcFirstLastPara="1" vertOverflow="ellipsis" vert="horz" wrap="square" anchor="ctr" anchorCtr="1"/>
          <a:lstStyle/>
          <a:p>
            <a:pPr>
              <a:defRPr lang="zh-CN" sz="1400" b="0" i="0" u="none" strike="noStrike" kern="1200" baseline="0">
                <a:solidFill>
                  <a:schemeClr val="tx1"/>
                </a:solidFill>
                <a:latin typeface="Times New Roman" panose="02020603050405020304" charset="0"/>
                <a:ea typeface="微软雅黑" panose="020B0503020204020204" charset="-122"/>
                <a:cs typeface="Times New Roman" panose="02020603050405020304" charset="0"/>
              </a:defRPr>
            </a:pPr>
          </a:p>
        </c:txPr>
        <c:crossAx val="1849261744"/>
        <c:crosses val="autoZero"/>
        <c:crossBetween val="between"/>
      </c:valAx>
      <c:spPr>
        <a:noFill/>
        <a:ln>
          <a:noFill/>
        </a:ln>
        <a:effectLst/>
      </c:spPr>
    </c:plotArea>
    <c:plotVisOnly val="1"/>
    <c:dispBlanksAs val="gap"/>
    <c:showDLblsOverMax val="0"/>
    <c:extLst>
      <c:ext uri="{0b15fc19-7d7d-44ad-8c2d-2c3a37ce22c3}">
        <chartProps xmlns="https://web.wps.cn/et/2018/main" chartId="{2b11fc10-4712-4168-851a-66194655a762}"/>
      </c:ext>
    </c:extLst>
  </c:chart>
  <c:spPr>
    <a:noFill/>
    <a:ln>
      <a:noFill/>
    </a:ln>
    <a:effectLst/>
  </c:spPr>
  <c:txPr>
    <a:bodyPr/>
    <a:lstStyle/>
    <a:p>
      <a:pPr>
        <a:defRPr lang="zh-CN" sz="1400">
          <a:solidFill>
            <a:schemeClr val="tx1"/>
          </a:solidFill>
          <a:latin typeface="Times New Roman" panose="02020603050405020304" charset="0"/>
          <a:ea typeface="微软雅黑" panose="020B0503020204020204" charset="-122"/>
          <a:cs typeface="Times New Roman" panose="02020603050405020304" charset="0"/>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黑体 CN Regular" panose="020B0500000000000000" pitchFamily="34" charset="-122"/>
              <a:ea typeface="思源黑体 CN Regular" panose="020B0500000000000000"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黑体 CN Regular" panose="020B0500000000000000" pitchFamily="34" charset="-122"/>
              </a:rPr>
            </a:fld>
            <a:endParaRPr lang="zh-CN" altLang="en-US">
              <a:latin typeface="思源黑体 CN Regular" panose="020B0500000000000000"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黑体 CN Regular" panose="020B0500000000000000" pitchFamily="34" charset="-122"/>
              <a:ea typeface="思源黑体 CN Regular" panose="020B0500000000000000"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黑体 CN Regular" panose="020B0500000000000000" pitchFamily="34" charset="-122"/>
              </a:rPr>
            </a:fld>
            <a:endParaRPr lang="zh-CN" altLang="en-US">
              <a:latin typeface="思源黑体 CN Regular" panose="020B0500000000000000"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92ED05-79FC-4E6A-8045-3F01ABE16F5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C92ED05-79FC-4E6A-8045-3F01ABE16F5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22F72D2-1ED0-470A-90A6-75048D9FCEF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美化需求：更换为更美观的元素</a:t>
            </a:r>
            <a:endParaRPr lang="zh-CN" altLang="en-US" dirty="0"/>
          </a:p>
        </p:txBody>
      </p:sp>
      <p:sp>
        <p:nvSpPr>
          <p:cNvPr id="4" name="灯片编号占位符 3"/>
          <p:cNvSpPr>
            <a:spLocks noGrp="1"/>
          </p:cNvSpPr>
          <p:nvPr>
            <p:ph type="sldNum" sz="quarter" idx="5"/>
          </p:nvPr>
        </p:nvSpPr>
        <p:spPr/>
        <p:txBody>
          <a:bodyPr/>
          <a:lstStyle/>
          <a:p>
            <a:fld id="{722F72D2-1ED0-470A-90A6-75048D9FCE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3291D0-2D61-4278-A40C-35A64FD896F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3291D0-2D61-4278-A40C-35A64FD896F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3291D0-2D61-4278-A40C-35A64FD896F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a:xfrm>
            <a:off x="608400" y="608400"/>
            <a:ext cx="10969200" cy="705600"/>
          </a:xfr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57.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图片 6" descr="78786"/>
          <p:cNvPicPr>
            <a:picLocks noChangeAspect="1"/>
          </p:cNvPicPr>
          <p:nvPr userDrawn="1"/>
        </p:nvPicPr>
        <p:blipFill>
          <a:blip r:embed="rId12">
            <a:alphaModFix amt="15000"/>
            <a:clrChange>
              <a:clrFrom>
                <a:srgbClr val="EFEFED">
                  <a:alpha val="100000"/>
                </a:srgbClr>
              </a:clrFrom>
              <a:clrTo>
                <a:srgbClr val="EFEFED">
                  <a:alpha val="100000"/>
                  <a:alpha val="0"/>
                </a:srgbClr>
              </a:clrTo>
            </a:clrChange>
            <a:grayscl/>
          </a:blip>
          <a:srcRect l="13827" t="21909" r="17665" b="35602"/>
          <a:stretch>
            <a:fillRect/>
          </a:stretch>
        </p:blipFill>
        <p:spPr>
          <a:xfrm>
            <a:off x="-7620" y="1539240"/>
            <a:ext cx="12251055" cy="5318760"/>
          </a:xfrm>
          <a:prstGeom prst="rect">
            <a:avLst/>
          </a:prstGeom>
        </p:spPr>
      </p:pic>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58.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5" Type="http://schemas.openxmlformats.org/officeDocument/2006/relationships/slideLayout" Target="../slideLayouts/slideLayout6.xml"/><Relationship Id="rId14" Type="http://schemas.openxmlformats.org/officeDocument/2006/relationships/tags" Target="../tags/tag75.xml"/><Relationship Id="rId13" Type="http://schemas.openxmlformats.org/officeDocument/2006/relationships/tags" Target="../tags/tag74.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tags" Target="../tags/tag62.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4" Type="http://schemas.openxmlformats.org/officeDocument/2006/relationships/slideLayout" Target="../slideLayouts/slideLayout2.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emf"/><Relationship Id="rId3" Type="http://schemas.openxmlformats.org/officeDocument/2006/relationships/oleObject" Target="../embeddings/oleObject1.bin"/><Relationship Id="rId2" Type="http://schemas.openxmlformats.org/officeDocument/2006/relationships/tags" Target="../tags/tag89.xml"/><Relationship Id="rId1" Type="http://schemas.openxmlformats.org/officeDocument/2006/relationships/chart" Target="../charts/chart1.xml"/></Relationships>
</file>

<file path=ppt/slides/_rels/slide21.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hyperlink" Target="https://mp.weixin.qq.com/s/LD2rR5Lnktkpu7x05CQucg" TargetMode="External"/><Relationship Id="rId4" Type="http://schemas.openxmlformats.org/officeDocument/2006/relationships/image" Target="../media/image23.emf"/><Relationship Id="rId3" Type="http://schemas.openxmlformats.org/officeDocument/2006/relationships/oleObject" Target="../embeddings/oleObject2.bin"/><Relationship Id="rId2" Type="http://schemas.openxmlformats.org/officeDocument/2006/relationships/tags" Target="../tags/tag90.xml"/><Relationship Id="rId1" Type="http://schemas.openxmlformats.org/officeDocument/2006/relationships/chart" Target="../charts/char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image" Target="../media/image23.emf"/><Relationship Id="rId3" Type="http://schemas.openxmlformats.org/officeDocument/2006/relationships/oleObject" Target="../embeddings/oleObject3.bin"/><Relationship Id="rId2" Type="http://schemas.openxmlformats.org/officeDocument/2006/relationships/tags" Target="../tags/tag91.xml"/><Relationship Id="rId18" Type="http://schemas.openxmlformats.org/officeDocument/2006/relationships/notesSlide" Target="../notesSlides/notesSlide2.xml"/><Relationship Id="rId17" Type="http://schemas.openxmlformats.org/officeDocument/2006/relationships/vmlDrawing" Target="../drawings/vmlDrawing3.vml"/><Relationship Id="rId16" Type="http://schemas.openxmlformats.org/officeDocument/2006/relationships/slideLayout" Target="../slideLayouts/slideLayout2.xml"/><Relationship Id="rId15" Type="http://schemas.openxmlformats.org/officeDocument/2006/relationships/tags" Target="../tags/tag102.xml"/><Relationship Id="rId14" Type="http://schemas.openxmlformats.org/officeDocument/2006/relationships/tags" Target="../tags/tag101.xml"/><Relationship Id="rId13" Type="http://schemas.openxmlformats.org/officeDocument/2006/relationships/tags" Target="../tags/tag100.xml"/><Relationship Id="rId12" Type="http://schemas.openxmlformats.org/officeDocument/2006/relationships/tags" Target="../tags/tag99.xml"/><Relationship Id="rId11" Type="http://schemas.openxmlformats.org/officeDocument/2006/relationships/tags" Target="../tags/tag98.xml"/><Relationship Id="rId10" Type="http://schemas.openxmlformats.org/officeDocument/2006/relationships/tags" Target="../tags/tag97.xml"/><Relationship Id="rId1" Type="http://schemas.openxmlformats.org/officeDocument/2006/relationships/chart" Target="../charts/chart3.xml"/></Relationships>
</file>

<file path=ppt/slides/_rels/slide24.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svg"/><Relationship Id="rId7" Type="http://schemas.openxmlformats.org/officeDocument/2006/relationships/image" Target="../media/image34.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 Id="rId3" Type="http://schemas.openxmlformats.org/officeDocument/2006/relationships/image" Target="../media/image30.png"/><Relationship Id="rId2" Type="http://schemas.openxmlformats.org/officeDocument/2006/relationships/image" Target="../media/image29.svg"/><Relationship Id="rId14" Type="http://schemas.openxmlformats.org/officeDocument/2006/relationships/notesSlide" Target="../notesSlides/notesSlide3.xml"/><Relationship Id="rId13" Type="http://schemas.openxmlformats.org/officeDocument/2006/relationships/slideLayout" Target="../slideLayouts/slideLayout6.xml"/><Relationship Id="rId12" Type="http://schemas.openxmlformats.org/officeDocument/2006/relationships/image" Target="../media/image39.svg"/><Relationship Id="rId11" Type="http://schemas.openxmlformats.org/officeDocument/2006/relationships/image" Target="../media/image38.png"/><Relationship Id="rId10" Type="http://schemas.openxmlformats.org/officeDocument/2006/relationships/image" Target="../media/image37.sv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6.xml"/><Relationship Id="rId6" Type="http://schemas.openxmlformats.org/officeDocument/2006/relationships/tags" Target="../tags/tag104.xml"/><Relationship Id="rId5" Type="http://schemas.openxmlformats.org/officeDocument/2006/relationships/image" Target="../media/image43.svg"/><Relationship Id="rId4" Type="http://schemas.openxmlformats.org/officeDocument/2006/relationships/image" Target="../media/image42.png"/><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tags" Target="../tags/tag10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7" Type="http://schemas.openxmlformats.org/officeDocument/2006/relationships/vmlDrawing" Target="../drawings/vmlDrawing4.vml"/><Relationship Id="rId6" Type="http://schemas.openxmlformats.org/officeDocument/2006/relationships/slideLayout" Target="../slideLayouts/slideLayout2.xml"/><Relationship Id="rId5" Type="http://schemas.openxmlformats.org/officeDocument/2006/relationships/image" Target="../media/image44.emf"/><Relationship Id="rId4" Type="http://schemas.openxmlformats.org/officeDocument/2006/relationships/oleObject" Target="../embeddings/oleObject4.bin"/><Relationship Id="rId3" Type="http://schemas.openxmlformats.org/officeDocument/2006/relationships/tags" Target="../tags/tag106.xml"/><Relationship Id="rId2" Type="http://schemas.openxmlformats.org/officeDocument/2006/relationships/chart" Target="../charts/chart5.xml"/><Relationship Id="rId1" Type="http://schemas.openxmlformats.org/officeDocument/2006/relationships/chart" Target="../charts/chart4.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hart" Target="../charts/chart7.xml"/><Relationship Id="rId1" Type="http://schemas.openxmlformats.org/officeDocument/2006/relationships/chart" Target="../charts/char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chart" Target="../charts/char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chart" Target="../charts/chart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chart" Target="../charts/chart11.xml"/><Relationship Id="rId1" Type="http://schemas.openxmlformats.org/officeDocument/2006/relationships/chart" Target="../charts/chart10.xml"/></Relationships>
</file>

<file path=ppt/slides/_rels/slide33.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23.emf"/><Relationship Id="rId2" Type="http://schemas.openxmlformats.org/officeDocument/2006/relationships/oleObject" Target="../embeddings/oleObject5.bin"/><Relationship Id="rId1" Type="http://schemas.openxmlformats.org/officeDocument/2006/relationships/tags" Target="../tags/tag10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6.xml"/><Relationship Id="rId3" Type="http://schemas.openxmlformats.org/officeDocument/2006/relationships/image" Target="../media/image23.emf"/><Relationship Id="rId2" Type="http://schemas.openxmlformats.org/officeDocument/2006/relationships/oleObject" Target="../embeddings/oleObject6.bin"/><Relationship Id="rId1" Type="http://schemas.openxmlformats.org/officeDocument/2006/relationships/tags" Target="../tags/tag108.xml"/></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3.xml"/><Relationship Id="rId7" Type="http://schemas.openxmlformats.org/officeDocument/2006/relationships/tags" Target="../tags/tag112.xml"/><Relationship Id="rId6" Type="http://schemas.openxmlformats.org/officeDocument/2006/relationships/image" Target="../media/image50.jpeg"/><Relationship Id="rId5" Type="http://schemas.openxmlformats.org/officeDocument/2006/relationships/tags" Target="../tags/tag111.xml"/><Relationship Id="rId4" Type="http://schemas.openxmlformats.org/officeDocument/2006/relationships/image" Target="../media/image49.jpeg"/><Relationship Id="rId3" Type="http://schemas.openxmlformats.org/officeDocument/2006/relationships/image" Target="../media/image48.png"/><Relationship Id="rId2" Type="http://schemas.openxmlformats.org/officeDocument/2006/relationships/tags" Target="../tags/tag110.xml"/><Relationship Id="rId1" Type="http://schemas.openxmlformats.org/officeDocument/2006/relationships/tags" Target="../tags/tag10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文本框 22" descr="7b0a20202020227461726765744d6f64756c65223a202270726f636573734f6e6c696e65466f6e7473220a7d0a"/>
          <p:cNvSpPr txBox="1"/>
          <p:nvPr/>
        </p:nvSpPr>
        <p:spPr>
          <a:xfrm>
            <a:off x="1202055" y="2653030"/>
            <a:ext cx="9810115" cy="937260"/>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lang="zh-CN" altLang="en-US" sz="4400" b="1" dirty="0" smtClean="0">
                <a:latin typeface="微软雅黑" panose="020B0503020204020204" charset="-122"/>
                <a:ea typeface="微软雅黑" panose="020B0503020204020204" charset="-122"/>
                <a:sym typeface="+mn-ea"/>
              </a:rPr>
              <a:t>一例极重型再障合并真菌感染病例汇报</a:t>
            </a:r>
            <a:endParaRPr kumimoji="0" lang="zh-CN" altLang="en-US" sz="4400" b="1" i="0" spc="120" baseline="0" noProof="0" dirty="0" smtClean="0">
              <a:ln>
                <a:noFill/>
              </a:ln>
              <a:solidFill>
                <a:schemeClr val="tx1">
                  <a:lumMod val="75000"/>
                  <a:lumOff val="25000"/>
                </a:schemeClr>
              </a:solidFill>
              <a:effectLst/>
              <a:uLnTx/>
              <a:uFillTx/>
              <a:latin typeface="微软雅黑" panose="020B0503020204020204" charset="-122"/>
              <a:ea typeface="微软雅黑" panose="020B0503020204020204" charset="-122"/>
              <a:cs typeface="+mn-cs"/>
              <a:sym typeface="+mn-ea"/>
            </a:endParaRPr>
          </a:p>
        </p:txBody>
      </p:sp>
      <p:grpSp>
        <p:nvGrpSpPr>
          <p:cNvPr id="10" name="组合 9"/>
          <p:cNvGrpSpPr/>
          <p:nvPr/>
        </p:nvGrpSpPr>
        <p:grpSpPr>
          <a:xfrm>
            <a:off x="11395075" y="3904615"/>
            <a:ext cx="437515" cy="2546350"/>
            <a:chOff x="17801" y="6358"/>
            <a:chExt cx="689" cy="4010"/>
          </a:xfrm>
        </p:grpSpPr>
        <p:sp>
          <p:nvSpPr>
            <p:cNvPr id="34" name="椭圆 33"/>
            <p:cNvSpPr/>
            <p:nvPr/>
          </p:nvSpPr>
          <p:spPr>
            <a:xfrm>
              <a:off x="18162" y="9682"/>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7" name="椭圆 36"/>
            <p:cNvSpPr/>
            <p:nvPr/>
          </p:nvSpPr>
          <p:spPr>
            <a:xfrm>
              <a:off x="18342" y="9682"/>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8" name="椭圆 37"/>
            <p:cNvSpPr/>
            <p:nvPr/>
          </p:nvSpPr>
          <p:spPr>
            <a:xfrm>
              <a:off x="18162" y="986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9" name="椭圆 38"/>
            <p:cNvSpPr/>
            <p:nvPr/>
          </p:nvSpPr>
          <p:spPr>
            <a:xfrm>
              <a:off x="18342" y="986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0" name="椭圆 29"/>
            <p:cNvSpPr/>
            <p:nvPr/>
          </p:nvSpPr>
          <p:spPr>
            <a:xfrm>
              <a:off x="18162" y="1004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1" name="椭圆 30"/>
            <p:cNvSpPr/>
            <p:nvPr/>
          </p:nvSpPr>
          <p:spPr>
            <a:xfrm>
              <a:off x="18342" y="1004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2" name="椭圆 31"/>
            <p:cNvSpPr/>
            <p:nvPr/>
          </p:nvSpPr>
          <p:spPr>
            <a:xfrm>
              <a:off x="18162" y="10220"/>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3" name="椭圆 32"/>
            <p:cNvSpPr/>
            <p:nvPr/>
          </p:nvSpPr>
          <p:spPr>
            <a:xfrm>
              <a:off x="18342" y="10220"/>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 name="椭圆 7"/>
            <p:cNvSpPr/>
            <p:nvPr/>
          </p:nvSpPr>
          <p:spPr>
            <a:xfrm>
              <a:off x="17801" y="1004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8"/>
            <p:cNvSpPr/>
            <p:nvPr/>
          </p:nvSpPr>
          <p:spPr>
            <a:xfrm>
              <a:off x="17982" y="1004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8" name="椭圆 27"/>
            <p:cNvSpPr/>
            <p:nvPr/>
          </p:nvSpPr>
          <p:spPr>
            <a:xfrm>
              <a:off x="17801" y="10220"/>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9" name="椭圆 28"/>
            <p:cNvSpPr/>
            <p:nvPr/>
          </p:nvSpPr>
          <p:spPr>
            <a:xfrm>
              <a:off x="17982" y="10220"/>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2" name="椭圆 41"/>
            <p:cNvSpPr/>
            <p:nvPr/>
          </p:nvSpPr>
          <p:spPr>
            <a:xfrm>
              <a:off x="18257" y="8896"/>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3" name="椭圆 42"/>
            <p:cNvSpPr/>
            <p:nvPr/>
          </p:nvSpPr>
          <p:spPr>
            <a:xfrm>
              <a:off x="18257" y="8473"/>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4" name="椭圆 43"/>
            <p:cNvSpPr/>
            <p:nvPr/>
          </p:nvSpPr>
          <p:spPr>
            <a:xfrm>
              <a:off x="18257" y="8050"/>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5" name="椭圆 44"/>
            <p:cNvSpPr/>
            <p:nvPr/>
          </p:nvSpPr>
          <p:spPr>
            <a:xfrm>
              <a:off x="18257" y="7627"/>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6" name="椭圆 45"/>
            <p:cNvSpPr/>
            <p:nvPr/>
          </p:nvSpPr>
          <p:spPr>
            <a:xfrm>
              <a:off x="18257" y="7204"/>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7" name="椭圆 46"/>
            <p:cNvSpPr/>
            <p:nvPr/>
          </p:nvSpPr>
          <p:spPr>
            <a:xfrm>
              <a:off x="18257" y="6781"/>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8" name="椭圆 47"/>
            <p:cNvSpPr/>
            <p:nvPr/>
          </p:nvSpPr>
          <p:spPr>
            <a:xfrm>
              <a:off x="18257" y="6358"/>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grpSp>
      <p:pic>
        <p:nvPicPr>
          <p:cNvPr id="2" name="Picture 1" descr="廣州醫科大學AI版本(RGB)01"/>
          <p:cNvPicPr>
            <a:picLocks noChangeAspect="1" noChangeArrowheads="1"/>
          </p:cNvPicPr>
          <p:nvPr/>
        </p:nvPicPr>
        <p:blipFill>
          <a:blip r:embed="rId1" cstate="print"/>
          <a:stretch>
            <a:fillRect/>
          </a:stretch>
        </p:blipFill>
        <p:spPr bwMode="auto">
          <a:xfrm>
            <a:off x="222210" y="211137"/>
            <a:ext cx="954360" cy="954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6030" y="248285"/>
            <a:ext cx="889000" cy="889000"/>
          </a:xfrm>
          <a:prstGeom prst="rect">
            <a:avLst/>
          </a:prstGeom>
        </p:spPr>
      </p:pic>
      <p:sp>
        <p:nvSpPr>
          <p:cNvPr id="4" name="矩形 3"/>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 name="文本框 5"/>
          <p:cNvSpPr txBox="1"/>
          <p:nvPr/>
        </p:nvSpPr>
        <p:spPr>
          <a:xfrm>
            <a:off x="28575" y="6637655"/>
            <a:ext cx="3039110" cy="213995"/>
          </a:xfrm>
          <a:prstGeom prst="rect">
            <a:avLst/>
          </a:prstGeom>
          <a:noFill/>
        </p:spPr>
        <p:txBody>
          <a:bodyPr wrap="square">
            <a:spAutoFit/>
          </a:bodyPr>
          <a:lstStyle/>
          <a:p>
            <a:r>
              <a:rPr lang="en-US" altLang="zh-CN" sz="800" b="0" i="0" u="none" strike="noStrike" baseline="0" dirty="0">
                <a:latin typeface="微软雅黑" panose="020B0503020204020204" charset="-122"/>
                <a:ea typeface="微软雅黑" panose="020B0503020204020204" charset="-122"/>
                <a:cs typeface="微软雅黑" panose="020B0503020204020204" charset="-122"/>
              </a:rPr>
              <a:t>presented on Pfizer sponsored meeting/</a:t>
            </a:r>
            <a:r>
              <a:rPr lang="zh-CN" altLang="en-US" sz="800" b="0" i="0" u="none" strike="noStrike" baseline="0" dirty="0">
                <a:latin typeface="微软雅黑" panose="020B0503020204020204" charset="-122"/>
                <a:ea typeface="微软雅黑" panose="020B0503020204020204" charset="-122"/>
                <a:cs typeface="微软雅黑" panose="020B0503020204020204" charset="-122"/>
              </a:rPr>
              <a:t>用于辉瑞主办会议     </a:t>
            </a:r>
            <a:r>
              <a:rPr lang="zh-CN" altLang="en-US" sz="800" b="0" i="0" u="none" strike="noStrike" baseline="0" dirty="0">
                <a:latin typeface="WenQuanYiZenHei"/>
              </a:rPr>
              <a:t>             </a:t>
            </a:r>
            <a:endParaRPr lang="zh-CN" altLang="en-US" sz="800" dirty="0"/>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13" name="文本框 12"/>
          <p:cNvSpPr txBox="1"/>
          <p:nvPr/>
        </p:nvSpPr>
        <p:spPr>
          <a:xfrm>
            <a:off x="-37465" y="4956175"/>
            <a:ext cx="2752725" cy="1637030"/>
          </a:xfrm>
          <a:prstGeom prst="rect">
            <a:avLst/>
          </a:prstGeom>
          <a:noFill/>
        </p:spPr>
        <p:txBody>
          <a:bodyPr wrap="square" rtlCol="0">
            <a:noAutofit/>
          </a:bodyPr>
          <a:p>
            <a:pPr marL="0" indent="0">
              <a:buNone/>
            </a:pPr>
            <a:r>
              <a:rPr lang="zh-CN" altLang="en-US" sz="700" dirty="0">
                <a:latin typeface="微软雅黑" panose="020B0503020204020204" charset="-122"/>
                <a:ea typeface="微软雅黑" panose="020B0503020204020204" charset="-122"/>
                <a:cs typeface="微软雅黑" panose="020B0503020204020204" charset="-122"/>
                <a:sym typeface="+mn-ea"/>
              </a:rPr>
              <a:t>讲者声明：</a:t>
            </a:r>
            <a:endParaRPr lang="en-US" altLang="zh-CN" sz="700" dirty="0">
              <a:latin typeface="微软雅黑" panose="020B0503020204020204" charset="-122"/>
              <a:ea typeface="微软雅黑" panose="020B0503020204020204" charset="-122"/>
              <a:cs typeface="微软雅黑" panose="020B0503020204020204" charset="-122"/>
            </a:endParaRPr>
          </a:p>
          <a:p>
            <a:pPr marL="0" indent="0">
              <a:buNone/>
            </a:pPr>
            <a:r>
              <a:rPr lang="en-US" altLang="zh-CN" sz="700" dirty="0">
                <a:latin typeface="微软雅黑" panose="020B0503020204020204" charset="-122"/>
                <a:ea typeface="微软雅黑" panose="020B0503020204020204" charset="-122"/>
                <a:cs typeface="微软雅黑" panose="020B0503020204020204" charset="-122"/>
                <a:sym typeface="+mn-ea"/>
              </a:rPr>
              <a:t>     </a:t>
            </a:r>
            <a:r>
              <a:rPr lang="zh-CN" altLang="en-US" sz="700" dirty="0">
                <a:latin typeface="微软雅黑" panose="020B0503020204020204" charset="-122"/>
                <a:ea typeface="微软雅黑" panose="020B0503020204020204" charset="-122"/>
                <a:cs typeface="微软雅黑" panose="020B0503020204020204" charset="-122"/>
                <a:sym typeface="+mn-ea"/>
              </a:rPr>
              <a:t>本材料由我本人自行准备，仅用于辉瑞会议供学术交流和讨论使用。材料中涉及的信息/数据/照片由我在日常诊疗活动/科研活动中自行收集/总结。</a:t>
            </a:r>
            <a:endParaRPr lang="zh-CN" altLang="en-US" sz="7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700" dirty="0">
                <a:latin typeface="微软雅黑" panose="020B0503020204020204" charset="-122"/>
                <a:ea typeface="微软雅黑" panose="020B0503020204020204" charset="-122"/>
                <a:cs typeface="微软雅黑" panose="020B0503020204020204" charset="-122"/>
                <a:sym typeface="+mn-ea"/>
              </a:rPr>
              <a:t>我确认</a:t>
            </a:r>
            <a:endParaRPr lang="zh-CN" altLang="en-US" sz="7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700" dirty="0">
                <a:latin typeface="微软雅黑" panose="020B0503020204020204" charset="-122"/>
                <a:ea typeface="微软雅黑" panose="020B0503020204020204" charset="-122"/>
                <a:cs typeface="微软雅黑" panose="020B0503020204020204" charset="-122"/>
                <a:sym typeface="+mn-ea"/>
              </a:rPr>
              <a:t>（1）该等信息/数据/图片真实、准确；</a:t>
            </a:r>
            <a:endParaRPr lang="zh-CN" altLang="en-US" sz="7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700" dirty="0">
                <a:latin typeface="微软雅黑" panose="020B0503020204020204" charset="-122"/>
                <a:ea typeface="微软雅黑" panose="020B0503020204020204" charset="-122"/>
                <a:cs typeface="微软雅黑" panose="020B0503020204020204" charset="-122"/>
                <a:sym typeface="+mn-ea"/>
              </a:rPr>
              <a:t>（2）对该等信息/数据/图片的援引和使用全面、客观、不误导；</a:t>
            </a:r>
            <a:endParaRPr lang="zh-CN" altLang="en-US" sz="700" dirty="0">
              <a:latin typeface="微软雅黑" panose="020B0503020204020204" charset="-122"/>
              <a:ea typeface="微软雅黑" panose="020B0503020204020204" charset="-122"/>
              <a:cs typeface="微软雅黑" panose="020B0503020204020204" charset="-122"/>
            </a:endParaRPr>
          </a:p>
          <a:p>
            <a:pPr marL="0" indent="0">
              <a:buNone/>
            </a:pPr>
            <a:r>
              <a:rPr lang="zh-CN" altLang="en-US" sz="700" dirty="0">
                <a:latin typeface="微软雅黑" panose="020B0503020204020204" charset="-122"/>
                <a:ea typeface="微软雅黑" panose="020B0503020204020204" charset="-122"/>
                <a:cs typeface="微软雅黑" panose="020B0503020204020204" charset="-122"/>
                <a:sym typeface="+mn-ea"/>
              </a:rPr>
              <a:t>（3）该等信息/数据/图片的使用和披露符合相关法律法规要求。我对材料的合法合规性自行承担责任。</a:t>
            </a:r>
            <a:endParaRPr lang="zh-CN" altLang="en-US" sz="700" dirty="0">
              <a:latin typeface="微软雅黑" panose="020B0503020204020204" charset="-122"/>
              <a:ea typeface="微软雅黑" panose="020B0503020204020204" charset="-122"/>
              <a:cs typeface="微软雅黑" panose="020B0503020204020204" charset="-122"/>
            </a:endParaRPr>
          </a:p>
          <a:p>
            <a:pPr marL="0" indent="0">
              <a:buNone/>
            </a:pPr>
            <a:endParaRPr lang="zh-CN" altLang="en-US" sz="700" dirty="0">
              <a:latin typeface="微软雅黑" panose="020B0503020204020204" charset="-122"/>
              <a:ea typeface="微软雅黑" panose="020B0503020204020204" charset="-122"/>
              <a:cs typeface="微软雅黑" panose="020B0503020204020204" charset="-122"/>
            </a:endParaRPr>
          </a:p>
          <a:p>
            <a:r>
              <a:rPr lang="zh-CN" altLang="en-US" sz="700" dirty="0">
                <a:latin typeface="微软雅黑" panose="020B0503020204020204" charset="-122"/>
                <a:ea typeface="微软雅黑" panose="020B0503020204020204" charset="-122"/>
                <a:cs typeface="微软雅黑" panose="020B0503020204020204" charset="-122"/>
                <a:sym typeface="+mn-ea"/>
              </a:rPr>
              <a:t>免责声明:辉瑞公司对资料内容已经进行审查确保符合辉瑞内部相关政策的标准及要求，但并不负责确认参考资料是否正确引用。</a:t>
            </a:r>
            <a:endParaRPr lang="en-US" altLang="zh-CN" sz="700" dirty="0">
              <a:latin typeface="微软雅黑" panose="020B0503020204020204" charset="-122"/>
              <a:ea typeface="微软雅黑" panose="020B0503020204020204" charset="-122"/>
              <a:cs typeface="微软雅黑" panose="020B0503020204020204" charset="-122"/>
            </a:endParaRPr>
          </a:p>
          <a:p>
            <a:r>
              <a:rPr lang="zh-CN" altLang="en-US" sz="700" dirty="0">
                <a:latin typeface="微软雅黑" panose="020B0503020204020204" charset="-122"/>
                <a:ea typeface="微软雅黑" panose="020B0503020204020204" charset="-122"/>
                <a:cs typeface="微软雅黑" panose="020B0503020204020204" charset="-122"/>
                <a:sym typeface="+mn-ea"/>
              </a:rPr>
              <a:t>会议中涉及的病例分享和讨论仅为教育和交流用途，不涉及会诊和干预诊疗。相关诊疗决定由医生根据患者情况独立作出。</a:t>
            </a:r>
            <a:endParaRPr lang="en-US" altLang="zh-CN" sz="700" dirty="0">
              <a:latin typeface="微软雅黑" panose="020B0503020204020204" charset="-122"/>
              <a:ea typeface="微软雅黑" panose="020B0503020204020204" charset="-122"/>
              <a:cs typeface="微软雅黑" panose="020B0503020204020204" charset="-122"/>
            </a:endParaRPr>
          </a:p>
          <a:p>
            <a:endParaRPr lang="en-US" altLang="zh-CN" sz="700" dirty="0">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19805"/>
            <a:ext cx="10969200" cy="705600"/>
          </a:xfrm>
        </p:spPr>
        <p:txBody>
          <a:bodyPr/>
          <a:lstStyle/>
          <a:p>
            <a:r>
              <a:rPr lang="zh-CN" altLang="en-US" sz="3200" dirty="0" smtClean="0">
                <a:latin typeface="微软雅黑" panose="020B0503020204020204" charset="-122"/>
                <a:ea typeface="微软雅黑" panose="020B0503020204020204" charset="-122"/>
                <a:cs typeface="微软雅黑" panose="020B0503020204020204" charset="-122"/>
              </a:rPr>
              <a:t>诊疗经过</a:t>
            </a:r>
            <a:r>
              <a:rPr lang="en-US" altLang="zh-CN" sz="3200" dirty="0" smtClean="0">
                <a:latin typeface="微软雅黑" panose="020B0503020204020204" charset="-122"/>
                <a:ea typeface="微软雅黑" panose="020B0503020204020204" charset="-122"/>
                <a:cs typeface="微软雅黑" panose="020B0503020204020204" charset="-122"/>
              </a:rPr>
              <a:t>-</a:t>
            </a:r>
            <a:r>
              <a:rPr lang="zh-CN" altLang="en-US" sz="3200" dirty="0" smtClean="0">
                <a:latin typeface="微软雅黑" panose="020B0503020204020204" charset="-122"/>
                <a:ea typeface="微软雅黑" panose="020B0503020204020204" charset="-122"/>
                <a:cs typeface="微软雅黑" panose="020B0503020204020204" charset="-122"/>
              </a:rPr>
              <a:t>感染</a:t>
            </a:r>
            <a:endParaRPr lang="zh-CN" altLang="en-US" sz="3200" dirty="0" smtClean="0">
              <a:latin typeface="微软雅黑" panose="020B0503020204020204" charset="-122"/>
              <a:ea typeface="微软雅黑" panose="020B0503020204020204" charset="-122"/>
              <a:cs typeface="微软雅黑" panose="020B0503020204020204" charset="-122"/>
            </a:endParaRPr>
          </a:p>
        </p:txBody>
      </p:sp>
      <p:grpSp>
        <p:nvGrpSpPr>
          <p:cNvPr id="4" name="组合 3"/>
          <p:cNvGrpSpPr/>
          <p:nvPr/>
        </p:nvGrpSpPr>
        <p:grpSpPr>
          <a:xfrm>
            <a:off x="579124" y="1404938"/>
            <a:ext cx="10774676" cy="4447290"/>
            <a:chOff x="48495" y="1864193"/>
            <a:chExt cx="8239294" cy="4378646"/>
          </a:xfrm>
        </p:grpSpPr>
        <p:pic>
          <p:nvPicPr>
            <p:cNvPr id="5" name="图片 4"/>
            <p:cNvPicPr>
              <a:picLocks noChangeAspect="1"/>
            </p:cNvPicPr>
            <p:nvPr/>
          </p:nvPicPr>
          <p:blipFill rotWithShape="1">
            <a:blip r:embed="rId1"/>
            <a:srcRect l="45137" t="25086" r="14765" b="16328"/>
            <a:stretch>
              <a:fillRect/>
            </a:stretch>
          </p:blipFill>
          <p:spPr>
            <a:xfrm>
              <a:off x="48495" y="1864193"/>
              <a:ext cx="4526279" cy="3730875"/>
            </a:xfrm>
            <a:prstGeom prst="rect">
              <a:avLst/>
            </a:prstGeom>
          </p:spPr>
        </p:pic>
        <p:grpSp>
          <p:nvGrpSpPr>
            <p:cNvPr id="3" name="组合 2"/>
            <p:cNvGrpSpPr/>
            <p:nvPr/>
          </p:nvGrpSpPr>
          <p:grpSpPr>
            <a:xfrm>
              <a:off x="1371600" y="1864193"/>
              <a:ext cx="6916189" cy="4378646"/>
              <a:chOff x="1371600" y="1873345"/>
              <a:chExt cx="6927277" cy="4369494"/>
            </a:xfrm>
          </p:grpSpPr>
          <p:pic>
            <p:nvPicPr>
              <p:cNvPr id="6" name="图片 5"/>
              <p:cNvPicPr>
                <a:picLocks noChangeAspect="1"/>
              </p:cNvPicPr>
              <p:nvPr/>
            </p:nvPicPr>
            <p:blipFill rotWithShape="1">
              <a:blip r:embed="rId2"/>
              <a:srcRect l="52245" t="29525" r="14633" b="12015"/>
              <a:stretch>
                <a:fillRect/>
              </a:stretch>
            </p:blipFill>
            <p:spPr>
              <a:xfrm>
                <a:off x="4549834" y="1873345"/>
                <a:ext cx="3749042" cy="3721956"/>
              </a:xfrm>
              <a:prstGeom prst="rect">
                <a:avLst/>
              </a:prstGeom>
            </p:spPr>
          </p:pic>
          <p:sp>
            <p:nvSpPr>
              <p:cNvPr id="8" name="矩形 7"/>
              <p:cNvSpPr/>
              <p:nvPr/>
            </p:nvSpPr>
            <p:spPr>
              <a:xfrm>
                <a:off x="1371600" y="5603382"/>
                <a:ext cx="1620981" cy="18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anose="020B0503020204020204" charset="-122"/>
                    <a:ea typeface="微软雅黑" panose="020B0503020204020204" charset="-122"/>
                  </a:rPr>
                  <a:t>头孢哌酮舒巴坦</a:t>
                </a:r>
                <a:endParaRPr lang="zh-CN" altLang="en-US" sz="1000" b="1" dirty="0">
                  <a:latin typeface="微软雅黑" panose="020B0503020204020204" charset="-122"/>
                  <a:ea typeface="微软雅黑" panose="020B0503020204020204" charset="-122"/>
                </a:endParaRPr>
              </a:p>
            </p:txBody>
          </p:sp>
          <p:sp>
            <p:nvSpPr>
              <p:cNvPr id="9" name="矩形 8"/>
              <p:cNvSpPr/>
              <p:nvPr/>
            </p:nvSpPr>
            <p:spPr>
              <a:xfrm>
                <a:off x="1388225" y="5793971"/>
                <a:ext cx="3683843" cy="2161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smtClean="0">
                    <a:latin typeface="微软雅黑" panose="020B0503020204020204" charset="-122"/>
                    <a:ea typeface="微软雅黑" panose="020B0503020204020204" charset="-122"/>
                  </a:rPr>
                  <a:t>泊沙康唑</a:t>
                </a:r>
                <a:endParaRPr lang="zh-CN" altLang="en-US" sz="1000" b="1" dirty="0">
                  <a:latin typeface="微软雅黑" panose="020B0503020204020204" charset="-122"/>
                  <a:ea typeface="微软雅黑" panose="020B0503020204020204" charset="-122"/>
                </a:endParaRPr>
              </a:p>
            </p:txBody>
          </p:sp>
          <p:sp>
            <p:nvSpPr>
              <p:cNvPr id="10" name="矩形 9"/>
              <p:cNvSpPr/>
              <p:nvPr/>
            </p:nvSpPr>
            <p:spPr>
              <a:xfrm>
                <a:off x="3009207" y="5598009"/>
                <a:ext cx="2068321" cy="2036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美罗培南</a:t>
                </a:r>
                <a:endParaRPr lang="zh-CN" altLang="en-US" sz="1000" b="1" dirty="0">
                  <a:latin typeface="微软雅黑" panose="020B0503020204020204" charset="-122"/>
                  <a:ea typeface="微软雅黑" panose="020B0503020204020204" charset="-122"/>
                </a:endParaRPr>
              </a:p>
            </p:txBody>
          </p:sp>
          <p:sp>
            <p:nvSpPr>
              <p:cNvPr id="11" name="矩形 10"/>
              <p:cNvSpPr/>
              <p:nvPr/>
            </p:nvSpPr>
            <p:spPr>
              <a:xfrm>
                <a:off x="5082985" y="5593853"/>
                <a:ext cx="3215891" cy="207818"/>
              </a:xfrm>
              <a:prstGeom prst="rect">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思福</a:t>
                </a:r>
                <a:r>
                  <a:rPr lang="zh-CN" altLang="en-US" sz="1000" b="1" dirty="0" smtClean="0">
                    <a:latin typeface="微软雅黑" panose="020B0503020204020204" charset="-122"/>
                    <a:ea typeface="微软雅黑" panose="020B0503020204020204" charset="-122"/>
                  </a:rPr>
                  <a:t>妥</a:t>
                </a:r>
                <a:r>
                  <a:rPr lang="en-US" altLang="zh-CN" sz="1000" b="1" dirty="0" smtClean="0">
                    <a:latin typeface="微软雅黑" panose="020B0503020204020204" charset="-122"/>
                    <a:ea typeface="微软雅黑" panose="020B0503020204020204" charset="-122"/>
                  </a:rPr>
                  <a:t>+</a:t>
                </a:r>
                <a:r>
                  <a:rPr lang="zh-CN" altLang="en-US" sz="1000" b="1" dirty="0" smtClean="0">
                    <a:latin typeface="微软雅黑" panose="020B0503020204020204" charset="-122"/>
                    <a:ea typeface="微软雅黑" panose="020B0503020204020204" charset="-122"/>
                  </a:rPr>
                  <a:t>氨曲南</a:t>
                </a:r>
                <a:endParaRPr lang="zh-CN" altLang="en-US" sz="1000" b="1" dirty="0">
                  <a:latin typeface="微软雅黑" panose="020B0503020204020204" charset="-122"/>
                  <a:ea typeface="微软雅黑" panose="020B0503020204020204" charset="-122"/>
                </a:endParaRPr>
              </a:p>
            </p:txBody>
          </p:sp>
          <p:sp>
            <p:nvSpPr>
              <p:cNvPr id="12" name="矩形 11"/>
              <p:cNvSpPr/>
              <p:nvPr/>
            </p:nvSpPr>
            <p:spPr>
              <a:xfrm>
                <a:off x="5077527" y="5809984"/>
                <a:ext cx="3221350" cy="208431"/>
              </a:xfrm>
              <a:prstGeom prst="rect">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smtClean="0">
                    <a:latin typeface="微软雅黑" panose="020B0503020204020204" charset="-122"/>
                    <a:ea typeface="微软雅黑" panose="020B0503020204020204" charset="-122"/>
                  </a:rPr>
                  <a:t>两性霉素</a:t>
                </a:r>
                <a:r>
                  <a:rPr lang="en-US" altLang="zh-CN" sz="1000" b="1" dirty="0" smtClean="0">
                    <a:latin typeface="微软雅黑" panose="020B0503020204020204" charset="-122"/>
                    <a:ea typeface="微软雅黑" panose="020B0503020204020204" charset="-122"/>
                  </a:rPr>
                  <a:t>B</a:t>
                </a:r>
                <a:r>
                  <a:rPr lang="zh-CN" altLang="en-US" sz="1000" b="1" dirty="0" smtClean="0">
                    <a:latin typeface="微软雅黑" panose="020B0503020204020204" charset="-122"/>
                    <a:ea typeface="微软雅黑" panose="020B0503020204020204" charset="-122"/>
                  </a:rPr>
                  <a:t>脂质体</a:t>
                </a:r>
                <a:endParaRPr lang="zh-CN" altLang="en-US" sz="1000" b="1" dirty="0">
                  <a:latin typeface="微软雅黑" panose="020B0503020204020204" charset="-122"/>
                  <a:ea typeface="微软雅黑" panose="020B0503020204020204" charset="-122"/>
                </a:endParaRPr>
              </a:p>
            </p:txBody>
          </p:sp>
          <p:sp>
            <p:nvSpPr>
              <p:cNvPr id="13" name="矩形 12"/>
              <p:cNvSpPr/>
              <p:nvPr/>
            </p:nvSpPr>
            <p:spPr>
              <a:xfrm>
                <a:off x="5082985" y="6026708"/>
                <a:ext cx="3215891" cy="216131"/>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利奈唑胺</a:t>
                </a:r>
                <a:endParaRPr lang="zh-CN" altLang="en-US" sz="1000" b="1" dirty="0">
                  <a:latin typeface="微软雅黑" panose="020B0503020204020204" charset="-122"/>
                  <a:ea typeface="微软雅黑" panose="020B0503020204020204" charset="-122"/>
                </a:endParaRPr>
              </a:p>
            </p:txBody>
          </p:sp>
          <p:sp>
            <p:nvSpPr>
              <p:cNvPr id="14" name="矩形 13"/>
              <p:cNvSpPr/>
              <p:nvPr/>
            </p:nvSpPr>
            <p:spPr>
              <a:xfrm>
                <a:off x="2992580" y="6026708"/>
                <a:ext cx="2084947" cy="216131"/>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万古霉素</a:t>
                </a:r>
                <a:endParaRPr lang="zh-CN" altLang="en-US" sz="1000" b="1" dirty="0">
                  <a:latin typeface="微软雅黑" panose="020B0503020204020204" charset="-122"/>
                  <a:ea typeface="微软雅黑" panose="020B0503020204020204" charset="-122"/>
                </a:endParaRPr>
              </a:p>
            </p:txBody>
          </p:sp>
        </p:grpSp>
      </p:grpSp>
      <p:sp>
        <p:nvSpPr>
          <p:cNvPr id="7" name="矩形 6"/>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6" name="文本框 15"/>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89655"/>
            <a:ext cx="10969200" cy="705600"/>
          </a:xfrm>
        </p:spPr>
        <p:txBody>
          <a:bodyPr/>
          <a:lstStyle/>
          <a:p>
            <a:r>
              <a:rPr lang="en-US" altLang="zh-CN" sz="3200" dirty="0" smtClean="0">
                <a:latin typeface="微软雅黑" panose="020B0503020204020204" charset="-122"/>
                <a:ea typeface="微软雅黑" panose="020B0503020204020204" charset="-122"/>
                <a:cs typeface="微软雅黑" panose="020B0503020204020204" charset="-122"/>
              </a:rPr>
              <a:t>7.2</a:t>
            </a:r>
            <a:r>
              <a:rPr lang="zh-CN" altLang="en-US" sz="3200" dirty="0" smtClean="0">
                <a:latin typeface="微软雅黑" panose="020B0503020204020204" charset="-122"/>
                <a:ea typeface="微软雅黑" panose="020B0503020204020204" charset="-122"/>
                <a:cs typeface="微软雅黑" panose="020B0503020204020204" charset="-122"/>
              </a:rPr>
              <a:t>行异基因造血干细胞移植</a:t>
            </a:r>
            <a:endParaRPr lang="zh-CN" altLang="en-US" sz="3200" dirty="0" smtClean="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608330" y="1684655"/>
            <a:ext cx="10968990" cy="4565015"/>
          </a:xfrm>
        </p:spPr>
        <p:txBody>
          <a:bodyPr/>
          <a:lstStyle/>
          <a:p>
            <a:pPr marL="0" indent="0">
              <a:buNone/>
            </a:pP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行</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异基因同胞全合造血干细胞移植</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000" dirty="0" smtClean="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移植</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预处理方案：</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BU1+FCA</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，移植物为骨髓</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外周血干细胞</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a:t>
            </a:r>
            <a:endParaRPr lang="en-US" altLang="zh-CN" sz="2000" dirty="0" smtClean="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endParaRPr lang="en-US" altLang="zh-CN" sz="2000" dirty="0">
              <a:solidFill>
                <a:schemeClr val="tx1"/>
              </a:solidFill>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移植</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后予利妥昔单抗预防</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EBV</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感染，移植期间予泊沙康唑预防性抗真菌治疗。</a:t>
            </a:r>
            <a:endParaRPr lang="zh-CN" altLang="en-US" sz="2000"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54730"/>
            <a:ext cx="10969200" cy="705600"/>
          </a:xfrm>
        </p:spPr>
        <p:txBody>
          <a:bodyPr/>
          <a:lstStyle/>
          <a:p>
            <a:r>
              <a:rPr lang="en-US" altLang="zh-CN" sz="3200" dirty="0" smtClean="0">
                <a:latin typeface="微软雅黑" panose="020B0503020204020204" charset="-122"/>
                <a:ea typeface="微软雅黑" panose="020B0503020204020204" charset="-122"/>
              </a:rPr>
              <a:t>7.4</a:t>
            </a:r>
            <a:endParaRPr lang="en-US" altLang="zh-CN" sz="3200" dirty="0" smtClean="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63270" y="3474085"/>
            <a:ext cx="10709910" cy="1304925"/>
          </a:xfrm>
        </p:spPr>
        <p:txBody>
          <a:bodyPr>
            <a:noAutofit/>
          </a:bodyPr>
          <a:lstStyle/>
          <a:p>
            <a:pPr marL="0" indent="0">
              <a:buNone/>
            </a:pPr>
            <a:endParaRPr lang="en-US" altLang="zh-CN" dirty="0" smtClean="0">
              <a:latin typeface="微软雅黑" panose="020B0503020204020204" charset="-122"/>
              <a:ea typeface="微软雅黑" panose="020B0503020204020204" charset="-122"/>
            </a:endParaRPr>
          </a:p>
          <a:p>
            <a:pPr marL="0" indent="0">
              <a:buNone/>
            </a:pPr>
            <a:r>
              <a:rPr lang="zh-CN" altLang="en-US" sz="2000" dirty="0" smtClean="0">
                <a:solidFill>
                  <a:schemeClr val="tx1"/>
                </a:solidFill>
                <a:latin typeface="微软雅黑" panose="020B0503020204020204" charset="-122"/>
                <a:ea typeface="微软雅黑" panose="020B0503020204020204" charset="-122"/>
              </a:rPr>
              <a:t>细菌</a:t>
            </a:r>
            <a:r>
              <a:rPr lang="zh-CN" altLang="en-US" sz="2000" dirty="0">
                <a:solidFill>
                  <a:schemeClr val="tx1"/>
                </a:solidFill>
                <a:latin typeface="微软雅黑" panose="020B0503020204020204" charset="-122"/>
                <a:ea typeface="微软雅黑" panose="020B0503020204020204" charset="-122"/>
              </a:rPr>
              <a:t>培养及鉴定（</a:t>
            </a:r>
            <a:r>
              <a:rPr lang="en-US" altLang="zh-CN" sz="2000" dirty="0">
                <a:solidFill>
                  <a:schemeClr val="tx1"/>
                </a:solidFill>
                <a:latin typeface="微软雅黑" panose="020B0503020204020204" charset="-122"/>
                <a:ea typeface="微软雅黑" panose="020B0503020204020204" charset="-122"/>
              </a:rPr>
              <a:t>CRE</a:t>
            </a:r>
            <a:r>
              <a:rPr lang="zh-CN" altLang="en-US" sz="2000" dirty="0">
                <a:solidFill>
                  <a:schemeClr val="tx1"/>
                </a:solidFill>
                <a:latin typeface="微软雅黑" panose="020B0503020204020204" charset="-122"/>
                <a:ea typeface="微软雅黑" panose="020B0503020204020204" charset="-122"/>
              </a:rPr>
              <a:t>筛选，阳性加做药敏）</a:t>
            </a:r>
            <a:r>
              <a:rPr lang="en-US" altLang="zh-CN" sz="2000" dirty="0" smtClean="0">
                <a:solidFill>
                  <a:schemeClr val="tx1"/>
                </a:solidFill>
                <a:latin typeface="微软雅黑" panose="020B0503020204020204" charset="-122"/>
                <a:ea typeface="微软雅黑" panose="020B0503020204020204" charset="-122"/>
              </a:rPr>
              <a:t>:</a:t>
            </a:r>
            <a:r>
              <a:rPr lang="zh-CN" altLang="en-US" sz="2000" dirty="0" smtClean="0">
                <a:solidFill>
                  <a:schemeClr val="tx1"/>
                </a:solidFill>
                <a:latin typeface="微软雅黑" panose="020B0503020204020204" charset="-122"/>
                <a:ea typeface="微软雅黑" panose="020B0503020204020204" charset="-122"/>
              </a:rPr>
              <a:t>培养</a:t>
            </a:r>
            <a:r>
              <a:rPr lang="en-US" altLang="zh-CN" sz="2000" dirty="0">
                <a:solidFill>
                  <a:schemeClr val="tx1"/>
                </a:solidFill>
                <a:latin typeface="微软雅黑" panose="020B0503020204020204" charset="-122"/>
                <a:ea typeface="微软雅黑" panose="020B0503020204020204" charset="-122"/>
              </a:rPr>
              <a:t>24</a:t>
            </a:r>
            <a:r>
              <a:rPr lang="zh-CN" altLang="en-US" sz="2000" dirty="0">
                <a:solidFill>
                  <a:schemeClr val="tx1"/>
                </a:solidFill>
                <a:latin typeface="微软雅黑" panose="020B0503020204020204" charset="-122"/>
                <a:ea typeface="微软雅黑" panose="020B0503020204020204" charset="-122"/>
              </a:rPr>
              <a:t>小时，无耐碳青霉烯肠杆菌科细菌（</a:t>
            </a:r>
            <a:r>
              <a:rPr lang="en-US" altLang="zh-CN" sz="2000" dirty="0">
                <a:solidFill>
                  <a:schemeClr val="tx1"/>
                </a:solidFill>
                <a:latin typeface="微软雅黑" panose="020B0503020204020204" charset="-122"/>
                <a:ea typeface="微软雅黑" panose="020B0503020204020204" charset="-122"/>
              </a:rPr>
              <a:t>CRE</a:t>
            </a:r>
            <a:r>
              <a:rPr lang="zh-CN" altLang="en-US" sz="2000" dirty="0">
                <a:solidFill>
                  <a:schemeClr val="tx1"/>
                </a:solidFill>
                <a:latin typeface="微软雅黑" panose="020B0503020204020204" charset="-122"/>
                <a:ea typeface="微软雅黑" panose="020B0503020204020204" charset="-122"/>
              </a:rPr>
              <a:t>）生长</a:t>
            </a:r>
            <a:r>
              <a:rPr lang="zh-CN" altLang="en-US" sz="2000" dirty="0" smtClean="0">
                <a:solidFill>
                  <a:schemeClr val="tx1"/>
                </a:solidFill>
                <a:latin typeface="微软雅黑" panose="020B0503020204020204" charset="-122"/>
                <a:ea typeface="微软雅黑" panose="020B0503020204020204" charset="-122"/>
              </a:rPr>
              <a:t>。</a:t>
            </a:r>
            <a:endParaRPr lang="zh-CN" altLang="en-US" sz="2000" dirty="0" smtClean="0">
              <a:solidFill>
                <a:schemeClr val="tx1"/>
              </a:solidFill>
              <a:latin typeface="微软雅黑" panose="020B0503020204020204" charset="-122"/>
              <a:ea typeface="微软雅黑" panose="020B0503020204020204" charset="-122"/>
            </a:endParaRPr>
          </a:p>
          <a:p>
            <a:pPr marL="0" indent="0">
              <a:buNone/>
            </a:pPr>
            <a:r>
              <a:rPr lang="zh-CN" altLang="en-US" sz="2000" dirty="0" smtClean="0">
                <a:solidFill>
                  <a:schemeClr val="tx1"/>
                </a:solidFill>
                <a:latin typeface="微软雅黑" panose="020B0503020204020204" charset="-122"/>
                <a:ea typeface="微软雅黑" panose="020B0503020204020204" charset="-122"/>
              </a:rPr>
              <a:t>流感新冠阴性。</a:t>
            </a:r>
            <a:endParaRPr lang="en-US" altLang="zh-CN" sz="2000" dirty="0">
              <a:solidFill>
                <a:schemeClr val="tx1"/>
              </a:solidFill>
              <a:latin typeface="微软雅黑" panose="020B0503020204020204" charset="-122"/>
              <a:ea typeface="微软雅黑" panose="020B0503020204020204" charset="-122"/>
            </a:endParaRPr>
          </a:p>
          <a:p>
            <a:pPr marL="0" indent="0">
              <a:buNone/>
            </a:pPr>
            <a:endParaRPr lang="en-US" altLang="zh-CN" sz="2000" dirty="0" smtClean="0">
              <a:solidFill>
                <a:schemeClr val="tx1"/>
              </a:solidFill>
              <a:latin typeface="微软雅黑" panose="020B0503020204020204" charset="-122"/>
              <a:ea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aphicFrame>
        <p:nvGraphicFramePr>
          <p:cNvPr id="6" name="表格 5"/>
          <p:cNvGraphicFramePr/>
          <p:nvPr>
            <p:custDataLst>
              <p:tags r:id="rId1"/>
            </p:custDataLst>
          </p:nvPr>
        </p:nvGraphicFramePr>
        <p:xfrm>
          <a:off x="763270" y="1848485"/>
          <a:ext cx="10629900" cy="1626870"/>
        </p:xfrm>
        <a:graphic>
          <a:graphicData uri="http://schemas.openxmlformats.org/drawingml/2006/table">
            <a:tbl>
              <a:tblPr firstRow="1" bandRow="1">
                <a:tableStyleId>{F4692111-5282-4652-99E7-6EA96DC0BACB}</a:tableStyleId>
              </a:tblPr>
              <a:tblGrid>
                <a:gridCol w="1771650"/>
                <a:gridCol w="1771650"/>
                <a:gridCol w="1771650"/>
                <a:gridCol w="1771650"/>
                <a:gridCol w="1771650"/>
                <a:gridCol w="1771650"/>
              </a:tblGrid>
              <a:tr h="542290">
                <a:tc>
                  <a:txBody>
                    <a:bodyPr/>
                    <a:p>
                      <a:pPr algn="ctr">
                        <a:buNone/>
                      </a:pPr>
                      <a:r>
                        <a:rPr lang="zh-CN" altLang="en-US" sz="2000"/>
                        <a:t>时间</a:t>
                      </a:r>
                      <a:endParaRPr lang="zh-CN" altLang="en-US" sz="2000"/>
                    </a:p>
                  </a:txBody>
                  <a:tcPr/>
                </a:tc>
                <a:tc>
                  <a:txBody>
                    <a:bodyPr/>
                    <a:p>
                      <a:pPr algn="ctr">
                        <a:buNone/>
                      </a:pPr>
                      <a:r>
                        <a:rPr lang="en-US" altLang="zh-CN" sz="2000"/>
                        <a:t>WBC</a:t>
                      </a:r>
                      <a:endParaRPr lang="en-US" altLang="zh-CN" sz="2000"/>
                    </a:p>
                  </a:txBody>
                  <a:tcPr/>
                </a:tc>
                <a:tc>
                  <a:txBody>
                    <a:bodyPr/>
                    <a:p>
                      <a:pPr algn="ctr">
                        <a:buNone/>
                      </a:pPr>
                      <a:r>
                        <a:rPr lang="en-US" altLang="zh-CN" sz="2000"/>
                        <a:t>NEUT</a:t>
                      </a:r>
                      <a:endParaRPr lang="en-US" altLang="zh-CN" sz="2000"/>
                    </a:p>
                  </a:txBody>
                  <a:tcPr/>
                </a:tc>
                <a:tc>
                  <a:txBody>
                    <a:bodyPr/>
                    <a:p>
                      <a:pPr algn="ctr">
                        <a:buNone/>
                      </a:pPr>
                      <a:r>
                        <a:rPr lang="zh-CN" altLang="en-US" sz="2000"/>
                        <a:t>肌酐</a:t>
                      </a:r>
                      <a:endParaRPr lang="zh-CN" altLang="en-US" sz="2000"/>
                    </a:p>
                  </a:txBody>
                  <a:tcPr/>
                </a:tc>
                <a:tc>
                  <a:txBody>
                    <a:bodyPr/>
                    <a:p>
                      <a:pPr algn="ctr">
                        <a:buNone/>
                      </a:pPr>
                      <a:r>
                        <a:rPr lang="en-US" altLang="zh-CN" sz="2000"/>
                        <a:t>PCT</a:t>
                      </a:r>
                      <a:endParaRPr lang="en-US" altLang="zh-CN" sz="2000"/>
                    </a:p>
                  </a:txBody>
                  <a:tcPr/>
                </a:tc>
                <a:tc>
                  <a:txBody>
                    <a:bodyPr/>
                    <a:p>
                      <a:pPr algn="ctr">
                        <a:buNone/>
                      </a:pPr>
                      <a:r>
                        <a:rPr lang="en-US" altLang="zh-CN" sz="2000"/>
                        <a:t>SAA</a:t>
                      </a:r>
                      <a:endParaRPr lang="en-US" altLang="zh-CN" sz="2000"/>
                    </a:p>
                  </a:txBody>
                  <a:tcPr/>
                </a:tc>
              </a:tr>
              <a:tr h="542290">
                <a:tc>
                  <a:txBody>
                    <a:bodyPr/>
                    <a:p>
                      <a:pPr algn="ctr">
                        <a:buNone/>
                      </a:pPr>
                      <a:r>
                        <a:rPr lang="en-US" altLang="zh-CN" sz="2000"/>
                        <a:t>7.3</a:t>
                      </a:r>
                      <a:endParaRPr lang="en-US" altLang="zh-CN" sz="2000"/>
                    </a:p>
                  </a:txBody>
                  <a:tcPr/>
                </a:tc>
                <a:tc>
                  <a:txBody>
                    <a:bodyPr/>
                    <a:p>
                      <a:pPr algn="ctr">
                        <a:buNone/>
                      </a:pPr>
                      <a:r>
                        <a:rPr lang="en-US" altLang="zh-CN" sz="2000" dirty="0" smtClean="0"/>
                        <a:t>0.85</a:t>
                      </a:r>
                      <a:r>
                        <a:rPr lang="en-US" altLang="zh-CN" sz="2000" dirty="0"/>
                        <a:t>↓</a:t>
                      </a:r>
                      <a:endParaRPr lang="en-US" altLang="zh-CN" sz="2000" dirty="0"/>
                    </a:p>
                  </a:txBody>
                  <a:tcPr/>
                </a:tc>
                <a:tc>
                  <a:txBody>
                    <a:bodyPr/>
                    <a:p>
                      <a:pPr algn="ctr">
                        <a:buNone/>
                      </a:pPr>
                      <a:r>
                        <a:rPr lang="en-US" altLang="zh-CN" sz="2000" dirty="0" smtClean="0"/>
                        <a:t>0.84</a:t>
                      </a:r>
                      <a:r>
                        <a:rPr lang="en-US" altLang="zh-CN" sz="2000" dirty="0"/>
                        <a:t>↓</a:t>
                      </a:r>
                      <a:endParaRPr lang="en-US" altLang="zh-CN" sz="2000" dirty="0"/>
                    </a:p>
                  </a:txBody>
                  <a:tcPr/>
                </a:tc>
                <a:tc>
                  <a:txBody>
                    <a:bodyPr/>
                    <a:p>
                      <a:pPr algn="ctr">
                        <a:buNone/>
                      </a:pPr>
                      <a:r>
                        <a:rPr lang="en-US" altLang="zh-CN" sz="2000"/>
                        <a:t>102</a:t>
                      </a:r>
                      <a:r>
                        <a:rPr lang="en-US" altLang="zh-CN" sz="2000" dirty="0"/>
                        <a:t>↑</a:t>
                      </a:r>
                      <a:endParaRPr lang="en-US" altLang="zh-CN" sz="2000" dirty="0"/>
                    </a:p>
                  </a:txBody>
                  <a:tcPr/>
                </a:tc>
                <a:tc>
                  <a:txBody>
                    <a:bodyPr/>
                    <a:p>
                      <a:pPr algn="ctr">
                        <a:buNone/>
                      </a:pPr>
                      <a:r>
                        <a:rPr lang="en-US" altLang="zh-CN" sz="2000" dirty="0" smtClean="0"/>
                        <a:t>0.149</a:t>
                      </a:r>
                      <a:r>
                        <a:rPr lang="en-US" altLang="zh-CN" sz="2000" dirty="0"/>
                        <a:t> ↑ </a:t>
                      </a:r>
                      <a:endParaRPr lang="en-US" altLang="zh-CN" sz="2000" dirty="0"/>
                    </a:p>
                  </a:txBody>
                  <a:tcPr/>
                </a:tc>
                <a:tc>
                  <a:txBody>
                    <a:bodyPr/>
                    <a:p>
                      <a:pPr algn="ctr">
                        <a:buNone/>
                      </a:pPr>
                      <a:r>
                        <a:rPr lang="en-US" altLang="zh-CN" sz="2000" dirty="0"/>
                        <a:t>  </a:t>
                      </a:r>
                      <a:r>
                        <a:rPr lang="en-US" altLang="zh-CN" sz="2000" dirty="0" smtClean="0"/>
                        <a:t>81.1 ↑  </a:t>
                      </a:r>
                      <a:endParaRPr lang="en-US" altLang="zh-CN" sz="2000" dirty="0" smtClean="0"/>
                    </a:p>
                  </a:txBody>
                  <a:tcPr/>
                </a:tc>
              </a:tr>
              <a:tr h="542290">
                <a:tc>
                  <a:txBody>
                    <a:bodyPr/>
                    <a:p>
                      <a:pPr algn="ctr">
                        <a:buNone/>
                      </a:pPr>
                      <a:r>
                        <a:rPr lang="en-US" altLang="zh-CN" sz="2000"/>
                        <a:t>7.4</a:t>
                      </a:r>
                      <a:endParaRPr lang="en-US" altLang="zh-CN" sz="2000"/>
                    </a:p>
                  </a:txBody>
                  <a:tcPr/>
                </a:tc>
                <a:tc>
                  <a:txBody>
                    <a:bodyPr/>
                    <a:p>
                      <a:pPr algn="ctr">
                        <a:buNone/>
                      </a:pPr>
                      <a:r>
                        <a:rPr lang="en-US" altLang="zh-CN" sz="2000" dirty="0"/>
                        <a:t>0.25↓</a:t>
                      </a:r>
                      <a:endParaRPr lang="en-US" altLang="zh-CN" sz="2000" dirty="0"/>
                    </a:p>
                  </a:txBody>
                  <a:tcPr/>
                </a:tc>
                <a:tc>
                  <a:txBody>
                    <a:bodyPr/>
                    <a:p>
                      <a:pPr algn="ctr">
                        <a:buNone/>
                      </a:pPr>
                      <a:r>
                        <a:rPr lang="en-US" altLang="zh-CN" sz="2000" dirty="0"/>
                        <a:t>0.24↓</a:t>
                      </a:r>
                      <a:endParaRPr lang="en-US" altLang="zh-CN" sz="2000" dirty="0"/>
                    </a:p>
                  </a:txBody>
                  <a:tcPr/>
                </a:tc>
                <a:tc>
                  <a:txBody>
                    <a:bodyPr/>
                    <a:p>
                      <a:pPr algn="ctr">
                        <a:buNone/>
                      </a:pPr>
                      <a:r>
                        <a:rPr lang="en-US" altLang="zh-CN" sz="2000"/>
                        <a:t>99</a:t>
                      </a:r>
                      <a:r>
                        <a:rPr lang="en-US" altLang="zh-CN" sz="2000" dirty="0"/>
                        <a:t>↑</a:t>
                      </a:r>
                      <a:endParaRPr lang="en-US" altLang="zh-CN" sz="2000" dirty="0"/>
                    </a:p>
                  </a:txBody>
                  <a:tcPr/>
                </a:tc>
                <a:tc>
                  <a:txBody>
                    <a:bodyPr/>
                    <a:p>
                      <a:pPr algn="ctr">
                        <a:buNone/>
                      </a:pPr>
                      <a:r>
                        <a:rPr lang="en-US" altLang="zh-CN" sz="2000" dirty="0" smtClean="0"/>
                        <a:t>0.183↑</a:t>
                      </a:r>
                      <a:endParaRPr lang="en-US" altLang="zh-CN" sz="2000" dirty="0" smtClean="0"/>
                    </a:p>
                  </a:txBody>
                  <a:tcPr/>
                </a:tc>
                <a:tc>
                  <a:txBody>
                    <a:bodyPr/>
                    <a:p>
                      <a:pPr algn="ctr">
                        <a:buNone/>
                      </a:pPr>
                      <a:r>
                        <a:rPr lang="en-US" altLang="zh-CN" sz="2000" b="1" dirty="0" smtClean="0">
                          <a:solidFill>
                            <a:srgbClr val="C00000"/>
                          </a:solidFill>
                        </a:rPr>
                        <a:t> 423.7↑</a:t>
                      </a:r>
                      <a:endParaRPr lang="en-US" altLang="zh-CN" sz="2000" b="1" dirty="0" smtClean="0">
                        <a:solidFill>
                          <a:srgbClr val="C00000"/>
                        </a:solidFill>
                      </a:endParaRPr>
                    </a:p>
                  </a:txBody>
                  <a:tcPr/>
                </a:tc>
              </a:tr>
            </a:tbl>
          </a:graphicData>
        </a:graphic>
      </p:graphicFrame>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54730"/>
            <a:ext cx="10969200" cy="705600"/>
          </a:xfrm>
        </p:spPr>
        <p:txBody>
          <a:bodyPr/>
          <a:lstStyle/>
          <a:p>
            <a:r>
              <a:rPr lang="en-US" altLang="zh-CN" sz="3200" dirty="0" smtClean="0">
                <a:latin typeface="微软雅黑" panose="020B0503020204020204" charset="-122"/>
                <a:ea typeface="微软雅黑" panose="020B0503020204020204" charset="-122"/>
              </a:rPr>
              <a:t>7.5</a:t>
            </a:r>
            <a:endParaRPr lang="zh-CN" altLang="en-US" sz="3200" dirty="0" smtClean="0">
              <a:latin typeface="微软雅黑" panose="020B0503020204020204" charset="-122"/>
              <a:ea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pic>
        <p:nvPicPr>
          <p:cNvPr id="6" name="图片 5"/>
          <p:cNvPicPr>
            <a:picLocks noChangeAspect="1"/>
          </p:cNvPicPr>
          <p:nvPr/>
        </p:nvPicPr>
        <p:blipFill>
          <a:blip r:embed="rId1"/>
          <a:stretch>
            <a:fillRect/>
          </a:stretch>
        </p:blipFill>
        <p:spPr>
          <a:xfrm>
            <a:off x="967740" y="1814830"/>
            <a:ext cx="10179685" cy="2124710"/>
          </a:xfrm>
          <a:prstGeom prst="rect">
            <a:avLst/>
          </a:prstGeom>
        </p:spPr>
      </p:pic>
      <p:sp>
        <p:nvSpPr>
          <p:cNvPr id="7" name="文本框 6"/>
          <p:cNvSpPr txBox="1"/>
          <p:nvPr/>
        </p:nvSpPr>
        <p:spPr>
          <a:xfrm>
            <a:off x="1538605" y="4159250"/>
            <a:ext cx="5466080" cy="398780"/>
          </a:xfrm>
          <a:prstGeom prst="rect">
            <a:avLst/>
          </a:prstGeom>
          <a:noFill/>
        </p:spPr>
        <p:txBody>
          <a:bodyPr wrap="square" rtlCol="0">
            <a:spAutoFit/>
          </a:bodyPr>
          <a:p>
            <a:r>
              <a:rPr lang="en-US" altLang="zh-CN" sz="2000">
                <a:solidFill>
                  <a:schemeClr val="tx1"/>
                </a:solidFill>
                <a:latin typeface="微软雅黑" panose="020B0503020204020204" charset="-122"/>
                <a:ea typeface="微软雅黑" panose="020B0503020204020204" charset="-122"/>
                <a:cs typeface="微软雅黑" panose="020B0503020204020204" charset="-122"/>
              </a:rPr>
              <a:t>NGS </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报告显示检出</a:t>
            </a:r>
            <a:r>
              <a:rPr lang="en-US" altLang="zh-CN" sz="2000">
                <a:solidFill>
                  <a:schemeClr val="tx1"/>
                </a:solidFill>
                <a:latin typeface="微软雅黑" panose="020B0503020204020204" charset="-122"/>
                <a:ea typeface="微软雅黑" panose="020B0503020204020204" charset="-122"/>
                <a:cs typeface="微软雅黑" panose="020B0503020204020204" charset="-122"/>
              </a:rPr>
              <a:t>CMV</a:t>
            </a:r>
            <a:r>
              <a:rPr lang="zh-CN" altLang="en-US" sz="2000">
                <a:solidFill>
                  <a:schemeClr val="tx1"/>
                </a:solidFill>
                <a:latin typeface="微软雅黑" panose="020B0503020204020204" charset="-122"/>
                <a:ea typeface="微软雅黑" panose="020B0503020204020204" charset="-122"/>
                <a:cs typeface="微软雅黑" panose="020B0503020204020204" charset="-122"/>
              </a:rPr>
              <a:t>。予来特莫韦治疗。</a:t>
            </a:r>
            <a:endParaRPr lang="zh-CN" altLang="en-US" sz="200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40760"/>
            <a:ext cx="10969200" cy="705600"/>
          </a:xfrm>
        </p:spPr>
        <p:txBody>
          <a:bodyPr/>
          <a:lstStyle/>
          <a:p>
            <a:r>
              <a:rPr lang="en-US" altLang="zh-CN" sz="3200" dirty="0" smtClean="0">
                <a:latin typeface="微软雅黑" panose="020B0503020204020204" charset="-122"/>
                <a:ea typeface="微软雅黑" panose="020B0503020204020204" charset="-122"/>
                <a:cs typeface="微软雅黑" panose="020B0503020204020204" charset="-122"/>
              </a:rPr>
              <a:t>7.6</a:t>
            </a:r>
            <a:endParaRPr lang="en-US" altLang="zh-CN" sz="32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608400" y="1497385"/>
            <a:ext cx="10969200" cy="4759200"/>
          </a:xfrm>
        </p:spPr>
        <p:txBody>
          <a:bodyPr>
            <a:noAutofit/>
          </a:bodyPr>
          <a:lstStyle/>
          <a:p>
            <a:pPr>
              <a:buFont typeface="Wingdings" panose="05000000000000000000" charset="0"/>
              <a:buChar char="u"/>
            </a:pPr>
            <a:r>
              <a:rPr lang="zh-CN" altLang="en-US" sz="2000" b="1" dirty="0" smtClean="0">
                <a:latin typeface="微软雅黑" panose="020B0503020204020204" charset="-122"/>
                <a:ea typeface="微软雅黑" panose="020B0503020204020204" charset="-122"/>
              </a:rPr>
              <a:t>肌</a:t>
            </a:r>
            <a:r>
              <a:rPr lang="zh-CN" altLang="en-US" sz="2000" b="1" dirty="0">
                <a:latin typeface="微软雅黑" panose="020B0503020204020204" charset="-122"/>
                <a:ea typeface="微软雅黑" panose="020B0503020204020204" charset="-122"/>
              </a:rPr>
              <a:t>酐</a:t>
            </a:r>
            <a:r>
              <a:rPr lang="zh-CN" altLang="en-US" sz="2000" dirty="0">
                <a:latin typeface="微软雅黑" panose="020B0503020204020204" charset="-122"/>
                <a:ea typeface="微软雅黑" panose="020B0503020204020204" charset="-122"/>
              </a:rPr>
              <a:t>：</a:t>
            </a:r>
            <a:r>
              <a:rPr lang="el-GR" altLang="zh-CN" sz="2000" dirty="0">
                <a:latin typeface="微软雅黑" panose="020B0503020204020204" charset="-122"/>
                <a:ea typeface="微软雅黑" panose="020B0503020204020204" charset="-122"/>
              </a:rPr>
              <a:t>113μ</a:t>
            </a:r>
            <a:r>
              <a:rPr lang="en-US" altLang="zh-CN" sz="2000" dirty="0" err="1">
                <a:latin typeface="微软雅黑" panose="020B0503020204020204" charset="-122"/>
                <a:ea typeface="微软雅黑" panose="020B0503020204020204" charset="-122"/>
              </a:rPr>
              <a:t>mol</a:t>
            </a:r>
            <a:r>
              <a:rPr lang="en-US" altLang="zh-CN" sz="2000" dirty="0">
                <a:latin typeface="微软雅黑" panose="020B0503020204020204" charset="-122"/>
                <a:ea typeface="微软雅黑" panose="020B0503020204020204" charset="-122"/>
              </a:rPr>
              <a:t>/L↑,</a:t>
            </a:r>
            <a:r>
              <a:rPr lang="zh-CN" altLang="en-US" sz="2000" dirty="0">
                <a:latin typeface="微软雅黑" panose="020B0503020204020204" charset="-122"/>
                <a:ea typeface="微软雅黑" panose="020B0503020204020204" charset="-122"/>
              </a:rPr>
              <a:t>尿素</a:t>
            </a:r>
            <a:r>
              <a:rPr lang="en-US" altLang="zh-CN" sz="2000" dirty="0">
                <a:latin typeface="微软雅黑" panose="020B0503020204020204" charset="-122"/>
                <a:ea typeface="微软雅黑" panose="020B0503020204020204" charset="-122"/>
              </a:rPr>
              <a:t>:9.58mmol/L↑</a:t>
            </a:r>
            <a:r>
              <a:rPr lang="en-US" altLang="zh-CN"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a:buFont typeface="Wingdings" panose="05000000000000000000" charset="0"/>
              <a:buChar char="u"/>
            </a:pPr>
            <a:r>
              <a:rPr lang="zh-CN" altLang="en-US" sz="2000" b="1" dirty="0" smtClean="0">
                <a:latin typeface="微软雅黑" panose="020B0503020204020204" charset="-122"/>
                <a:ea typeface="微软雅黑" panose="020B0503020204020204" charset="-122"/>
              </a:rPr>
              <a:t>血常规</a:t>
            </a:r>
            <a:r>
              <a:rPr lang="zh-CN" altLang="en-US" sz="2000" dirty="0" smtClean="0">
                <a:latin typeface="微软雅黑" panose="020B0503020204020204" charset="-122"/>
                <a:ea typeface="微软雅黑" panose="020B0503020204020204" charset="-122"/>
              </a:rPr>
              <a:t>：白细胞</a:t>
            </a:r>
            <a:r>
              <a:rPr lang="zh-CN" altLang="en-US" sz="2000" dirty="0">
                <a:latin typeface="微软雅黑" panose="020B0503020204020204" charset="-122"/>
                <a:ea typeface="微软雅黑" panose="020B0503020204020204" charset="-122"/>
              </a:rPr>
              <a:t>总数</a:t>
            </a:r>
            <a:r>
              <a:rPr lang="en-US" altLang="zh-CN" sz="2000" dirty="0">
                <a:latin typeface="微软雅黑" panose="020B0503020204020204" charset="-122"/>
                <a:ea typeface="微软雅黑" panose="020B0503020204020204" charset="-122"/>
              </a:rPr>
              <a:t>:0.01*10^9/L↓,</a:t>
            </a:r>
            <a:r>
              <a:rPr lang="zh-CN" altLang="en-US" sz="2000" dirty="0">
                <a:latin typeface="微软雅黑" panose="020B0503020204020204" charset="-122"/>
                <a:ea typeface="微软雅黑" panose="020B0503020204020204" charset="-122"/>
              </a:rPr>
              <a:t>红细胞总数</a:t>
            </a:r>
            <a:r>
              <a:rPr lang="en-US" altLang="zh-CN" sz="2000" dirty="0">
                <a:latin typeface="微软雅黑" panose="020B0503020204020204" charset="-122"/>
                <a:ea typeface="微软雅黑" panose="020B0503020204020204" charset="-122"/>
              </a:rPr>
              <a:t>:2.01*10^12/L↓,</a:t>
            </a:r>
            <a:r>
              <a:rPr lang="zh-CN" altLang="en-US" sz="2000" dirty="0">
                <a:latin typeface="微软雅黑" panose="020B0503020204020204" charset="-122"/>
                <a:ea typeface="微软雅黑" panose="020B0503020204020204" charset="-122"/>
              </a:rPr>
              <a:t>网织红细胞总数</a:t>
            </a:r>
            <a:r>
              <a:rPr lang="en-US" altLang="zh-CN" sz="2000" dirty="0">
                <a:latin typeface="微软雅黑" panose="020B0503020204020204" charset="-122"/>
                <a:ea typeface="微软雅黑" panose="020B0503020204020204" charset="-122"/>
              </a:rPr>
              <a:t>:2.0*10^9/L↓,</a:t>
            </a:r>
            <a:r>
              <a:rPr lang="zh-CN" altLang="en-US" sz="2000" dirty="0">
                <a:latin typeface="微软雅黑" panose="020B0503020204020204" charset="-122"/>
                <a:ea typeface="微软雅黑" panose="020B0503020204020204" charset="-122"/>
              </a:rPr>
              <a:t>网织红细胞百分比</a:t>
            </a:r>
            <a:r>
              <a:rPr lang="en-US" altLang="zh-CN" sz="2000" dirty="0">
                <a:latin typeface="微软雅黑" panose="020B0503020204020204" charset="-122"/>
                <a:ea typeface="微软雅黑" panose="020B0503020204020204" charset="-122"/>
              </a:rPr>
              <a:t>:0.10%↓,</a:t>
            </a:r>
            <a:r>
              <a:rPr lang="zh-CN" altLang="en-US" sz="2000" dirty="0">
                <a:latin typeface="微软雅黑" panose="020B0503020204020204" charset="-122"/>
                <a:ea typeface="微软雅黑" panose="020B0503020204020204" charset="-122"/>
              </a:rPr>
              <a:t>血红蛋白</a:t>
            </a:r>
            <a:r>
              <a:rPr lang="en-US" altLang="zh-CN" sz="2000" dirty="0">
                <a:latin typeface="微软雅黑" panose="020B0503020204020204" charset="-122"/>
                <a:ea typeface="微软雅黑" panose="020B0503020204020204" charset="-122"/>
              </a:rPr>
              <a:t>:58.00g/L↓,</a:t>
            </a:r>
            <a:r>
              <a:rPr lang="zh-CN" altLang="en-US" sz="2000" dirty="0">
                <a:latin typeface="微软雅黑" panose="020B0503020204020204" charset="-122"/>
                <a:ea typeface="微软雅黑" panose="020B0503020204020204" charset="-122"/>
              </a:rPr>
              <a:t>血小板计数</a:t>
            </a:r>
            <a:r>
              <a:rPr lang="en-US" altLang="zh-CN" sz="2000" dirty="0">
                <a:latin typeface="微软雅黑" panose="020B0503020204020204" charset="-122"/>
                <a:ea typeface="微软雅黑" panose="020B0503020204020204" charset="-122"/>
              </a:rPr>
              <a:t>:32*10^9/L↓,</a:t>
            </a:r>
            <a:r>
              <a:rPr lang="zh-CN" altLang="en-US" sz="2000" dirty="0">
                <a:latin typeface="微软雅黑" panose="020B0503020204020204" charset="-122"/>
                <a:ea typeface="微软雅黑" panose="020B0503020204020204" charset="-122"/>
              </a:rPr>
              <a:t>红细胞比容</a:t>
            </a:r>
            <a:r>
              <a:rPr lang="en-US" altLang="zh-CN" sz="2000" dirty="0">
                <a:latin typeface="微软雅黑" panose="020B0503020204020204" charset="-122"/>
                <a:ea typeface="微软雅黑" panose="020B0503020204020204" charset="-122"/>
              </a:rPr>
              <a:t>:0.165↓</a:t>
            </a:r>
            <a:r>
              <a:rPr lang="en-US" altLang="zh-CN" sz="2000" dirty="0" smtClean="0">
                <a:latin typeface="微软雅黑" panose="020B0503020204020204" charset="-122"/>
                <a:ea typeface="微软雅黑" panose="020B0503020204020204" charset="-122"/>
              </a:rPr>
              <a:t>;</a:t>
            </a:r>
            <a:endParaRPr lang="en-US" altLang="zh-CN" sz="2000" dirty="0" smtClean="0">
              <a:latin typeface="微软雅黑" panose="020B0503020204020204" charset="-122"/>
              <a:ea typeface="微软雅黑" panose="020B0503020204020204" charset="-122"/>
            </a:endParaRPr>
          </a:p>
          <a:p>
            <a:pPr>
              <a:buFont typeface="Wingdings" panose="05000000000000000000" charset="0"/>
              <a:buChar char="u"/>
            </a:pPr>
            <a:r>
              <a:rPr lang="zh-CN" altLang="en-US" sz="2000" b="1" dirty="0">
                <a:latin typeface="微软雅黑" panose="020B0503020204020204" charset="-122"/>
                <a:ea typeface="微软雅黑" panose="020B0503020204020204" charset="-122"/>
              </a:rPr>
              <a:t>凝血四项</a:t>
            </a:r>
            <a:r>
              <a:rPr lang="zh-CN" altLang="en-US" sz="2000" dirty="0">
                <a:latin typeface="微软雅黑" panose="020B0503020204020204" charset="-122"/>
                <a:ea typeface="微软雅黑" panose="020B0503020204020204" charset="-122"/>
              </a:rPr>
              <a:t>：纤维蛋白原</a:t>
            </a:r>
            <a:r>
              <a:rPr lang="en-US" altLang="zh-CN" sz="2000" dirty="0">
                <a:latin typeface="微软雅黑" panose="020B0503020204020204" charset="-122"/>
                <a:ea typeface="微软雅黑" panose="020B0503020204020204" charset="-122"/>
              </a:rPr>
              <a:t>:5.25g/L↑</a:t>
            </a:r>
            <a:endParaRPr lang="en-US" altLang="zh-CN" sz="2000" dirty="0">
              <a:latin typeface="微软雅黑" panose="020B0503020204020204" charset="-122"/>
              <a:ea typeface="微软雅黑" panose="020B0503020204020204" charset="-122"/>
            </a:endParaRPr>
          </a:p>
          <a:p>
            <a:pPr marL="0" indent="0">
              <a:buNone/>
            </a:pPr>
            <a:endParaRPr lang="en-US" altLang="zh-CN" sz="2000" dirty="0">
              <a:latin typeface="微软雅黑" panose="020B0503020204020204" charset="-122"/>
              <a:ea typeface="微软雅黑" panose="020B0503020204020204" charset="-122"/>
            </a:endParaRPr>
          </a:p>
          <a:p>
            <a:pPr marL="0" indent="0">
              <a:buNone/>
            </a:pPr>
            <a:r>
              <a:rPr lang="zh-CN" altLang="en-US" sz="2000" dirty="0" smtClean="0">
                <a:latin typeface="微软雅黑" panose="020B0503020204020204" charset="-122"/>
                <a:ea typeface="微软雅黑" panose="020B0503020204020204" charset="-122"/>
              </a:rPr>
              <a:t>患者</a:t>
            </a:r>
            <a:r>
              <a:rPr lang="zh-CN" altLang="en-US" sz="2000" dirty="0">
                <a:solidFill>
                  <a:srgbClr val="C00000"/>
                </a:solidFill>
                <a:latin typeface="微软雅黑" panose="020B0503020204020204" charset="-122"/>
                <a:ea typeface="微软雅黑" panose="020B0503020204020204" charset="-122"/>
              </a:rPr>
              <a:t>仍反复发热，血肌酐较前上升</a:t>
            </a:r>
            <a:r>
              <a:rPr lang="zh-CN" altLang="en-US" sz="2000" dirty="0">
                <a:latin typeface="微软雅黑" panose="020B0503020204020204" charset="-122"/>
                <a:ea typeface="微软雅黑" panose="020B0503020204020204" charset="-122"/>
              </a:rPr>
              <a:t>，予暂停两性霉素</a:t>
            </a:r>
            <a:r>
              <a:rPr lang="en-US" altLang="zh-CN" sz="2000" dirty="0">
                <a:latin typeface="微软雅黑" panose="020B0503020204020204" charset="-122"/>
                <a:ea typeface="微软雅黑" panose="020B0503020204020204" charset="-122"/>
              </a:rPr>
              <a:t>B</a:t>
            </a:r>
            <a:r>
              <a:rPr lang="zh-CN" altLang="en-US" sz="2000" dirty="0">
                <a:latin typeface="微软雅黑" panose="020B0503020204020204" charset="-122"/>
                <a:ea typeface="微软雅黑" panose="020B0503020204020204" charset="-122"/>
              </a:rPr>
              <a:t>脂质体、替考拉宁，改为艾沙康唑</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考虑霉菌感染</a:t>
            </a:r>
            <a:r>
              <a:rPr lang="en-US" altLang="zh-CN" sz="2000" dirty="0">
                <a:latin typeface="微软雅黑" panose="020B0503020204020204" charset="-122"/>
                <a:ea typeface="微软雅黑" panose="020B0503020204020204" charset="-122"/>
              </a:rPr>
              <a:t>)</a:t>
            </a:r>
            <a:r>
              <a:rPr lang="zh-CN" altLang="en-US" sz="2000" dirty="0">
                <a:latin typeface="微软雅黑" panose="020B0503020204020204" charset="-122"/>
                <a:ea typeface="微软雅黑" panose="020B0503020204020204" charset="-122"/>
              </a:rPr>
              <a:t>、两性霉素</a:t>
            </a:r>
            <a:r>
              <a:rPr lang="en-US" altLang="zh-CN" sz="2000" dirty="0">
                <a:latin typeface="微软雅黑" panose="020B0503020204020204" charset="-122"/>
                <a:ea typeface="微软雅黑" panose="020B0503020204020204" charset="-122"/>
              </a:rPr>
              <a:t>B</a:t>
            </a:r>
            <a:r>
              <a:rPr lang="zh-CN" altLang="en-US" sz="2000" dirty="0">
                <a:latin typeface="微软雅黑" panose="020B0503020204020204" charset="-122"/>
                <a:ea typeface="微软雅黑" panose="020B0503020204020204" charset="-122"/>
              </a:rPr>
              <a:t>雾化、替加环素抗感染。</a:t>
            </a:r>
            <a:endParaRPr lang="zh-CN" altLang="en-US" sz="2000" dirty="0">
              <a:latin typeface="微软雅黑" panose="020B0503020204020204" charset="-122"/>
              <a:ea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srcRect l="52339" t="29827" r="14753" b="12121"/>
          <a:stretch>
            <a:fillRect/>
          </a:stretch>
        </p:blipFill>
        <p:spPr>
          <a:xfrm>
            <a:off x="8190807" y="1337471"/>
            <a:ext cx="3717982" cy="3689310"/>
          </a:xfrm>
          <a:prstGeom prst="rect">
            <a:avLst/>
          </a:prstGeom>
        </p:spPr>
      </p:pic>
      <p:sp>
        <p:nvSpPr>
          <p:cNvPr id="2" name="标题 1"/>
          <p:cNvSpPr>
            <a:spLocks noGrp="1"/>
          </p:cNvSpPr>
          <p:nvPr>
            <p:ph type="title"/>
          </p:nvPr>
        </p:nvSpPr>
        <p:spPr>
          <a:xfrm>
            <a:off x="608400" y="419805"/>
            <a:ext cx="10969200" cy="705600"/>
          </a:xfrm>
        </p:spPr>
        <p:txBody>
          <a:bodyPr/>
          <a:lstStyle/>
          <a:p>
            <a:r>
              <a:rPr lang="zh-CN" altLang="en-US" sz="3200" dirty="0" smtClean="0">
                <a:latin typeface="微软雅黑" panose="020B0503020204020204" charset="-122"/>
                <a:ea typeface="微软雅黑" panose="020B0503020204020204" charset="-122"/>
                <a:cs typeface="微软雅黑" panose="020B0503020204020204" charset="-122"/>
              </a:rPr>
              <a:t>诊疗经过</a:t>
            </a:r>
            <a:r>
              <a:rPr lang="en-US" altLang="zh-CN" sz="3200" dirty="0" smtClean="0">
                <a:latin typeface="微软雅黑" panose="020B0503020204020204" charset="-122"/>
                <a:ea typeface="微软雅黑" panose="020B0503020204020204" charset="-122"/>
                <a:cs typeface="微软雅黑" panose="020B0503020204020204" charset="-122"/>
              </a:rPr>
              <a:t>-</a:t>
            </a:r>
            <a:r>
              <a:rPr lang="zh-CN" altLang="en-US" sz="3200" dirty="0" smtClean="0">
                <a:latin typeface="微软雅黑" panose="020B0503020204020204" charset="-122"/>
                <a:ea typeface="微软雅黑" panose="020B0503020204020204" charset="-122"/>
                <a:cs typeface="微软雅黑" panose="020B0503020204020204" charset="-122"/>
              </a:rPr>
              <a:t>感染</a:t>
            </a:r>
            <a:endParaRPr lang="zh-CN" altLang="en-US" sz="3200" dirty="0" smtClean="0">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rotWithShape="1">
          <a:blip r:embed="rId2"/>
          <a:srcRect l="45137" t="25086" r="14765" b="16328"/>
          <a:stretch>
            <a:fillRect/>
          </a:stretch>
        </p:blipFill>
        <p:spPr>
          <a:xfrm>
            <a:off x="48495" y="1286978"/>
            <a:ext cx="4526279" cy="3730875"/>
          </a:xfrm>
          <a:prstGeom prst="rect">
            <a:avLst/>
          </a:prstGeom>
        </p:spPr>
      </p:pic>
      <p:pic>
        <p:nvPicPr>
          <p:cNvPr id="6" name="图片 5"/>
          <p:cNvPicPr>
            <a:picLocks noChangeAspect="1"/>
          </p:cNvPicPr>
          <p:nvPr/>
        </p:nvPicPr>
        <p:blipFill rotWithShape="1">
          <a:blip r:embed="rId3"/>
          <a:srcRect l="52245" t="29525" r="14633" b="12015"/>
          <a:stretch>
            <a:fillRect/>
          </a:stretch>
        </p:blipFill>
        <p:spPr>
          <a:xfrm>
            <a:off x="4549835" y="1304210"/>
            <a:ext cx="3749042" cy="3721956"/>
          </a:xfrm>
          <a:prstGeom prst="rect">
            <a:avLst/>
          </a:prstGeom>
        </p:spPr>
      </p:pic>
      <p:sp>
        <p:nvSpPr>
          <p:cNvPr id="8" name="矩形 7"/>
          <p:cNvSpPr/>
          <p:nvPr/>
        </p:nvSpPr>
        <p:spPr>
          <a:xfrm>
            <a:off x="1371600" y="5026167"/>
            <a:ext cx="1620981" cy="189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latin typeface="微软雅黑" panose="020B0503020204020204" charset="-122"/>
                <a:ea typeface="微软雅黑" panose="020B0503020204020204" charset="-122"/>
              </a:rPr>
              <a:t>头孢哌酮舒巴坦</a:t>
            </a:r>
            <a:endParaRPr lang="zh-CN" altLang="en-US" sz="1000" b="1" dirty="0">
              <a:latin typeface="微软雅黑" panose="020B0503020204020204" charset="-122"/>
              <a:ea typeface="微软雅黑" panose="020B0503020204020204" charset="-122"/>
            </a:endParaRPr>
          </a:p>
        </p:txBody>
      </p:sp>
      <p:sp>
        <p:nvSpPr>
          <p:cNvPr id="9" name="矩形 8"/>
          <p:cNvSpPr/>
          <p:nvPr/>
        </p:nvSpPr>
        <p:spPr>
          <a:xfrm>
            <a:off x="1388225" y="5216756"/>
            <a:ext cx="3683843" cy="2161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000" b="1" dirty="0" smtClean="0">
                <a:latin typeface="微软雅黑" panose="020B0503020204020204" charset="-122"/>
                <a:ea typeface="微软雅黑" panose="020B0503020204020204" charset="-122"/>
              </a:rPr>
              <a:t>泊沙康唑</a:t>
            </a:r>
            <a:endParaRPr lang="zh-CN" altLang="en-US" sz="1000" b="1" dirty="0">
              <a:latin typeface="微软雅黑" panose="020B0503020204020204" charset="-122"/>
              <a:ea typeface="微软雅黑" panose="020B0503020204020204" charset="-122"/>
            </a:endParaRPr>
          </a:p>
        </p:txBody>
      </p:sp>
      <p:sp>
        <p:nvSpPr>
          <p:cNvPr id="10" name="矩形 9"/>
          <p:cNvSpPr/>
          <p:nvPr/>
        </p:nvSpPr>
        <p:spPr>
          <a:xfrm>
            <a:off x="3009207" y="5020794"/>
            <a:ext cx="2068321" cy="2036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美罗培南</a:t>
            </a:r>
            <a:endParaRPr lang="zh-CN" altLang="en-US" sz="1000" b="1" dirty="0">
              <a:latin typeface="微软雅黑" panose="020B0503020204020204" charset="-122"/>
              <a:ea typeface="微软雅黑" panose="020B0503020204020204" charset="-122"/>
            </a:endParaRPr>
          </a:p>
        </p:txBody>
      </p:sp>
      <p:sp>
        <p:nvSpPr>
          <p:cNvPr id="11" name="矩形 10"/>
          <p:cNvSpPr/>
          <p:nvPr/>
        </p:nvSpPr>
        <p:spPr>
          <a:xfrm>
            <a:off x="5082985" y="5016638"/>
            <a:ext cx="4722128" cy="207818"/>
          </a:xfrm>
          <a:prstGeom prst="rect">
            <a:avLst/>
          </a:prstGeom>
          <a:solidFill>
            <a:schemeClr val="accent4"/>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思福</a:t>
            </a:r>
            <a:r>
              <a:rPr lang="zh-CN" altLang="en-US" sz="1000" b="1" dirty="0" smtClean="0">
                <a:latin typeface="微软雅黑" panose="020B0503020204020204" charset="-122"/>
                <a:ea typeface="微软雅黑" panose="020B0503020204020204" charset="-122"/>
              </a:rPr>
              <a:t>妥</a:t>
            </a:r>
            <a:r>
              <a:rPr lang="en-US" altLang="zh-CN" sz="1000" b="1" dirty="0" smtClean="0">
                <a:latin typeface="微软雅黑" panose="020B0503020204020204" charset="-122"/>
                <a:ea typeface="微软雅黑" panose="020B0503020204020204" charset="-122"/>
              </a:rPr>
              <a:t>+</a:t>
            </a:r>
            <a:r>
              <a:rPr lang="zh-CN" altLang="en-US" sz="1000" b="1" dirty="0" smtClean="0">
                <a:latin typeface="微软雅黑" panose="020B0503020204020204" charset="-122"/>
                <a:ea typeface="微软雅黑" panose="020B0503020204020204" charset="-122"/>
              </a:rPr>
              <a:t>氨曲南</a:t>
            </a:r>
            <a:endParaRPr lang="zh-CN" altLang="en-US" sz="1000" b="1" dirty="0">
              <a:latin typeface="微软雅黑" panose="020B0503020204020204" charset="-122"/>
              <a:ea typeface="微软雅黑" panose="020B0503020204020204" charset="-122"/>
            </a:endParaRPr>
          </a:p>
        </p:txBody>
      </p:sp>
      <p:sp>
        <p:nvSpPr>
          <p:cNvPr id="12" name="矩形 11"/>
          <p:cNvSpPr/>
          <p:nvPr/>
        </p:nvSpPr>
        <p:spPr>
          <a:xfrm>
            <a:off x="5077526" y="5232769"/>
            <a:ext cx="5753958" cy="208431"/>
          </a:xfrm>
          <a:prstGeom prst="rect">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smtClean="0">
                <a:latin typeface="微软雅黑" panose="020B0503020204020204" charset="-122"/>
                <a:ea typeface="微软雅黑" panose="020B0503020204020204" charset="-122"/>
              </a:rPr>
              <a:t>两性霉素</a:t>
            </a:r>
            <a:r>
              <a:rPr lang="en-US" altLang="zh-CN" sz="1000" b="1" dirty="0" smtClean="0">
                <a:latin typeface="微软雅黑" panose="020B0503020204020204" charset="-122"/>
                <a:ea typeface="微软雅黑" panose="020B0503020204020204" charset="-122"/>
              </a:rPr>
              <a:t>B</a:t>
            </a:r>
            <a:r>
              <a:rPr lang="zh-CN" altLang="en-US" sz="1000" b="1" dirty="0" smtClean="0">
                <a:latin typeface="微软雅黑" panose="020B0503020204020204" charset="-122"/>
                <a:ea typeface="微软雅黑" panose="020B0503020204020204" charset="-122"/>
              </a:rPr>
              <a:t>脂质体</a:t>
            </a:r>
            <a:endParaRPr lang="zh-CN" altLang="en-US" sz="1000" b="1" dirty="0">
              <a:latin typeface="微软雅黑" panose="020B0503020204020204" charset="-122"/>
              <a:ea typeface="微软雅黑" panose="020B0503020204020204" charset="-122"/>
            </a:endParaRPr>
          </a:p>
        </p:txBody>
      </p:sp>
      <p:sp>
        <p:nvSpPr>
          <p:cNvPr id="13" name="矩形 12"/>
          <p:cNvSpPr/>
          <p:nvPr/>
        </p:nvSpPr>
        <p:spPr>
          <a:xfrm>
            <a:off x="5082985" y="5698879"/>
            <a:ext cx="3215891" cy="216131"/>
          </a:xfrm>
          <a:prstGeom prst="rect">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利奈唑胺</a:t>
            </a:r>
            <a:endParaRPr lang="zh-CN" altLang="en-US" sz="1000" b="1" dirty="0">
              <a:latin typeface="微软雅黑" panose="020B0503020204020204" charset="-122"/>
              <a:ea typeface="微软雅黑" panose="020B0503020204020204" charset="-122"/>
            </a:endParaRPr>
          </a:p>
        </p:txBody>
      </p:sp>
      <p:sp>
        <p:nvSpPr>
          <p:cNvPr id="14" name="矩形 13"/>
          <p:cNvSpPr/>
          <p:nvPr/>
        </p:nvSpPr>
        <p:spPr>
          <a:xfrm>
            <a:off x="2992580" y="5698879"/>
            <a:ext cx="2084947" cy="216131"/>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万古霉素</a:t>
            </a:r>
            <a:endParaRPr lang="zh-CN" altLang="en-US" sz="1000" b="1" dirty="0">
              <a:latin typeface="微软雅黑" panose="020B0503020204020204" charset="-122"/>
              <a:ea typeface="微软雅黑" panose="020B0503020204020204" charset="-122"/>
            </a:endParaRPr>
          </a:p>
        </p:txBody>
      </p:sp>
      <p:sp>
        <p:nvSpPr>
          <p:cNvPr id="15" name="矩形 14"/>
          <p:cNvSpPr/>
          <p:nvPr/>
        </p:nvSpPr>
        <p:spPr>
          <a:xfrm>
            <a:off x="8298876" y="5698879"/>
            <a:ext cx="2532608" cy="216131"/>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替考拉宁</a:t>
            </a:r>
            <a:endParaRPr lang="zh-CN" altLang="en-US" sz="1000" b="1" dirty="0">
              <a:latin typeface="微软雅黑" panose="020B0503020204020204" charset="-122"/>
              <a:ea typeface="微软雅黑" panose="020B0503020204020204" charset="-122"/>
            </a:endParaRPr>
          </a:p>
        </p:txBody>
      </p:sp>
      <p:sp>
        <p:nvSpPr>
          <p:cNvPr id="16" name="矩形 15"/>
          <p:cNvSpPr/>
          <p:nvPr/>
        </p:nvSpPr>
        <p:spPr>
          <a:xfrm>
            <a:off x="9822790" y="5020793"/>
            <a:ext cx="2068321" cy="20366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美罗培南</a:t>
            </a:r>
            <a:endParaRPr lang="zh-CN" altLang="en-US" sz="1000" b="1" dirty="0">
              <a:latin typeface="微软雅黑" panose="020B0503020204020204" charset="-122"/>
              <a:ea typeface="微软雅黑" panose="020B0503020204020204" charset="-122"/>
            </a:endParaRPr>
          </a:p>
        </p:txBody>
      </p:sp>
      <p:sp>
        <p:nvSpPr>
          <p:cNvPr id="17" name="矩形 16"/>
          <p:cNvSpPr/>
          <p:nvPr/>
        </p:nvSpPr>
        <p:spPr>
          <a:xfrm>
            <a:off x="9827304" y="5457213"/>
            <a:ext cx="2081485" cy="208431"/>
          </a:xfrm>
          <a:prstGeom prst="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艾沙康唑</a:t>
            </a:r>
            <a:endParaRPr lang="zh-CN" altLang="en-US" sz="1000" b="1" dirty="0">
              <a:latin typeface="微软雅黑" panose="020B0503020204020204" charset="-122"/>
              <a:ea typeface="微软雅黑" panose="020B0503020204020204" charset="-122"/>
            </a:endParaRPr>
          </a:p>
        </p:txBody>
      </p:sp>
      <p:sp>
        <p:nvSpPr>
          <p:cNvPr id="18" name="矩形 17"/>
          <p:cNvSpPr/>
          <p:nvPr/>
        </p:nvSpPr>
        <p:spPr>
          <a:xfrm>
            <a:off x="10307782" y="5913160"/>
            <a:ext cx="1582278" cy="216131"/>
          </a:xfrm>
          <a:prstGeom prst="rect">
            <a:avLst/>
          </a:prstGeom>
          <a:solidFill>
            <a:schemeClr val="accent5">
              <a:lumMod val="5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a:latin typeface="微软雅黑" panose="020B0503020204020204" charset="-122"/>
                <a:ea typeface="微软雅黑" panose="020B0503020204020204" charset="-122"/>
              </a:rPr>
              <a:t>来特莫韦</a:t>
            </a:r>
            <a:endParaRPr lang="zh-CN" altLang="en-US" sz="1000" b="1" dirty="0">
              <a:latin typeface="微软雅黑" panose="020B0503020204020204" charset="-122"/>
              <a:ea typeface="微软雅黑" panose="020B0503020204020204" charset="-122"/>
            </a:endParaRPr>
          </a:p>
        </p:txBody>
      </p:sp>
      <p:sp>
        <p:nvSpPr>
          <p:cNvPr id="19" name="矩形 18"/>
          <p:cNvSpPr/>
          <p:nvPr/>
        </p:nvSpPr>
        <p:spPr>
          <a:xfrm>
            <a:off x="10831484" y="5698898"/>
            <a:ext cx="1058576" cy="216131"/>
          </a:xfrm>
          <a:prstGeom prst="rect">
            <a:avLst/>
          </a:prstGeom>
          <a:solidFill>
            <a:schemeClr val="bg1">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smtClean="0">
                <a:latin typeface="微软雅黑" panose="020B0503020204020204" charset="-122"/>
                <a:ea typeface="微软雅黑" panose="020B0503020204020204" charset="-122"/>
              </a:rPr>
              <a:t>替加环素</a:t>
            </a:r>
            <a:endParaRPr lang="zh-CN" altLang="en-US" sz="1000" b="1" dirty="0">
              <a:latin typeface="微软雅黑" panose="020B0503020204020204" charset="-122"/>
              <a:ea typeface="微软雅黑" panose="020B0503020204020204" charset="-122"/>
            </a:endParaRPr>
          </a:p>
        </p:txBody>
      </p:sp>
      <p:sp>
        <p:nvSpPr>
          <p:cNvPr id="20" name="矩形 19"/>
          <p:cNvSpPr/>
          <p:nvPr/>
        </p:nvSpPr>
        <p:spPr>
          <a:xfrm>
            <a:off x="10825331" y="5233382"/>
            <a:ext cx="1056938" cy="216131"/>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000" b="1" dirty="0" smtClean="0">
                <a:latin typeface="微软雅黑" panose="020B0503020204020204" charset="-122"/>
                <a:ea typeface="微软雅黑" panose="020B0503020204020204" charset="-122"/>
              </a:rPr>
              <a:t>两性霉素</a:t>
            </a:r>
            <a:r>
              <a:rPr lang="en-US" altLang="zh-CN" sz="1000" b="1" dirty="0" smtClean="0">
                <a:latin typeface="微软雅黑" panose="020B0503020204020204" charset="-122"/>
                <a:ea typeface="微软雅黑" panose="020B0503020204020204" charset="-122"/>
              </a:rPr>
              <a:t>B</a:t>
            </a:r>
            <a:r>
              <a:rPr lang="zh-CN" altLang="en-US" sz="1000" b="1" dirty="0" smtClean="0">
                <a:latin typeface="微软雅黑" panose="020B0503020204020204" charset="-122"/>
                <a:ea typeface="微软雅黑" panose="020B0503020204020204" charset="-122"/>
              </a:rPr>
              <a:t>雾化</a:t>
            </a:r>
            <a:endParaRPr lang="zh-CN" altLang="en-US" sz="1000" b="1" dirty="0">
              <a:latin typeface="微软雅黑" panose="020B0503020204020204" charset="-122"/>
              <a:ea typeface="微软雅黑" panose="020B0503020204020204" charset="-122"/>
            </a:endParaRPr>
          </a:p>
        </p:txBody>
      </p:sp>
      <p:sp>
        <p:nvSpPr>
          <p:cNvPr id="3" name="矩形 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1" name="文本框 20"/>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custDataLst>
              <p:tags r:id="rId1"/>
            </p:custDataLst>
          </p:nvPr>
        </p:nvSpPr>
        <p:spPr>
          <a:xfrm>
            <a:off x="0" y="1971930"/>
            <a:ext cx="12201525" cy="2728586"/>
          </a:xfrm>
          <a:custGeom>
            <a:avLst/>
            <a:gdLst>
              <a:gd name="connsiteX0" fmla="*/ 0 w 19215"/>
              <a:gd name="connsiteY0" fmla="*/ 4051 h 4296"/>
              <a:gd name="connsiteX1" fmla="*/ 9492 w 19215"/>
              <a:gd name="connsiteY1" fmla="*/ 1712 h 4296"/>
              <a:gd name="connsiteX2" fmla="*/ 19215 w 19215"/>
              <a:gd name="connsiteY2" fmla="*/ 1306 h 4296"/>
            </a:gdLst>
            <a:ahLst/>
            <a:cxnLst>
              <a:cxn ang="0">
                <a:pos x="connsiteX0" y="connsiteY0"/>
              </a:cxn>
              <a:cxn ang="0">
                <a:pos x="connsiteX1" y="connsiteY1"/>
              </a:cxn>
              <a:cxn ang="0">
                <a:pos x="connsiteX2" y="connsiteY2"/>
              </a:cxn>
            </a:cxnLst>
            <a:rect l="l" t="t" r="r" b="b"/>
            <a:pathLst>
              <a:path w="19215" h="4297">
                <a:moveTo>
                  <a:pt x="0" y="4051"/>
                </a:moveTo>
                <a:cubicBezTo>
                  <a:pt x="524" y="4172"/>
                  <a:pt x="3790" y="5243"/>
                  <a:pt x="9492" y="1712"/>
                </a:cubicBezTo>
                <a:cubicBezTo>
                  <a:pt x="15194" y="-1819"/>
                  <a:pt x="19077" y="1187"/>
                  <a:pt x="19215" y="1306"/>
                </a:cubicBezTo>
              </a:path>
            </a:pathLst>
          </a:custGeom>
          <a:no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 name="椭圆 2"/>
          <p:cNvSpPr/>
          <p:nvPr>
            <p:custDataLst>
              <p:tags r:id="rId2"/>
            </p:custDataLst>
          </p:nvPr>
        </p:nvSpPr>
        <p:spPr>
          <a:xfrm>
            <a:off x="1998345" y="4530725"/>
            <a:ext cx="190500" cy="190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6" name="圆角矩形 5"/>
          <p:cNvSpPr/>
          <p:nvPr>
            <p:custDataLst>
              <p:tags r:id="rId3"/>
            </p:custDataLst>
          </p:nvPr>
        </p:nvSpPr>
        <p:spPr>
          <a:xfrm>
            <a:off x="4592955" y="3927475"/>
            <a:ext cx="2694940" cy="724535"/>
          </a:xfrm>
          <a:prstGeom prst="roundRect">
            <a:avLst/>
          </a:prstGeom>
          <a:solidFill>
            <a:schemeClr val="tx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0" tIns="0" rIns="107950" bIns="36195" rtlCol="0" anchor="ctr">
            <a:noAutofit/>
          </a:bodyPr>
          <a:lstStyle/>
          <a:p>
            <a:pPr indent="0" algn="ctr" rtl="0" fontAlgn="auto">
              <a:lnSpc>
                <a:spcPct val="130000"/>
              </a:lnSpc>
              <a:spcBef>
                <a:spcPct val="0"/>
              </a:spcBef>
              <a:spcAft>
                <a:spcPct val="0"/>
              </a:spcAft>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已无发热，无特殊</a:t>
            </a:r>
            <a:r>
              <a:rPr lang="zh-CN" altLang="en-US" sz="16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不适</a:t>
            </a:r>
            <a:endParaRPr lang="zh-CN" altLang="en-US" sz="1600" b="1" dirty="0" smtClean="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7" name="椭圆 6"/>
          <p:cNvSpPr/>
          <p:nvPr>
            <p:custDataLst>
              <p:tags r:id="rId4"/>
            </p:custDataLst>
          </p:nvPr>
        </p:nvSpPr>
        <p:spPr>
          <a:xfrm>
            <a:off x="5845810" y="3009265"/>
            <a:ext cx="190500" cy="190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3" name="圆角矩形 42"/>
          <p:cNvSpPr/>
          <p:nvPr>
            <p:custDataLst>
              <p:tags r:id="rId5"/>
            </p:custDataLst>
          </p:nvPr>
        </p:nvSpPr>
        <p:spPr>
          <a:xfrm>
            <a:off x="483870" y="5386070"/>
            <a:ext cx="3586480" cy="957580"/>
          </a:xfrm>
          <a:prstGeom prst="roundRect">
            <a:avLst/>
          </a:prstGeom>
          <a:solidFill>
            <a:schemeClr val="tx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0" tIns="0" rIns="107950" bIns="36195" rtlCol="0" anchor="ctr">
            <a:noAutofit/>
          </a:bodyPr>
          <a:lstStyle/>
          <a:p>
            <a:pPr indent="0" algn="ctr" fontAlgn="auto">
              <a:lnSpc>
                <a:spcPct val="130000"/>
              </a:lnSpc>
              <a:spcBef>
                <a:spcPct val="0"/>
              </a:spcBef>
              <a:spcAft>
                <a:spcPct val="0"/>
              </a:spcAft>
            </a:pPr>
            <a:r>
              <a:rPr lang="zh-CN" altLang="en-US" sz="1600" b="1" dirty="0">
                <a:solidFill>
                  <a:schemeClr val="tx1"/>
                </a:solidFill>
                <a:latin typeface="微软雅黑" panose="020B0503020204020204" charset="-122"/>
                <a:ea typeface="微软雅黑" panose="020B0503020204020204" charset="-122"/>
                <a:cs typeface="微软雅黑" panose="020B0503020204020204" charset="-122"/>
                <a:sym typeface="+mn-ea"/>
              </a:rPr>
              <a:t>热峰较前下降，今日复查肝功，转氨酶较前上升，考虑肝功能不</a:t>
            </a:r>
            <a:r>
              <a:rPr lang="zh-CN" altLang="en-US" sz="1600" b="1" dirty="0" smtClean="0">
                <a:solidFill>
                  <a:schemeClr val="tx1"/>
                </a:solidFill>
                <a:latin typeface="微软雅黑" panose="020B0503020204020204" charset="-122"/>
                <a:ea typeface="微软雅黑" panose="020B0503020204020204" charset="-122"/>
                <a:cs typeface="微软雅黑" panose="020B0503020204020204" charset="-122"/>
                <a:sym typeface="+mn-ea"/>
              </a:rPr>
              <a:t>全</a:t>
            </a:r>
            <a:endParaRPr lang="zh-CN" altLang="en-US" sz="1600" b="1" kern="1200" dirty="0" smtClean="0">
              <a:solidFill>
                <a:schemeClr val="tx1"/>
              </a:solidFill>
              <a:effectLst/>
              <a:latin typeface="微软雅黑" panose="020B0503020204020204" charset="-122"/>
              <a:ea typeface="微软雅黑" panose="020B0503020204020204" charset="-122"/>
              <a:cs typeface="微软雅黑" panose="020B0503020204020204" charset="-122"/>
              <a:sym typeface="+mn-ea"/>
            </a:endParaRPr>
          </a:p>
        </p:txBody>
      </p:sp>
      <p:sp>
        <p:nvSpPr>
          <p:cNvPr id="8" name="椭圆 7"/>
          <p:cNvSpPr/>
          <p:nvPr>
            <p:custDataLst>
              <p:tags r:id="rId6"/>
            </p:custDataLst>
          </p:nvPr>
        </p:nvSpPr>
        <p:spPr>
          <a:xfrm>
            <a:off x="9586595" y="1873885"/>
            <a:ext cx="190500" cy="1905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5" name="圆角矩形 44"/>
          <p:cNvSpPr/>
          <p:nvPr>
            <p:custDataLst>
              <p:tags r:id="rId7"/>
            </p:custDataLst>
          </p:nvPr>
        </p:nvSpPr>
        <p:spPr>
          <a:xfrm>
            <a:off x="8333105" y="2658110"/>
            <a:ext cx="2694940" cy="724535"/>
          </a:xfrm>
          <a:prstGeom prst="roundRect">
            <a:avLst/>
          </a:prstGeom>
          <a:solidFill>
            <a:schemeClr val="tx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7950" tIns="0" rIns="107950" bIns="36195" rtlCol="0" anchor="ctr">
            <a:noAutofit/>
          </a:bodyPr>
          <a:lstStyle/>
          <a:p>
            <a:pPr indent="0" algn="ctr" fontAlgn="auto">
              <a:lnSpc>
                <a:spcPct val="130000"/>
              </a:lnSpc>
              <a:spcBef>
                <a:spcPct val="0"/>
              </a:spcBef>
              <a:spcAft>
                <a:spcPct val="0"/>
              </a:spcAft>
            </a:pPr>
            <a:r>
              <a:rPr lang="zh-CN" altLang="en-US" sz="1600" b="1" dirty="0">
                <a:solidFill>
                  <a:srgbClr val="C00000"/>
                </a:solidFill>
                <a:latin typeface="微软雅黑" panose="020B0503020204020204" charset="-122"/>
                <a:ea typeface="微软雅黑" panose="020B0503020204020204" charset="-122"/>
                <a:cs typeface="微软雅黑" panose="020B0503020204020204" charset="-122"/>
                <a:sym typeface="+mn-ea"/>
              </a:rPr>
              <a:t>血常规提示已脱离粒缺</a:t>
            </a:r>
            <a:endParaRPr lang="zh-CN" altLang="en-US" sz="1600" b="1" dirty="0">
              <a:solidFill>
                <a:srgbClr val="C00000"/>
              </a:solidFill>
              <a:latin typeface="微软雅黑" panose="020B0503020204020204" charset="-122"/>
              <a:ea typeface="微软雅黑" panose="020B0503020204020204" charset="-122"/>
              <a:cs typeface="微软雅黑" panose="020B0503020204020204" charset="-122"/>
              <a:sym typeface="+mn-ea"/>
            </a:endParaRPr>
          </a:p>
        </p:txBody>
      </p:sp>
      <p:sp>
        <p:nvSpPr>
          <p:cNvPr id="11" name="矩形 10"/>
          <p:cNvSpPr/>
          <p:nvPr>
            <p:custDataLst>
              <p:tags r:id="rId8"/>
            </p:custDataLst>
          </p:nvPr>
        </p:nvSpPr>
        <p:spPr>
          <a:xfrm>
            <a:off x="1464310" y="4878070"/>
            <a:ext cx="1260000" cy="330200"/>
          </a:xfrm>
          <a:prstGeom prst="rect">
            <a:avLst/>
          </a:prstGeom>
          <a:noFill/>
        </p:spPr>
        <p:txBody>
          <a:bodyPr wrap="square" lIns="90170" tIns="46990" rIns="90170" bIns="0" rtlCol="0" anchor="b" anchorCtr="0">
            <a:noAutofit/>
          </a:bodyPr>
          <a:lstStyle/>
          <a:p>
            <a:pPr algn="ctr">
              <a:spcBef>
                <a:spcPct val="0"/>
              </a:spcBef>
              <a:spcAft>
                <a:spcPct val="0"/>
              </a:spcAft>
            </a:pPr>
            <a:r>
              <a:rPr lang="en-US" altLang="zh-CN" b="1" dirty="0">
                <a:solidFill>
                  <a:schemeClr val="tx1"/>
                </a:solidFill>
                <a:latin typeface="+mn-ea"/>
                <a:cs typeface="+mn-ea"/>
                <a:sym typeface="+mn-ea"/>
              </a:rPr>
              <a:t>+5d</a:t>
            </a:r>
            <a:endParaRPr lang="en-US" altLang="zh-CN" b="1" dirty="0">
              <a:solidFill>
                <a:schemeClr val="tx1"/>
              </a:solidFill>
              <a:latin typeface="+mn-ea"/>
              <a:cs typeface="+mn-ea"/>
              <a:sym typeface="+mn-ea"/>
            </a:endParaRPr>
          </a:p>
        </p:txBody>
      </p:sp>
      <p:sp>
        <p:nvSpPr>
          <p:cNvPr id="18" name="矩形 17"/>
          <p:cNvSpPr/>
          <p:nvPr>
            <p:custDataLst>
              <p:tags r:id="rId9"/>
            </p:custDataLst>
          </p:nvPr>
        </p:nvSpPr>
        <p:spPr>
          <a:xfrm>
            <a:off x="1840865" y="3910965"/>
            <a:ext cx="506095" cy="468630"/>
          </a:xfrm>
          <a:prstGeom prst="rect">
            <a:avLst/>
          </a:prstGeom>
          <a:noFill/>
        </p:spPr>
        <p:txBody>
          <a:bodyPr wrap="none" lIns="90170" tIns="46990" rIns="90170" bIns="46990" rtlCol="0" anchor="ctr" anchorCtr="0">
            <a:normAutofit fontScale="90000"/>
          </a:bodyPr>
          <a:lstStyle/>
          <a:p>
            <a:pPr algn="ctr">
              <a:spcBef>
                <a:spcPct val="0"/>
              </a:spcBef>
              <a:spcAft>
                <a:spcPct val="0"/>
              </a:spcAft>
            </a:pPr>
            <a:r>
              <a:rPr lang="en-US" altLang="zh-CN" sz="2400" b="1">
                <a:solidFill>
                  <a:schemeClr val="tx1"/>
                </a:solidFill>
                <a:latin typeface="微软雅黑" panose="020B0503020204020204" charset="-122"/>
                <a:ea typeface="微软雅黑" panose="020B0503020204020204" charset="-122"/>
                <a:cs typeface="+mn-ea"/>
                <a:sym typeface="+mn-ea"/>
              </a:rPr>
              <a:t>7.7</a:t>
            </a:r>
            <a:endParaRPr lang="en-US" altLang="zh-CN" sz="2400" b="1">
              <a:solidFill>
                <a:schemeClr val="tx1"/>
              </a:solidFill>
              <a:latin typeface="微软雅黑" panose="020B0503020204020204" charset="-122"/>
              <a:ea typeface="微软雅黑" panose="020B0503020204020204" charset="-122"/>
              <a:cs typeface="+mn-ea"/>
              <a:sym typeface="+mn-ea"/>
            </a:endParaRPr>
          </a:p>
        </p:txBody>
      </p:sp>
      <p:sp>
        <p:nvSpPr>
          <p:cNvPr id="19" name="矩形 18"/>
          <p:cNvSpPr/>
          <p:nvPr>
            <p:custDataLst>
              <p:tags r:id="rId10"/>
            </p:custDataLst>
          </p:nvPr>
        </p:nvSpPr>
        <p:spPr>
          <a:xfrm>
            <a:off x="5309870" y="3398520"/>
            <a:ext cx="1261745" cy="330200"/>
          </a:xfrm>
          <a:prstGeom prst="rect">
            <a:avLst/>
          </a:prstGeom>
          <a:noFill/>
        </p:spPr>
        <p:txBody>
          <a:bodyPr wrap="square" lIns="90170" tIns="46990" rIns="90170" bIns="0" rtlCol="0" anchor="b" anchorCtr="0">
            <a:noAutofit/>
          </a:bodyPr>
          <a:lstStyle/>
          <a:p>
            <a:pPr algn="ctr">
              <a:spcBef>
                <a:spcPct val="0"/>
              </a:spcBef>
              <a:spcAft>
                <a:spcPct val="0"/>
              </a:spcAft>
            </a:pPr>
            <a:r>
              <a:rPr lang="en-US" altLang="zh-CN" b="1">
                <a:solidFill>
                  <a:schemeClr val="tx1"/>
                </a:solidFill>
                <a:latin typeface="+mn-ea"/>
                <a:cs typeface="+mn-ea"/>
                <a:sym typeface="+mn-ea"/>
              </a:rPr>
              <a:t>+7d</a:t>
            </a:r>
            <a:endParaRPr lang="en-US" altLang="zh-CN" b="1">
              <a:solidFill>
                <a:schemeClr val="tx1"/>
              </a:solidFill>
              <a:latin typeface="+mn-ea"/>
              <a:cs typeface="+mn-ea"/>
              <a:sym typeface="+mn-ea"/>
            </a:endParaRPr>
          </a:p>
        </p:txBody>
      </p:sp>
      <p:sp>
        <p:nvSpPr>
          <p:cNvPr id="20" name="矩形 19"/>
          <p:cNvSpPr/>
          <p:nvPr>
            <p:custDataLst>
              <p:tags r:id="rId11"/>
            </p:custDataLst>
          </p:nvPr>
        </p:nvSpPr>
        <p:spPr>
          <a:xfrm>
            <a:off x="5688330" y="2401570"/>
            <a:ext cx="506095" cy="468630"/>
          </a:xfrm>
          <a:prstGeom prst="rect">
            <a:avLst/>
          </a:prstGeom>
          <a:noFill/>
        </p:spPr>
        <p:txBody>
          <a:bodyPr wrap="none" lIns="90170" tIns="46990" rIns="90170" bIns="46990" rtlCol="0" anchor="ctr" anchorCtr="0">
            <a:normAutofit fontScale="90000"/>
          </a:bodyPr>
          <a:lstStyle/>
          <a:p>
            <a:pPr algn="ctr">
              <a:spcBef>
                <a:spcPct val="0"/>
              </a:spcBef>
              <a:spcAft>
                <a:spcPct val="0"/>
              </a:spcAft>
            </a:pPr>
            <a:r>
              <a:rPr lang="en-US" altLang="zh-CN" sz="2400" b="1">
                <a:solidFill>
                  <a:schemeClr val="tx1"/>
                </a:solidFill>
                <a:latin typeface="微软雅黑" panose="020B0503020204020204" charset="-122"/>
                <a:ea typeface="微软雅黑" panose="020B0503020204020204" charset="-122"/>
                <a:cs typeface="+mn-ea"/>
                <a:sym typeface="+mn-ea"/>
              </a:rPr>
              <a:t>7.9</a:t>
            </a:r>
            <a:endParaRPr lang="en-US" altLang="zh-CN" sz="2400" b="1">
              <a:solidFill>
                <a:schemeClr val="tx1"/>
              </a:solidFill>
              <a:latin typeface="微软雅黑" panose="020B0503020204020204" charset="-122"/>
              <a:ea typeface="微软雅黑" panose="020B0503020204020204" charset="-122"/>
              <a:cs typeface="+mn-ea"/>
              <a:sym typeface="+mn-ea"/>
            </a:endParaRPr>
          </a:p>
        </p:txBody>
      </p:sp>
      <p:sp>
        <p:nvSpPr>
          <p:cNvPr id="21" name="矩形 20"/>
          <p:cNvSpPr/>
          <p:nvPr>
            <p:custDataLst>
              <p:tags r:id="rId12"/>
            </p:custDataLst>
          </p:nvPr>
        </p:nvSpPr>
        <p:spPr>
          <a:xfrm>
            <a:off x="9050020" y="2161540"/>
            <a:ext cx="1261744" cy="330200"/>
          </a:xfrm>
          <a:prstGeom prst="rect">
            <a:avLst/>
          </a:prstGeom>
          <a:noFill/>
        </p:spPr>
        <p:txBody>
          <a:bodyPr wrap="square" lIns="90170" tIns="46990" rIns="90170" bIns="0" rtlCol="0" anchor="b" anchorCtr="0">
            <a:noAutofit/>
          </a:bodyPr>
          <a:lstStyle/>
          <a:p>
            <a:pPr algn="ctr">
              <a:spcBef>
                <a:spcPct val="0"/>
              </a:spcBef>
              <a:spcAft>
                <a:spcPct val="0"/>
              </a:spcAft>
            </a:pPr>
            <a:r>
              <a:rPr lang="en-US" altLang="zh-CN" b="1">
                <a:solidFill>
                  <a:schemeClr val="tx1"/>
                </a:solidFill>
                <a:latin typeface="+mn-ea"/>
                <a:cs typeface="+mn-ea"/>
                <a:sym typeface="+mn-ea"/>
              </a:rPr>
              <a:t>+14d</a:t>
            </a:r>
            <a:endParaRPr lang="en-US" altLang="zh-CN" b="1">
              <a:solidFill>
                <a:schemeClr val="tx1"/>
              </a:solidFill>
              <a:latin typeface="+mn-ea"/>
              <a:cs typeface="+mn-ea"/>
              <a:sym typeface="+mn-ea"/>
            </a:endParaRPr>
          </a:p>
        </p:txBody>
      </p:sp>
      <p:sp>
        <p:nvSpPr>
          <p:cNvPr id="22" name="矩形 21"/>
          <p:cNvSpPr/>
          <p:nvPr>
            <p:custDataLst>
              <p:tags r:id="rId13"/>
            </p:custDataLst>
          </p:nvPr>
        </p:nvSpPr>
        <p:spPr>
          <a:xfrm>
            <a:off x="9427845" y="1308100"/>
            <a:ext cx="506094" cy="468630"/>
          </a:xfrm>
          <a:prstGeom prst="rect">
            <a:avLst/>
          </a:prstGeom>
          <a:noFill/>
        </p:spPr>
        <p:txBody>
          <a:bodyPr wrap="none" lIns="90170" tIns="46990" rIns="90170" bIns="46990" rtlCol="0" anchor="ctr" anchorCtr="0">
            <a:normAutofit fontScale="90000"/>
          </a:bodyPr>
          <a:lstStyle/>
          <a:p>
            <a:pPr algn="ctr">
              <a:spcBef>
                <a:spcPct val="0"/>
              </a:spcBef>
              <a:spcAft>
                <a:spcPct val="0"/>
              </a:spcAft>
            </a:pPr>
            <a:r>
              <a:rPr lang="en-US" altLang="zh-CN" sz="2400" b="1">
                <a:solidFill>
                  <a:schemeClr val="tx1"/>
                </a:solidFill>
                <a:latin typeface="微软雅黑" panose="020B0503020204020204" charset="-122"/>
                <a:ea typeface="微软雅黑" panose="020B0503020204020204" charset="-122"/>
                <a:cs typeface="+mn-ea"/>
                <a:sym typeface="+mn-ea"/>
              </a:rPr>
              <a:t>7.16</a:t>
            </a:r>
            <a:endParaRPr lang="en-US" altLang="zh-CN" sz="2400" b="1">
              <a:solidFill>
                <a:schemeClr val="tx1"/>
              </a:solidFill>
              <a:latin typeface="微软雅黑" panose="020B0503020204020204" charset="-122"/>
              <a:ea typeface="微软雅黑" panose="020B0503020204020204" charset="-122"/>
              <a:cs typeface="+mn-ea"/>
              <a:sym typeface="+mn-ea"/>
            </a:endParaRPr>
          </a:p>
        </p:txBody>
      </p:sp>
      <p:sp>
        <p:nvSpPr>
          <p:cNvPr id="2" name="标题 1"/>
          <p:cNvSpPr>
            <a:spLocks noGrp="1"/>
          </p:cNvSpPr>
          <p:nvPr/>
        </p:nvSpPr>
        <p:spPr>
          <a:xfrm>
            <a:off x="608400" y="412820"/>
            <a:ext cx="10969200" cy="705600"/>
          </a:xfrm>
        </p:spPr>
        <p:txBody>
          <a:bodyPr vert="horz" lIns="90000" tIns="46800" rIns="90000" bIns="4680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a:lstStyle>
          <a:p>
            <a:r>
              <a:rPr lang="zh-CN" altLang="en-US" sz="3200" dirty="0">
                <a:latin typeface="微软雅黑" panose="020B0503020204020204" charset="-122"/>
                <a:ea typeface="微软雅黑" panose="020B0503020204020204" charset="-122"/>
              </a:rPr>
              <a:t>病情好转</a:t>
            </a:r>
            <a:endParaRPr lang="zh-CN" altLang="en-US" sz="3200" dirty="0">
              <a:latin typeface="微软雅黑" panose="020B0503020204020204" charset="-122"/>
              <a:ea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ustDataLst>
      <p:tags r:id="rId14"/>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6500" y="433775"/>
            <a:ext cx="10969200" cy="705600"/>
          </a:xfrm>
        </p:spPr>
        <p:txBody>
          <a:bodyPr/>
          <a:lstStyle/>
          <a:p>
            <a:r>
              <a:rPr lang="en-US" altLang="zh-CN" sz="3200" dirty="0" smtClean="0">
                <a:latin typeface="微软雅黑" panose="020B0503020204020204" charset="-122"/>
                <a:ea typeface="微软雅黑" panose="020B0503020204020204" charset="-122"/>
                <a:cs typeface="微软雅黑" panose="020B0503020204020204" charset="-122"/>
              </a:rPr>
              <a:t>7.16</a:t>
            </a:r>
            <a:r>
              <a:rPr lang="zh-CN" altLang="en-US" sz="3200" dirty="0" smtClean="0">
                <a:latin typeface="微软雅黑" panose="020B0503020204020204" charset="-122"/>
                <a:ea typeface="微软雅黑" panose="020B0503020204020204" charset="-122"/>
                <a:cs typeface="微软雅黑" panose="020B0503020204020204" charset="-122"/>
              </a:rPr>
              <a:t>胸部</a:t>
            </a:r>
            <a:r>
              <a:rPr lang="en-US" altLang="zh-CN" sz="3200" dirty="0" smtClean="0">
                <a:latin typeface="微软雅黑" panose="020B0503020204020204" charset="-122"/>
                <a:ea typeface="微软雅黑" panose="020B0503020204020204" charset="-122"/>
                <a:cs typeface="微软雅黑" panose="020B0503020204020204" charset="-122"/>
              </a:rPr>
              <a:t>CT</a:t>
            </a:r>
            <a:endParaRPr lang="en-US" altLang="zh-CN" sz="3200" dirty="0" smtClean="0">
              <a:latin typeface="微软雅黑" panose="020B0503020204020204" charset="-122"/>
              <a:ea typeface="微软雅黑" panose="020B0503020204020204" charset="-122"/>
              <a:cs typeface="微软雅黑" panose="020B0503020204020204" charset="-122"/>
            </a:endParaRPr>
          </a:p>
        </p:txBody>
      </p:sp>
      <p:grpSp>
        <p:nvGrpSpPr>
          <p:cNvPr id="3" name="组合 2"/>
          <p:cNvGrpSpPr/>
          <p:nvPr/>
        </p:nvGrpSpPr>
        <p:grpSpPr>
          <a:xfrm>
            <a:off x="838200" y="1350010"/>
            <a:ext cx="8463915" cy="4815840"/>
            <a:chOff x="1320" y="2841"/>
            <a:chExt cx="13329" cy="7584"/>
          </a:xfrm>
        </p:grpSpPr>
        <p:pic>
          <p:nvPicPr>
            <p:cNvPr id="4" name="图片 3"/>
            <p:cNvPicPr>
              <a:picLocks noChangeAspect="1"/>
            </p:cNvPicPr>
            <p:nvPr/>
          </p:nvPicPr>
          <p:blipFill rotWithShape="1">
            <a:blip r:embed="rId1"/>
            <a:srcRect l="27166" t="17051" r="24880" b="11302"/>
            <a:stretch>
              <a:fillRect/>
            </a:stretch>
          </p:blipFill>
          <p:spPr>
            <a:xfrm>
              <a:off x="1320" y="2854"/>
              <a:ext cx="4190" cy="3521"/>
            </a:xfrm>
            <a:prstGeom prst="rect">
              <a:avLst/>
            </a:prstGeom>
          </p:spPr>
        </p:pic>
        <p:pic>
          <p:nvPicPr>
            <p:cNvPr id="5" name="图片 4"/>
            <p:cNvPicPr>
              <a:picLocks noChangeAspect="1"/>
            </p:cNvPicPr>
            <p:nvPr/>
          </p:nvPicPr>
          <p:blipFill rotWithShape="1">
            <a:blip r:embed="rId2"/>
            <a:srcRect l="26518" t="15666" r="25069" b="9891"/>
            <a:stretch>
              <a:fillRect/>
            </a:stretch>
          </p:blipFill>
          <p:spPr>
            <a:xfrm>
              <a:off x="6087" y="2854"/>
              <a:ext cx="4111" cy="3555"/>
            </a:xfrm>
            <a:prstGeom prst="rect">
              <a:avLst/>
            </a:prstGeom>
          </p:spPr>
        </p:pic>
        <p:pic>
          <p:nvPicPr>
            <p:cNvPr id="6" name="图片 5"/>
            <p:cNvPicPr>
              <a:picLocks noChangeAspect="1"/>
            </p:cNvPicPr>
            <p:nvPr/>
          </p:nvPicPr>
          <p:blipFill rotWithShape="1">
            <a:blip r:embed="rId3"/>
            <a:srcRect l="26810" t="14232" r="25158" b="9926"/>
            <a:stretch>
              <a:fillRect/>
            </a:stretch>
          </p:blipFill>
          <p:spPr>
            <a:xfrm>
              <a:off x="10669" y="2841"/>
              <a:ext cx="3980" cy="3535"/>
            </a:xfrm>
            <a:prstGeom prst="rect">
              <a:avLst/>
            </a:prstGeom>
          </p:spPr>
        </p:pic>
        <p:pic>
          <p:nvPicPr>
            <p:cNvPr id="7" name="图片 6"/>
            <p:cNvPicPr>
              <a:picLocks noChangeAspect="1"/>
            </p:cNvPicPr>
            <p:nvPr/>
          </p:nvPicPr>
          <p:blipFill rotWithShape="1">
            <a:blip r:embed="rId4"/>
            <a:srcRect l="28280" t="14731" r="26232" b="10785"/>
            <a:stretch>
              <a:fillRect/>
            </a:stretch>
          </p:blipFill>
          <p:spPr>
            <a:xfrm>
              <a:off x="1320" y="6567"/>
              <a:ext cx="4190" cy="3859"/>
            </a:xfrm>
            <a:prstGeom prst="rect">
              <a:avLst/>
            </a:prstGeom>
          </p:spPr>
        </p:pic>
        <p:pic>
          <p:nvPicPr>
            <p:cNvPr id="8" name="图片 7"/>
            <p:cNvPicPr>
              <a:picLocks noChangeAspect="1"/>
            </p:cNvPicPr>
            <p:nvPr/>
          </p:nvPicPr>
          <p:blipFill rotWithShape="1">
            <a:blip r:embed="rId5"/>
            <a:srcRect l="28015" t="14712" r="27527" b="10365"/>
            <a:stretch>
              <a:fillRect/>
            </a:stretch>
          </p:blipFill>
          <p:spPr>
            <a:xfrm>
              <a:off x="6087" y="6567"/>
              <a:ext cx="3936" cy="3731"/>
            </a:xfrm>
            <a:prstGeom prst="rect">
              <a:avLst/>
            </a:prstGeom>
          </p:spPr>
        </p:pic>
        <p:pic>
          <p:nvPicPr>
            <p:cNvPr id="9" name="图片 8"/>
            <p:cNvPicPr>
              <a:picLocks noChangeAspect="1"/>
            </p:cNvPicPr>
            <p:nvPr/>
          </p:nvPicPr>
          <p:blipFill rotWithShape="1">
            <a:blip r:embed="rId6"/>
            <a:srcRect l="28275" t="15934" r="26673" b="10341"/>
            <a:stretch>
              <a:fillRect/>
            </a:stretch>
          </p:blipFill>
          <p:spPr>
            <a:xfrm>
              <a:off x="10589" y="6567"/>
              <a:ext cx="4060" cy="3737"/>
            </a:xfrm>
            <a:prstGeom prst="rect">
              <a:avLst/>
            </a:prstGeom>
          </p:spPr>
        </p:pic>
      </p:grpSp>
      <p:sp>
        <p:nvSpPr>
          <p:cNvPr id="10" name="文本框 9"/>
          <p:cNvSpPr txBox="1"/>
          <p:nvPr/>
        </p:nvSpPr>
        <p:spPr>
          <a:xfrm>
            <a:off x="9418955" y="1345565"/>
            <a:ext cx="2322830" cy="4739005"/>
          </a:xfrm>
          <a:prstGeom prst="rect">
            <a:avLst/>
          </a:prstGeom>
          <a:noFill/>
        </p:spPr>
        <p:txBody>
          <a:bodyPr wrap="square" rtlCol="0">
            <a:noAutofit/>
          </a:bodyPr>
          <a:lstStyle/>
          <a:p>
            <a:pPr marL="285750" indent="-285750" fontAlgn="auto">
              <a:lnSpc>
                <a:spcPct val="150000"/>
              </a:lnSpc>
              <a:buFont typeface="Wingdings" panose="05000000000000000000" charset="0"/>
              <a:buChar char="Ø"/>
            </a:pPr>
            <a:r>
              <a:rPr lang="en-US" altLang="zh-CN" sz="1600" dirty="0" err="1">
                <a:latin typeface="微软雅黑" panose="020B0503020204020204" charset="-122"/>
                <a:ea typeface="微软雅黑" panose="020B0503020204020204" charset="-122"/>
                <a:cs typeface="微软雅黑" panose="020B0503020204020204" charset="-122"/>
              </a:rPr>
              <a:t>双肺多发结节，其中右肺上叶后段结节较前略增大、融合，</a:t>
            </a:r>
            <a:r>
              <a:rPr lang="en-US" altLang="zh-CN" sz="1600" b="1" dirty="0" err="1">
                <a:solidFill>
                  <a:srgbClr val="C00000"/>
                </a:solidFill>
                <a:latin typeface="微软雅黑" panose="020B0503020204020204" charset="-122"/>
                <a:ea typeface="微软雅黑" panose="020B0503020204020204" charset="-122"/>
                <a:cs typeface="微软雅黑" panose="020B0503020204020204" charset="-122"/>
              </a:rPr>
              <a:t>其余结节较前缩小、</a:t>
            </a:r>
            <a:r>
              <a:rPr lang="en-US" altLang="zh-CN" sz="1600" b="1" dirty="0" err="1" smtClean="0">
                <a:solidFill>
                  <a:srgbClr val="C00000"/>
                </a:solidFill>
                <a:latin typeface="微软雅黑" panose="020B0503020204020204" charset="-122"/>
                <a:ea typeface="微软雅黑" panose="020B0503020204020204" charset="-122"/>
                <a:cs typeface="微软雅黑" panose="020B0503020204020204" charset="-122"/>
              </a:rPr>
              <a:t>密度较前减低。</a:t>
            </a:r>
            <a:endParaRPr lang="en-US" altLang="zh-CN" sz="1600" dirty="0" smtClean="0">
              <a:latin typeface="微软雅黑" panose="020B0503020204020204" charset="-122"/>
              <a:ea typeface="微软雅黑" panose="020B0503020204020204" charset="-122"/>
              <a:cs typeface="微软雅黑" panose="020B0503020204020204" charset="-122"/>
            </a:endParaRPr>
          </a:p>
          <a:p>
            <a:pPr indent="0" fontAlgn="auto">
              <a:lnSpc>
                <a:spcPct val="150000"/>
              </a:lnSpc>
              <a:buFont typeface="Wingdings" panose="05000000000000000000" charset="0"/>
              <a:buNone/>
            </a:pPr>
            <a:endParaRPr lang="en-US" altLang="zh-CN" sz="1600" dirty="0" smtClean="0">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Wingdings" panose="05000000000000000000" charset="0"/>
              <a:buChar char="Ø"/>
            </a:pPr>
            <a:r>
              <a:rPr lang="en-US" altLang="zh-CN" sz="1600" dirty="0" err="1">
                <a:latin typeface="微软雅黑" panose="020B0503020204020204" charset="-122"/>
                <a:ea typeface="微软雅黑" panose="020B0503020204020204" charset="-122"/>
                <a:cs typeface="微软雅黑" panose="020B0503020204020204" charset="-122"/>
              </a:rPr>
              <a:t>右肺中叶外侧段少许支气管扩张</a:t>
            </a:r>
            <a:r>
              <a:rPr lang="en-US" altLang="zh-CN" sz="1600" dirty="0">
                <a:latin typeface="微软雅黑" panose="020B0503020204020204" charset="-122"/>
                <a:ea typeface="微软雅黑" panose="020B0503020204020204" charset="-122"/>
                <a:cs typeface="微软雅黑" panose="020B0503020204020204" charset="-122"/>
              </a:rPr>
              <a:t>。</a:t>
            </a:r>
            <a:br>
              <a:rPr lang="en-US" altLang="zh-CN" sz="1600" dirty="0">
                <a:latin typeface="微软雅黑" panose="020B0503020204020204" charset="-122"/>
                <a:ea typeface="微软雅黑" panose="020B0503020204020204" charset="-122"/>
                <a:cs typeface="微软雅黑" panose="020B0503020204020204" charset="-122"/>
              </a:rPr>
            </a:br>
            <a:endParaRPr lang="en-US" altLang="zh-CN" sz="1600" dirty="0">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Wingdings" panose="05000000000000000000" charset="0"/>
              <a:buChar char="Ø"/>
            </a:pPr>
            <a:r>
              <a:rPr lang="en-US" altLang="zh-CN" sz="1600" dirty="0" err="1">
                <a:latin typeface="微软雅黑" panose="020B0503020204020204" charset="-122"/>
                <a:ea typeface="微软雅黑" panose="020B0503020204020204" charset="-122"/>
                <a:cs typeface="微软雅黑" panose="020B0503020204020204" charset="-122"/>
              </a:rPr>
              <a:t>右肺上叶尖段及后段支气管内增密影，考虑黏液栓</a:t>
            </a:r>
            <a:r>
              <a:rPr lang="en-US" altLang="zh-CN" sz="1600" dirty="0">
                <a:latin typeface="微软雅黑" panose="020B0503020204020204" charset="-122"/>
                <a:ea typeface="微软雅黑" panose="020B0503020204020204" charset="-122"/>
                <a:cs typeface="微软雅黑" panose="020B0503020204020204" charset="-122"/>
              </a:rPr>
              <a:t>。</a:t>
            </a:r>
            <a:br>
              <a:rPr lang="en-US" altLang="zh-CN" b="1" dirty="0"/>
            </a:br>
            <a:endParaRPr lang="zh-CN" altLang="en-US" dirty="0"/>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54730"/>
            <a:ext cx="10969200" cy="705600"/>
          </a:xfrm>
        </p:spPr>
        <p:txBody>
          <a:bodyPr/>
          <a:lstStyle/>
          <a:p>
            <a:r>
              <a:rPr lang="en-US" altLang="zh-CN" sz="3200" dirty="0" smtClean="0">
                <a:latin typeface="微软雅黑" panose="020B0503020204020204" charset="-122"/>
                <a:ea typeface="微软雅黑" panose="020B0503020204020204" charset="-122"/>
                <a:cs typeface="微软雅黑" panose="020B0503020204020204" charset="-122"/>
              </a:rPr>
              <a:t>7.24</a:t>
            </a:r>
            <a:endParaRPr lang="zh-CN" altLang="en-US" sz="3200" dirty="0" smtClean="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0" name="文本框 19"/>
          <p:cNvSpPr txBox="1"/>
          <p:nvPr/>
        </p:nvSpPr>
        <p:spPr>
          <a:xfrm>
            <a:off x="731520" y="1377315"/>
            <a:ext cx="10033000" cy="1014730"/>
          </a:xfrm>
          <a:prstGeom prst="rect">
            <a:avLst/>
          </a:prstGeom>
          <a:noFill/>
        </p:spPr>
        <p:txBody>
          <a:bodyPr wrap="square" rtlCol="0">
            <a:spAutoFit/>
          </a:bodyPr>
          <a:p>
            <a:r>
              <a:rPr lang="zh-CN" altLang="en-US" sz="2000" dirty="0" smtClean="0">
                <a:latin typeface="微软雅黑" panose="020B0503020204020204" charset="-122"/>
                <a:ea typeface="微软雅黑" panose="020B0503020204020204" charset="-122"/>
                <a:sym typeface="+mn-ea"/>
              </a:rPr>
              <a:t>移植后</a:t>
            </a:r>
            <a:r>
              <a:rPr lang="en-US" altLang="zh-CN" sz="2000" dirty="0" smtClean="0">
                <a:latin typeface="微软雅黑" panose="020B0503020204020204" charset="-122"/>
                <a:ea typeface="微软雅黑" panose="020B0503020204020204" charset="-122"/>
                <a:sym typeface="+mn-ea"/>
              </a:rPr>
              <a:t>+</a:t>
            </a:r>
            <a:r>
              <a:rPr lang="en-US" altLang="zh-CN" sz="2000" dirty="0">
                <a:latin typeface="微软雅黑" panose="020B0503020204020204" charset="-122"/>
                <a:ea typeface="微软雅黑" panose="020B0503020204020204" charset="-122"/>
                <a:sym typeface="+mn-ea"/>
              </a:rPr>
              <a:t>22d</a:t>
            </a:r>
            <a:r>
              <a:rPr lang="zh-CN" altLang="en-US" sz="2000" dirty="0">
                <a:latin typeface="微软雅黑" panose="020B0503020204020204" charset="-122"/>
                <a:ea typeface="微软雅黑" panose="020B0503020204020204" charset="-122"/>
                <a:sym typeface="+mn-ea"/>
              </a:rPr>
              <a:t>，患者无诉特殊不适，精神良好，睡眠好，纳差可，予出院，序贯口服艾沙康唑（考虑霉菌感染）。</a:t>
            </a:r>
            <a:endParaRPr lang="en-US" altLang="zh-CN" sz="2000" dirty="0" smtClean="0">
              <a:latin typeface="微软雅黑" panose="020B0503020204020204" charset="-122"/>
              <a:ea typeface="微软雅黑" panose="020B0503020204020204" charset="-122"/>
            </a:endParaRPr>
          </a:p>
          <a:p>
            <a:endParaRPr lang="en-US" altLang="zh-CN" sz="2000" dirty="0" smtClean="0">
              <a:latin typeface="微软雅黑" panose="020B0503020204020204" charset="-122"/>
              <a:ea typeface="微软雅黑" panose="020B0503020204020204" charset="-122"/>
            </a:endParaRPr>
          </a:p>
        </p:txBody>
      </p:sp>
      <p:grpSp>
        <p:nvGrpSpPr>
          <p:cNvPr id="22" name="组合 21"/>
          <p:cNvGrpSpPr/>
          <p:nvPr>
            <p:custDataLst>
              <p:tags r:id="rId1"/>
            </p:custDataLst>
          </p:nvPr>
        </p:nvGrpSpPr>
        <p:grpSpPr>
          <a:xfrm>
            <a:off x="758190" y="2297430"/>
            <a:ext cx="10048875" cy="3564890"/>
            <a:chOff x="1194" y="2578"/>
            <a:chExt cx="16876" cy="7122"/>
          </a:xfrm>
        </p:grpSpPr>
        <p:sp>
          <p:nvSpPr>
            <p:cNvPr id="23" name="矩形: 圆角 20"/>
            <p:cNvSpPr/>
            <p:nvPr>
              <p:custDataLst>
                <p:tags r:id="rId2"/>
              </p:custDataLst>
            </p:nvPr>
          </p:nvSpPr>
          <p:spPr>
            <a:xfrm>
              <a:off x="1194" y="2578"/>
              <a:ext cx="5262" cy="7123"/>
            </a:xfrm>
            <a:prstGeom prst="roundRect">
              <a:avLst>
                <a:gd name="adj" fmla="val 7916"/>
              </a:avLst>
            </a:prstGeom>
            <a:gradFill>
              <a:gsLst>
                <a:gs pos="100000">
                  <a:schemeClr val="accent1">
                    <a:alpha val="0"/>
                  </a:schemeClr>
                </a:gs>
                <a:gs pos="100000">
                  <a:schemeClr val="accent1">
                    <a:alpha val="100000"/>
                  </a:schemeClr>
                </a:gs>
                <a:gs pos="0">
                  <a:schemeClr val="accent1">
                    <a:lumMod val="20000"/>
                    <a:lumOff val="80000"/>
                    <a:alpha val="10000"/>
                  </a:schemeClr>
                </a:gs>
              </a:gsLst>
              <a:lin ang="600000" scaled="0"/>
            </a:gradFill>
            <a:ln>
              <a:gradFill>
                <a:gsLst>
                  <a:gs pos="20000">
                    <a:schemeClr val="accent1">
                      <a:alpha val="0"/>
                    </a:schemeClr>
                  </a:gs>
                  <a:gs pos="100000">
                    <a:schemeClr val="accent1">
                      <a:lumMod val="60000"/>
                      <a:lumOff val="40000"/>
                    </a:schemeClr>
                  </a:gs>
                </a:gsLst>
                <a:lin ang="16200000" scaled="1"/>
              </a:gradFill>
            </a:ln>
            <a:effectLst>
              <a:outerShdw blurRad="152400" dist="38100" dir="13500000" algn="br" rotWithShape="0">
                <a:schemeClr val="accent1">
                  <a:lumMod val="75000"/>
                  <a:alpha val="7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360045" tIns="360045" rIns="288290" bIns="360045" numCol="1" spcCol="0" rtlCol="0" fromWordArt="0" anchor="b" anchorCtr="1" forceAA="0" compatLnSpc="1">
              <a:noAutofit/>
            </a:bodyPr>
            <a:p>
              <a:pPr lvl="0" algn="just">
                <a:lnSpc>
                  <a:spcPct val="150000"/>
                </a:lnSpc>
                <a:spcBef>
                  <a:spcPts val="0"/>
                </a:spcBef>
                <a:spcAft>
                  <a:spcPts val="0"/>
                </a:spcAft>
                <a:buClrTx/>
                <a:buSzTx/>
                <a:buFontTx/>
              </a:pPr>
              <a:endParaRPr lang="zh-CN" altLang="en-US" sz="1600" kern="0" dirty="0">
                <a:ln>
                  <a:noFill/>
                  <a:prstDash val="sysDot"/>
                </a:ln>
                <a:solidFill>
                  <a:srgbClr val="292929"/>
                </a:solidFill>
                <a:latin typeface="+mn-ea"/>
                <a:sym typeface="+mn-ea"/>
              </a:endParaRPr>
            </a:p>
          </p:txBody>
        </p:sp>
        <p:sp>
          <p:nvSpPr>
            <p:cNvPr id="24" name="文本框 23"/>
            <p:cNvSpPr txBox="1"/>
            <p:nvPr>
              <p:custDataLst>
                <p:tags r:id="rId3"/>
              </p:custDataLst>
            </p:nvPr>
          </p:nvSpPr>
          <p:spPr>
            <a:xfrm>
              <a:off x="1579" y="2801"/>
              <a:ext cx="4492" cy="1257"/>
            </a:xfrm>
            <a:prstGeom prst="rect">
              <a:avLst/>
            </a:prstGeom>
            <a:noFill/>
          </p:spPr>
          <p:txBody>
            <a:bodyPr wrap="square" lIns="0" tIns="0" rIns="0" bIns="0" rtlCol="0" anchor="ctr" anchorCtr="0">
              <a:noAutofit/>
            </a:bodyPr>
            <a:p>
              <a:pPr lvl="0" algn="ctr">
                <a:lnSpc>
                  <a:spcPct val="120000"/>
                </a:lnSpc>
                <a:buClrTx/>
                <a:buSzTx/>
                <a:buFontTx/>
              </a:pPr>
              <a:r>
                <a:rPr lang="zh-CN" altLang="en-US" b="1">
                  <a:solidFill>
                    <a:schemeClr val="accent1"/>
                  </a:solidFill>
                  <a:latin typeface="微软雅黑" panose="020B0503020204020204" charset="-122"/>
                  <a:ea typeface="微软雅黑" panose="020B0503020204020204" charset="-122"/>
                  <a:cs typeface="+mn-ea"/>
                  <a:sym typeface="+mn-ea"/>
                </a:rPr>
                <a:t>血常规</a:t>
              </a:r>
              <a:endParaRPr lang="zh-CN" altLang="en-US" b="1">
                <a:solidFill>
                  <a:schemeClr val="accent1"/>
                </a:solidFill>
                <a:latin typeface="微软雅黑" panose="020B0503020204020204" charset="-122"/>
                <a:ea typeface="微软雅黑" panose="020B0503020204020204" charset="-122"/>
                <a:cs typeface="+mn-ea"/>
                <a:sym typeface="+mn-ea"/>
              </a:endParaRPr>
            </a:p>
          </p:txBody>
        </p:sp>
        <p:cxnSp>
          <p:nvCxnSpPr>
            <p:cNvPr id="25" name="直接连接符 24"/>
            <p:cNvCxnSpPr/>
            <p:nvPr>
              <p:custDataLst>
                <p:tags r:id="rId4"/>
              </p:custDataLst>
            </p:nvPr>
          </p:nvCxnSpPr>
          <p:spPr>
            <a:xfrm>
              <a:off x="1631" y="4103"/>
              <a:ext cx="4388" cy="0"/>
            </a:xfrm>
            <a:prstGeom prst="line">
              <a:avLst/>
            </a:prstGeom>
            <a:ln>
              <a:gradFill>
                <a:gsLst>
                  <a:gs pos="0">
                    <a:schemeClr val="accent1">
                      <a:alpha val="10000"/>
                    </a:schemeClr>
                  </a:gs>
                  <a:gs pos="100000">
                    <a:schemeClr val="accent1">
                      <a:alpha val="80000"/>
                    </a:schemeClr>
                  </a:gs>
                </a:gsLst>
                <a:lin ang="10800000" scaled="1"/>
              </a:gradFill>
              <a:headEnd type="oval"/>
              <a:tailEnd type="none"/>
            </a:ln>
          </p:spPr>
          <p:style>
            <a:lnRef idx="2">
              <a:schemeClr val="accent1"/>
            </a:lnRef>
            <a:fillRef idx="0">
              <a:srgbClr val="FFFFFF"/>
            </a:fillRef>
            <a:effectRef idx="0">
              <a:srgbClr val="FFFFFF"/>
            </a:effectRef>
            <a:fontRef idx="minor">
              <a:schemeClr val="tx1"/>
            </a:fontRef>
          </p:style>
        </p:cxnSp>
        <p:sp>
          <p:nvSpPr>
            <p:cNvPr id="26" name="文本框 25"/>
            <p:cNvSpPr txBox="1"/>
            <p:nvPr>
              <p:custDataLst>
                <p:tags r:id="rId5"/>
              </p:custDataLst>
            </p:nvPr>
          </p:nvSpPr>
          <p:spPr>
            <a:xfrm>
              <a:off x="1580" y="4349"/>
              <a:ext cx="4490" cy="4893"/>
            </a:xfrm>
            <a:prstGeom prst="rect">
              <a:avLst/>
            </a:prstGeom>
            <a:noFill/>
          </p:spPr>
          <p:txBody>
            <a:bodyPr wrap="square" lIns="0" tIns="0" rIns="0" bIns="0" rtlCol="0">
              <a:noAutofit/>
            </a:bodyPr>
            <a:p>
              <a:pPr indent="0" algn="ctr" fontAlgn="auto">
                <a:lnSpc>
                  <a:spcPct val="150000"/>
                </a:lnSpc>
              </a:pPr>
              <a:r>
                <a:rPr lang="zh-CN" altLang="en-US" sz="1600" dirty="0">
                  <a:latin typeface="微软雅黑" panose="020B0503020204020204" charset="-122"/>
                  <a:ea typeface="微软雅黑" panose="020B0503020204020204" charset="-122"/>
                  <a:sym typeface="+mn-ea"/>
                </a:rPr>
                <a:t>白细胞总数</a:t>
              </a:r>
              <a:r>
                <a:rPr lang="en-US" altLang="zh-CN" sz="1600" dirty="0">
                  <a:latin typeface="微软雅黑" panose="020B0503020204020204" charset="-122"/>
                  <a:ea typeface="微软雅黑" panose="020B0503020204020204" charset="-122"/>
                  <a:sym typeface="+mn-ea"/>
                </a:rPr>
                <a:t>:4.29*10^9/L</a:t>
              </a:r>
              <a:endParaRPr lang="en-US" altLang="zh-CN" sz="1600" dirty="0">
                <a:latin typeface="微软雅黑" panose="020B0503020204020204" charset="-122"/>
                <a:ea typeface="微软雅黑" panose="020B0503020204020204" charset="-122"/>
                <a:sym typeface="+mn-ea"/>
              </a:endParaRPr>
            </a:p>
            <a:p>
              <a:pPr indent="0" algn="ctr" fontAlgn="auto">
                <a:lnSpc>
                  <a:spcPct val="150000"/>
                </a:lnSpc>
              </a:pPr>
              <a:r>
                <a:rPr lang="zh-CN" altLang="en-US" sz="1600" dirty="0">
                  <a:latin typeface="微软雅黑" panose="020B0503020204020204" charset="-122"/>
                  <a:ea typeface="微软雅黑" panose="020B0503020204020204" charset="-122"/>
                  <a:sym typeface="+mn-ea"/>
                </a:rPr>
                <a:t>中性粒细胞绝值</a:t>
              </a:r>
              <a:r>
                <a:rPr lang="en-US" altLang="zh-CN" sz="1600" dirty="0">
                  <a:latin typeface="微软雅黑" panose="020B0503020204020204" charset="-122"/>
                  <a:ea typeface="微软雅黑" panose="020B0503020204020204" charset="-122"/>
                  <a:sym typeface="+mn-ea"/>
                </a:rPr>
                <a:t>:3.02*10^9/L</a:t>
              </a:r>
              <a:endParaRPr lang="en-US" altLang="zh-CN" sz="1600" dirty="0">
                <a:latin typeface="微软雅黑" panose="020B0503020204020204" charset="-122"/>
                <a:ea typeface="微软雅黑" panose="020B0503020204020204" charset="-122"/>
                <a:sym typeface="+mn-ea"/>
              </a:endParaRPr>
            </a:p>
            <a:p>
              <a:pPr indent="0" algn="ctr" fontAlgn="auto">
                <a:lnSpc>
                  <a:spcPct val="150000"/>
                </a:lnSpc>
              </a:pPr>
              <a:r>
                <a:rPr lang="zh-CN" altLang="en-US" sz="1600" dirty="0">
                  <a:latin typeface="微软雅黑" panose="020B0503020204020204" charset="-122"/>
                  <a:ea typeface="微软雅黑" panose="020B0503020204020204" charset="-122"/>
                  <a:sym typeface="+mn-ea"/>
                </a:rPr>
                <a:t>红细胞总数</a:t>
              </a:r>
              <a:r>
                <a:rPr lang="en-US" altLang="zh-CN" sz="1600" dirty="0">
                  <a:latin typeface="微软雅黑" panose="020B0503020204020204" charset="-122"/>
                  <a:ea typeface="微软雅黑" panose="020B0503020204020204" charset="-122"/>
                  <a:sym typeface="+mn-ea"/>
                </a:rPr>
                <a:t>:2.27*10^12/L↓</a:t>
              </a:r>
              <a:endParaRPr lang="en-US" altLang="zh-CN" sz="1600" dirty="0">
                <a:latin typeface="微软雅黑" panose="020B0503020204020204" charset="-122"/>
                <a:ea typeface="微软雅黑" panose="020B0503020204020204" charset="-122"/>
                <a:sym typeface="+mn-ea"/>
              </a:endParaRPr>
            </a:p>
            <a:p>
              <a:pPr indent="0" algn="ctr" fontAlgn="auto">
                <a:lnSpc>
                  <a:spcPct val="150000"/>
                </a:lnSpc>
              </a:pPr>
              <a:r>
                <a:rPr lang="zh-CN" altLang="en-US" sz="1600" dirty="0">
                  <a:latin typeface="微软雅黑" panose="020B0503020204020204" charset="-122"/>
                  <a:ea typeface="微软雅黑" panose="020B0503020204020204" charset="-122"/>
                  <a:sym typeface="+mn-ea"/>
                </a:rPr>
                <a:t>血红蛋白</a:t>
              </a:r>
              <a:r>
                <a:rPr lang="en-US" altLang="zh-CN" sz="1600" dirty="0">
                  <a:latin typeface="微软雅黑" panose="020B0503020204020204" charset="-122"/>
                  <a:ea typeface="微软雅黑" panose="020B0503020204020204" charset="-122"/>
                  <a:sym typeface="+mn-ea"/>
                </a:rPr>
                <a:t>:67.00g/L↓</a:t>
              </a:r>
              <a:endParaRPr lang="en-US" altLang="zh-CN" sz="1600" dirty="0">
                <a:latin typeface="微软雅黑" panose="020B0503020204020204" charset="-122"/>
                <a:ea typeface="微软雅黑" panose="020B0503020204020204" charset="-122"/>
                <a:sym typeface="+mn-ea"/>
              </a:endParaRPr>
            </a:p>
            <a:p>
              <a:pPr indent="0" algn="ctr" fontAlgn="auto">
                <a:lnSpc>
                  <a:spcPct val="150000"/>
                </a:lnSpc>
              </a:pPr>
              <a:r>
                <a:rPr lang="zh-CN" altLang="en-US" sz="1600" dirty="0">
                  <a:latin typeface="微软雅黑" panose="020B0503020204020204" charset="-122"/>
                  <a:ea typeface="微软雅黑" panose="020B0503020204020204" charset="-122"/>
                  <a:sym typeface="+mn-ea"/>
                </a:rPr>
                <a:t>血小板计数</a:t>
              </a:r>
              <a:r>
                <a:rPr lang="en-US" altLang="zh-CN" sz="1600" dirty="0">
                  <a:latin typeface="微软雅黑" panose="020B0503020204020204" charset="-122"/>
                  <a:ea typeface="微软雅黑" panose="020B0503020204020204" charset="-122"/>
                  <a:sym typeface="+mn-ea"/>
                </a:rPr>
                <a:t>:30*10^9/L↓</a:t>
              </a:r>
              <a:endParaRPr lang="en-US" altLang="zh-CN" sz="1600" dirty="0">
                <a:latin typeface="微软雅黑" panose="020B0503020204020204" charset="-122"/>
                <a:ea typeface="微软雅黑" panose="020B0503020204020204" charset="-122"/>
                <a:sym typeface="+mn-ea"/>
              </a:endParaRPr>
            </a:p>
            <a:p>
              <a:pPr indent="0" algn="ctr" fontAlgn="auto">
                <a:lnSpc>
                  <a:spcPct val="150000"/>
                </a:lnSpc>
              </a:pPr>
              <a:r>
                <a:rPr lang="zh-CN" altLang="en-US" sz="1600" dirty="0">
                  <a:latin typeface="微软雅黑" panose="020B0503020204020204" charset="-122"/>
                  <a:ea typeface="微软雅黑" panose="020B0503020204020204" charset="-122"/>
                  <a:sym typeface="+mn-ea"/>
                </a:rPr>
                <a:t>红细胞比容</a:t>
              </a:r>
              <a:r>
                <a:rPr lang="en-US" altLang="zh-CN" sz="1600" dirty="0">
                  <a:latin typeface="微软雅黑" panose="020B0503020204020204" charset="-122"/>
                  <a:ea typeface="微软雅黑" panose="020B0503020204020204" charset="-122"/>
                  <a:sym typeface="+mn-ea"/>
                </a:rPr>
                <a:t>:0.189↓</a:t>
              </a:r>
              <a:endParaRPr lang="en-US" altLang="zh-CN" sz="1600" dirty="0">
                <a:latin typeface="微软雅黑" panose="020B0503020204020204" charset="-122"/>
                <a:ea typeface="微软雅黑" panose="020B0503020204020204" charset="-122"/>
              </a:endParaRPr>
            </a:p>
            <a:p>
              <a:pPr indent="0" algn="ctr" fontAlgn="auto">
                <a:lnSpc>
                  <a:spcPct val="150000"/>
                </a:lnSpc>
              </a:pPr>
              <a:endParaRPr lang="en-US" altLang="zh-CN" sz="1600" kern="0" dirty="0">
                <a:ln>
                  <a:noFill/>
                  <a:prstDash val="sysDot"/>
                </a:ln>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28" name="矩形: 圆角 20"/>
            <p:cNvSpPr/>
            <p:nvPr>
              <p:custDataLst>
                <p:tags r:id="rId6"/>
              </p:custDataLst>
            </p:nvPr>
          </p:nvSpPr>
          <p:spPr>
            <a:xfrm>
              <a:off x="7001" y="2578"/>
              <a:ext cx="5262" cy="7123"/>
            </a:xfrm>
            <a:prstGeom prst="roundRect">
              <a:avLst>
                <a:gd name="adj" fmla="val 8073"/>
              </a:avLst>
            </a:prstGeom>
            <a:gradFill>
              <a:gsLst>
                <a:gs pos="100000">
                  <a:schemeClr val="accent1">
                    <a:alpha val="0"/>
                  </a:schemeClr>
                </a:gs>
                <a:gs pos="100000">
                  <a:schemeClr val="accent1">
                    <a:alpha val="100000"/>
                  </a:schemeClr>
                </a:gs>
                <a:gs pos="0">
                  <a:schemeClr val="accent1">
                    <a:lumMod val="20000"/>
                    <a:lumOff val="80000"/>
                    <a:alpha val="10000"/>
                  </a:schemeClr>
                </a:gs>
              </a:gsLst>
              <a:lin ang="5400000" scaled="0"/>
            </a:gradFill>
            <a:ln>
              <a:gradFill>
                <a:gsLst>
                  <a:gs pos="20000">
                    <a:schemeClr val="accent1">
                      <a:alpha val="0"/>
                    </a:schemeClr>
                  </a:gs>
                  <a:gs pos="100000">
                    <a:schemeClr val="accent1">
                      <a:lumMod val="60000"/>
                      <a:lumOff val="40000"/>
                    </a:schemeClr>
                  </a:gs>
                </a:gsLst>
                <a:lin ang="16200000" scaled="1"/>
              </a:gradFill>
            </a:ln>
            <a:effectLst>
              <a:outerShdw blurRad="152400" dist="38100" dir="13500000" algn="br" rotWithShape="0">
                <a:schemeClr val="accent1">
                  <a:lumMod val="75000"/>
                  <a:alpha val="7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360045" tIns="360045" rIns="288290" bIns="360045" numCol="1" spcCol="0" rtlCol="0" fromWordArt="0" anchor="b" anchorCtr="1" forceAA="0" compatLnSpc="1">
              <a:noAutofit/>
            </a:bodyPr>
            <a:p>
              <a:pPr lvl="0" algn="just">
                <a:lnSpc>
                  <a:spcPct val="150000"/>
                </a:lnSpc>
                <a:spcBef>
                  <a:spcPts val="0"/>
                </a:spcBef>
                <a:spcAft>
                  <a:spcPts val="0"/>
                </a:spcAft>
                <a:buClrTx/>
                <a:buSzTx/>
                <a:buFontTx/>
              </a:pPr>
              <a:endParaRPr lang="zh-CN" altLang="en-US" sz="1600" kern="0" dirty="0">
                <a:ln>
                  <a:noFill/>
                  <a:prstDash val="sysDot"/>
                </a:ln>
                <a:solidFill>
                  <a:srgbClr val="292929"/>
                </a:solidFill>
                <a:latin typeface="+mn-ea"/>
                <a:sym typeface="+mn-ea"/>
              </a:endParaRPr>
            </a:p>
          </p:txBody>
        </p:sp>
        <p:sp>
          <p:nvSpPr>
            <p:cNvPr id="29" name="矩形: 圆角 20"/>
            <p:cNvSpPr/>
            <p:nvPr>
              <p:custDataLst>
                <p:tags r:id="rId7"/>
              </p:custDataLst>
            </p:nvPr>
          </p:nvSpPr>
          <p:spPr>
            <a:xfrm>
              <a:off x="12808" y="2578"/>
              <a:ext cx="5262" cy="7123"/>
            </a:xfrm>
            <a:prstGeom prst="roundRect">
              <a:avLst>
                <a:gd name="adj" fmla="val 8073"/>
              </a:avLst>
            </a:prstGeom>
            <a:gradFill>
              <a:gsLst>
                <a:gs pos="100000">
                  <a:schemeClr val="accent1">
                    <a:alpha val="0"/>
                  </a:schemeClr>
                </a:gs>
                <a:gs pos="100000">
                  <a:schemeClr val="accent1">
                    <a:alpha val="100000"/>
                  </a:schemeClr>
                </a:gs>
                <a:gs pos="0">
                  <a:schemeClr val="accent1">
                    <a:lumMod val="20000"/>
                    <a:lumOff val="80000"/>
                    <a:alpha val="10000"/>
                  </a:schemeClr>
                </a:gs>
              </a:gsLst>
              <a:lin ang="5400000" scaled="0"/>
            </a:gradFill>
            <a:ln>
              <a:gradFill>
                <a:gsLst>
                  <a:gs pos="20000">
                    <a:schemeClr val="accent1">
                      <a:alpha val="0"/>
                    </a:schemeClr>
                  </a:gs>
                  <a:gs pos="100000">
                    <a:schemeClr val="accent1">
                      <a:lumMod val="60000"/>
                      <a:lumOff val="40000"/>
                    </a:schemeClr>
                  </a:gs>
                </a:gsLst>
                <a:lin ang="16200000" scaled="1"/>
              </a:gradFill>
            </a:ln>
            <a:effectLst>
              <a:outerShdw blurRad="152400" dist="38100" dir="13500000" algn="br" rotWithShape="0">
                <a:schemeClr val="accent1">
                  <a:lumMod val="75000"/>
                  <a:alpha val="7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lIns="360045" tIns="360045" rIns="288290" bIns="360045" numCol="1" spcCol="0" rtlCol="0" fromWordArt="0" anchor="b" anchorCtr="1" forceAA="0" compatLnSpc="1">
              <a:noAutofit/>
            </a:bodyPr>
            <a:p>
              <a:pPr lvl="0" algn="just">
                <a:lnSpc>
                  <a:spcPct val="150000"/>
                </a:lnSpc>
                <a:spcBef>
                  <a:spcPts val="0"/>
                </a:spcBef>
                <a:spcAft>
                  <a:spcPts val="0"/>
                </a:spcAft>
                <a:buClrTx/>
                <a:buSzTx/>
                <a:buFontTx/>
              </a:pPr>
              <a:endParaRPr lang="zh-CN" altLang="en-US" sz="1600" kern="0" dirty="0">
                <a:ln>
                  <a:noFill/>
                  <a:prstDash val="sysDot"/>
                </a:ln>
                <a:solidFill>
                  <a:srgbClr val="292929"/>
                </a:solidFill>
                <a:latin typeface="+mn-ea"/>
                <a:sym typeface="+mn-ea"/>
              </a:endParaRPr>
            </a:p>
          </p:txBody>
        </p:sp>
        <p:sp>
          <p:nvSpPr>
            <p:cNvPr id="30" name="文本框 29"/>
            <p:cNvSpPr txBox="1"/>
            <p:nvPr>
              <p:custDataLst>
                <p:tags r:id="rId8"/>
              </p:custDataLst>
            </p:nvPr>
          </p:nvSpPr>
          <p:spPr>
            <a:xfrm>
              <a:off x="7387" y="2801"/>
              <a:ext cx="4490" cy="1257"/>
            </a:xfrm>
            <a:prstGeom prst="rect">
              <a:avLst/>
            </a:prstGeom>
            <a:noFill/>
          </p:spPr>
          <p:txBody>
            <a:bodyPr wrap="square" lIns="0" tIns="0" rIns="0" bIns="0" rtlCol="0" anchor="ctr" anchorCtr="0">
              <a:noAutofit/>
            </a:bodyPr>
            <a:p>
              <a:pPr lvl="0" algn="ctr">
                <a:lnSpc>
                  <a:spcPct val="120000"/>
                </a:lnSpc>
                <a:buClrTx/>
                <a:buSzTx/>
                <a:buFontTx/>
              </a:pPr>
              <a:r>
                <a:rPr lang="zh-CN" altLang="en-US" b="1" dirty="0">
                  <a:solidFill>
                    <a:schemeClr val="accent1"/>
                  </a:solidFill>
                  <a:latin typeface="微软雅黑" panose="020B0503020204020204" charset="-122"/>
                  <a:ea typeface="微软雅黑" panose="020B0503020204020204" charset="-122"/>
                  <a:cs typeface="+mn-ea"/>
                  <a:sym typeface="+mn-ea"/>
                </a:rPr>
                <a:t>肝功常规</a:t>
              </a:r>
              <a:endParaRPr lang="zh-CN" altLang="en-US" b="1" dirty="0">
                <a:solidFill>
                  <a:schemeClr val="accent1"/>
                </a:solidFill>
                <a:latin typeface="微软雅黑" panose="020B0503020204020204" charset="-122"/>
                <a:ea typeface="微软雅黑" panose="020B0503020204020204" charset="-122"/>
                <a:cs typeface="+mn-ea"/>
                <a:sym typeface="+mn-ea"/>
              </a:endParaRPr>
            </a:p>
          </p:txBody>
        </p:sp>
        <p:cxnSp>
          <p:nvCxnSpPr>
            <p:cNvPr id="31" name="直接连接符 30"/>
            <p:cNvCxnSpPr/>
            <p:nvPr>
              <p:custDataLst>
                <p:tags r:id="rId9"/>
              </p:custDataLst>
            </p:nvPr>
          </p:nvCxnSpPr>
          <p:spPr>
            <a:xfrm>
              <a:off x="7438" y="4103"/>
              <a:ext cx="4388" cy="0"/>
            </a:xfrm>
            <a:prstGeom prst="line">
              <a:avLst/>
            </a:prstGeom>
            <a:ln>
              <a:gradFill>
                <a:gsLst>
                  <a:gs pos="0">
                    <a:schemeClr val="accent1">
                      <a:alpha val="10000"/>
                    </a:schemeClr>
                  </a:gs>
                  <a:gs pos="100000">
                    <a:schemeClr val="accent1">
                      <a:alpha val="80000"/>
                    </a:schemeClr>
                  </a:gs>
                </a:gsLst>
                <a:lin ang="10800000" scaled="1"/>
              </a:gradFill>
              <a:headEnd type="oval"/>
              <a:tailEnd type="none"/>
            </a:ln>
          </p:spPr>
          <p:style>
            <a:lnRef idx="2">
              <a:schemeClr val="accent1"/>
            </a:lnRef>
            <a:fillRef idx="0">
              <a:srgbClr val="FFFFFF"/>
            </a:fillRef>
            <a:effectRef idx="0">
              <a:srgbClr val="FFFFFF"/>
            </a:effectRef>
            <a:fontRef idx="minor">
              <a:schemeClr val="tx1"/>
            </a:fontRef>
          </p:style>
        </p:cxnSp>
        <p:sp>
          <p:nvSpPr>
            <p:cNvPr id="32" name="文本框 31"/>
            <p:cNvSpPr txBox="1"/>
            <p:nvPr>
              <p:custDataLst>
                <p:tags r:id="rId10"/>
              </p:custDataLst>
            </p:nvPr>
          </p:nvSpPr>
          <p:spPr>
            <a:xfrm>
              <a:off x="7387" y="4349"/>
              <a:ext cx="4490" cy="4893"/>
            </a:xfrm>
            <a:prstGeom prst="rect">
              <a:avLst/>
            </a:prstGeom>
            <a:noFill/>
          </p:spPr>
          <p:txBody>
            <a:bodyPr wrap="square" lIns="0" tIns="0" rIns="0" bIns="0" rtlCol="0">
              <a:noAutofit/>
            </a:bodyPr>
            <a:p>
              <a:pPr indent="0" algn="ctr" fontAlgn="auto">
                <a:lnSpc>
                  <a:spcPct val="150000"/>
                </a:lnSpc>
              </a:pPr>
              <a:r>
                <a:rPr lang="zh-CN" altLang="en-US" sz="1600" dirty="0">
                  <a:latin typeface="微软雅黑" panose="020B0503020204020204" charset="-122"/>
                  <a:ea typeface="微软雅黑" panose="020B0503020204020204" charset="-122"/>
                  <a:sym typeface="+mn-ea"/>
                </a:rPr>
                <a:t>乳酸脱氢酶</a:t>
              </a:r>
              <a:r>
                <a:rPr lang="en-US" altLang="zh-CN" sz="1600" dirty="0">
                  <a:latin typeface="微软雅黑" panose="020B0503020204020204" charset="-122"/>
                  <a:ea typeface="微软雅黑" panose="020B0503020204020204" charset="-122"/>
                  <a:sym typeface="+mn-ea"/>
                </a:rPr>
                <a:t>:371U/L↑</a:t>
              </a:r>
              <a:endParaRPr lang="en-US" altLang="zh-CN" sz="1600" dirty="0">
                <a:latin typeface="微软雅黑" panose="020B0503020204020204" charset="-122"/>
                <a:ea typeface="微软雅黑" panose="020B0503020204020204" charset="-122"/>
                <a:sym typeface="+mn-ea"/>
              </a:endParaRPr>
            </a:p>
            <a:p>
              <a:pPr indent="0" algn="ctr" fontAlgn="auto">
                <a:lnSpc>
                  <a:spcPct val="150000"/>
                </a:lnSpc>
              </a:pPr>
              <a:r>
                <a:rPr lang="zh-CN" altLang="en-US" sz="1600" dirty="0">
                  <a:latin typeface="微软雅黑" panose="020B0503020204020204" charset="-122"/>
                  <a:ea typeface="微软雅黑" panose="020B0503020204020204" charset="-122"/>
                  <a:sym typeface="+mn-ea"/>
                </a:rPr>
                <a:t>胆碱酯酶</a:t>
              </a:r>
              <a:r>
                <a:rPr lang="en-US" altLang="zh-CN" sz="1600" dirty="0">
                  <a:latin typeface="微软雅黑" panose="020B0503020204020204" charset="-122"/>
                  <a:ea typeface="微软雅黑" panose="020B0503020204020204" charset="-122"/>
                  <a:sym typeface="+mn-ea"/>
                </a:rPr>
                <a:t>:4453U/L↓</a:t>
              </a:r>
              <a:endParaRPr lang="en-US" altLang="zh-CN" sz="1600" dirty="0">
                <a:latin typeface="微软雅黑" panose="020B0503020204020204" charset="-122"/>
                <a:ea typeface="微软雅黑" panose="020B0503020204020204" charset="-122"/>
                <a:sym typeface="+mn-ea"/>
              </a:endParaRPr>
            </a:p>
            <a:p>
              <a:pPr indent="0" algn="ctr" fontAlgn="auto">
                <a:lnSpc>
                  <a:spcPct val="150000"/>
                </a:lnSpc>
              </a:pPr>
              <a:r>
                <a:rPr lang="zh-CN" altLang="en-US" sz="1600" dirty="0">
                  <a:latin typeface="微软雅黑" panose="020B0503020204020204" charset="-122"/>
                  <a:ea typeface="微软雅黑" panose="020B0503020204020204" charset="-122"/>
                  <a:sym typeface="+mn-ea"/>
                </a:rPr>
                <a:t>直接胆红素</a:t>
              </a:r>
              <a:r>
                <a:rPr lang="el-GR" altLang="zh-CN" sz="1600" dirty="0">
                  <a:latin typeface="微软雅黑" panose="020B0503020204020204" charset="-122"/>
                  <a:ea typeface="微软雅黑" panose="020B0503020204020204" charset="-122"/>
                  <a:sym typeface="+mn-ea"/>
                </a:rPr>
                <a:t>:4.3μ</a:t>
              </a:r>
              <a:r>
                <a:rPr lang="en-US" altLang="zh-CN" sz="1600" dirty="0" err="1">
                  <a:latin typeface="微软雅黑" panose="020B0503020204020204" charset="-122"/>
                  <a:ea typeface="微软雅黑" panose="020B0503020204020204" charset="-122"/>
                  <a:sym typeface="+mn-ea"/>
                </a:rPr>
                <a:t>mol</a:t>
              </a:r>
              <a:r>
                <a:rPr lang="en-US" altLang="zh-CN" sz="1600" dirty="0">
                  <a:latin typeface="微软雅黑" panose="020B0503020204020204" charset="-122"/>
                  <a:ea typeface="微软雅黑" panose="020B0503020204020204" charset="-122"/>
                  <a:sym typeface="+mn-ea"/>
                </a:rPr>
                <a:t>/L↑</a:t>
              </a:r>
              <a:endParaRPr lang="en-US" altLang="zh-CN" sz="1600" dirty="0">
                <a:latin typeface="微软雅黑" panose="020B0503020204020204" charset="-122"/>
                <a:ea typeface="微软雅黑" panose="020B0503020204020204" charset="-122"/>
                <a:sym typeface="+mn-ea"/>
              </a:endParaRPr>
            </a:p>
            <a:p>
              <a:pPr indent="0" algn="ctr" fontAlgn="auto">
                <a:lnSpc>
                  <a:spcPct val="150000"/>
                </a:lnSpc>
              </a:pPr>
              <a:r>
                <a:rPr lang="zh-CN" altLang="en-US" sz="1600" dirty="0">
                  <a:latin typeface="微软雅黑" panose="020B0503020204020204" charset="-122"/>
                  <a:ea typeface="微软雅黑" panose="020B0503020204020204" charset="-122"/>
                  <a:sym typeface="+mn-ea"/>
                </a:rPr>
                <a:t>总蛋白</a:t>
              </a:r>
              <a:r>
                <a:rPr lang="en-US" altLang="zh-CN" sz="1600" dirty="0">
                  <a:latin typeface="微软雅黑" panose="020B0503020204020204" charset="-122"/>
                  <a:ea typeface="微软雅黑" panose="020B0503020204020204" charset="-122"/>
                  <a:sym typeface="+mn-ea"/>
                </a:rPr>
                <a:t>:58.6g/L↓</a:t>
              </a:r>
              <a:endParaRPr lang="en-US" altLang="zh-CN" sz="1600" dirty="0">
                <a:latin typeface="微软雅黑" panose="020B0503020204020204" charset="-122"/>
                <a:ea typeface="微软雅黑" panose="020B0503020204020204" charset="-122"/>
                <a:sym typeface="+mn-ea"/>
              </a:endParaRPr>
            </a:p>
            <a:p>
              <a:pPr indent="0" algn="ctr" fontAlgn="auto">
                <a:lnSpc>
                  <a:spcPct val="150000"/>
                </a:lnSpc>
              </a:pPr>
              <a:r>
                <a:rPr lang="zh-CN" altLang="en-US" sz="1600" dirty="0">
                  <a:latin typeface="微软雅黑" panose="020B0503020204020204" charset="-122"/>
                  <a:ea typeface="微软雅黑" panose="020B0503020204020204" charset="-122"/>
                  <a:sym typeface="+mn-ea"/>
                </a:rPr>
                <a:t>白蛋白</a:t>
              </a:r>
              <a:r>
                <a:rPr lang="en-US" altLang="zh-CN" sz="1600" dirty="0">
                  <a:latin typeface="微软雅黑" panose="020B0503020204020204" charset="-122"/>
                  <a:ea typeface="微软雅黑" panose="020B0503020204020204" charset="-122"/>
                  <a:sym typeface="+mn-ea"/>
                </a:rPr>
                <a:t>:34.5g/L↓</a:t>
              </a:r>
              <a:endParaRPr lang="zh-CN" altLang="en-US" sz="1600" kern="0" dirty="0" smtClean="0">
                <a:ln>
                  <a:noFill/>
                  <a:prstDash val="sysDot"/>
                </a:ln>
                <a:solidFill>
                  <a:schemeClr val="tx1">
                    <a:lumMod val="85000"/>
                    <a:lumOff val="15000"/>
                  </a:schemeClr>
                </a:solidFill>
                <a:latin typeface="微软雅黑" panose="020B0503020204020204" charset="-122"/>
                <a:ea typeface="微软雅黑" panose="020B0503020204020204" charset="-122"/>
                <a:sym typeface="+mn-ea"/>
              </a:endParaRPr>
            </a:p>
          </p:txBody>
        </p:sp>
        <p:sp>
          <p:nvSpPr>
            <p:cNvPr id="33" name="文本框 32"/>
            <p:cNvSpPr txBox="1"/>
            <p:nvPr>
              <p:custDataLst>
                <p:tags r:id="rId11"/>
              </p:custDataLst>
            </p:nvPr>
          </p:nvSpPr>
          <p:spPr>
            <a:xfrm>
              <a:off x="13194" y="2801"/>
              <a:ext cx="4490" cy="1257"/>
            </a:xfrm>
            <a:prstGeom prst="rect">
              <a:avLst/>
            </a:prstGeom>
            <a:noFill/>
          </p:spPr>
          <p:txBody>
            <a:bodyPr wrap="square" lIns="0" tIns="0" rIns="0" bIns="0" rtlCol="0" anchor="ctr" anchorCtr="0">
              <a:noAutofit/>
            </a:bodyPr>
            <a:p>
              <a:pPr lvl="0" algn="ctr">
                <a:lnSpc>
                  <a:spcPct val="120000"/>
                </a:lnSpc>
                <a:buClrTx/>
                <a:buSzTx/>
                <a:buFontTx/>
              </a:pPr>
              <a:r>
                <a:rPr lang="zh-CN" altLang="en-US" b="1">
                  <a:solidFill>
                    <a:schemeClr val="accent1"/>
                  </a:solidFill>
                  <a:latin typeface="微软雅黑" panose="020B0503020204020204" charset="-122"/>
                  <a:ea typeface="微软雅黑" panose="020B0503020204020204" charset="-122"/>
                  <a:cs typeface="+mn-ea"/>
                  <a:sym typeface="+mn-ea"/>
                </a:rPr>
                <a:t>尿常规、生化八项、BNP</a:t>
              </a:r>
              <a:endParaRPr lang="zh-CN" altLang="en-US" b="1">
                <a:solidFill>
                  <a:schemeClr val="accent1"/>
                </a:solidFill>
                <a:latin typeface="微软雅黑" panose="020B0503020204020204" charset="-122"/>
                <a:ea typeface="微软雅黑" panose="020B0503020204020204" charset="-122"/>
                <a:cs typeface="+mn-ea"/>
              </a:endParaRPr>
            </a:p>
          </p:txBody>
        </p:sp>
        <p:cxnSp>
          <p:nvCxnSpPr>
            <p:cNvPr id="34" name="直接连接符 33"/>
            <p:cNvCxnSpPr/>
            <p:nvPr>
              <p:custDataLst>
                <p:tags r:id="rId12"/>
              </p:custDataLst>
            </p:nvPr>
          </p:nvCxnSpPr>
          <p:spPr>
            <a:xfrm>
              <a:off x="13245" y="4103"/>
              <a:ext cx="4388" cy="0"/>
            </a:xfrm>
            <a:prstGeom prst="line">
              <a:avLst/>
            </a:prstGeom>
            <a:ln>
              <a:gradFill>
                <a:gsLst>
                  <a:gs pos="0">
                    <a:schemeClr val="accent1">
                      <a:alpha val="10000"/>
                    </a:schemeClr>
                  </a:gs>
                  <a:gs pos="100000">
                    <a:schemeClr val="accent1">
                      <a:alpha val="80000"/>
                    </a:schemeClr>
                  </a:gs>
                </a:gsLst>
                <a:lin ang="10800000" scaled="1"/>
              </a:gradFill>
              <a:headEnd type="oval"/>
              <a:tailEnd type="none"/>
            </a:ln>
          </p:spPr>
          <p:style>
            <a:lnRef idx="2">
              <a:schemeClr val="accent1"/>
            </a:lnRef>
            <a:fillRef idx="0">
              <a:srgbClr val="FFFFFF"/>
            </a:fillRef>
            <a:effectRef idx="0">
              <a:srgbClr val="FFFFFF"/>
            </a:effectRef>
            <a:fontRef idx="minor">
              <a:schemeClr val="tx1"/>
            </a:fontRef>
          </p:style>
        </p:cxnSp>
        <p:sp>
          <p:nvSpPr>
            <p:cNvPr id="35" name="文本框 34"/>
            <p:cNvSpPr txBox="1"/>
            <p:nvPr>
              <p:custDataLst>
                <p:tags r:id="rId13"/>
              </p:custDataLst>
            </p:nvPr>
          </p:nvSpPr>
          <p:spPr>
            <a:xfrm>
              <a:off x="13194" y="4349"/>
              <a:ext cx="4490" cy="4893"/>
            </a:xfrm>
            <a:prstGeom prst="rect">
              <a:avLst/>
            </a:prstGeom>
            <a:noFill/>
          </p:spPr>
          <p:txBody>
            <a:bodyPr wrap="square" lIns="0" tIns="0" rIns="0" bIns="0" rtlCol="0">
              <a:noAutofit/>
            </a:bodyPr>
            <a:p>
              <a:pPr indent="0" algn="ctr" fontAlgn="auto">
                <a:lnSpc>
                  <a:spcPct val="150000"/>
                </a:lnSpc>
              </a:pPr>
              <a:r>
                <a:rPr lang="zh-CN" altLang="en-US" sz="1600" dirty="0">
                  <a:latin typeface="微软雅黑" panose="020B0503020204020204" charset="-122"/>
                  <a:ea typeface="微软雅黑" panose="020B0503020204020204" charset="-122"/>
                  <a:sym typeface="+mn-ea"/>
                </a:rPr>
                <a:t>未见异常</a:t>
              </a:r>
              <a:endParaRPr lang="zh-CN" altLang="en-US" sz="1600" kern="0" dirty="0" smtClean="0">
                <a:ln>
                  <a:noFill/>
                  <a:prstDash val="sysDot"/>
                </a:ln>
                <a:solidFill>
                  <a:schemeClr val="tx1">
                    <a:lumMod val="85000"/>
                    <a:lumOff val="15000"/>
                  </a:schemeClr>
                </a:solidFill>
                <a:latin typeface="微软雅黑" panose="020B0503020204020204" charset="-122"/>
                <a:ea typeface="微软雅黑" panose="020B0503020204020204" charset="-122"/>
                <a:sym typeface="+mn-ea"/>
              </a:endParaRPr>
            </a:p>
          </p:txBody>
        </p:sp>
      </p:gr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54730"/>
            <a:ext cx="10969200" cy="705600"/>
          </a:xfrm>
        </p:spPr>
        <p:txBody>
          <a:bodyPr/>
          <a:lstStyle/>
          <a:p>
            <a:r>
              <a:rPr lang="en-US" altLang="zh-CN" sz="3200" dirty="0" smtClean="0">
                <a:latin typeface="微软雅黑" panose="020B0503020204020204" charset="-122"/>
                <a:ea typeface="微软雅黑" panose="020B0503020204020204" charset="-122"/>
                <a:cs typeface="微软雅黑" panose="020B0503020204020204" charset="-122"/>
              </a:rPr>
              <a:t>7.24</a:t>
            </a:r>
            <a:r>
              <a:rPr lang="zh-CN" altLang="en-US" sz="3200" dirty="0" smtClean="0">
                <a:latin typeface="微软雅黑" panose="020B0503020204020204" charset="-122"/>
                <a:ea typeface="微软雅黑" panose="020B0503020204020204" charset="-122"/>
                <a:cs typeface="微软雅黑" panose="020B0503020204020204" charset="-122"/>
              </a:rPr>
              <a:t>出院</a:t>
            </a:r>
            <a:endParaRPr lang="zh-CN" altLang="en-US" sz="3200" dirty="0" smtClean="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9" name="文本框 18"/>
          <p:cNvSpPr txBox="1"/>
          <p:nvPr/>
        </p:nvSpPr>
        <p:spPr>
          <a:xfrm>
            <a:off x="731520" y="1788795"/>
            <a:ext cx="10396855" cy="706755"/>
          </a:xfrm>
          <a:prstGeom prst="rect">
            <a:avLst/>
          </a:prstGeom>
          <a:noFill/>
        </p:spPr>
        <p:txBody>
          <a:bodyPr wrap="square" rtlCol="0">
            <a:spAutoFit/>
          </a:bodyPr>
          <a:p>
            <a:r>
              <a:rPr lang="zh-CN" altLang="en-US" sz="2000" dirty="0" smtClean="0">
                <a:latin typeface="微软雅黑" panose="020B0503020204020204" charset="-122"/>
                <a:ea typeface="微软雅黑" panose="020B0503020204020204" charset="-122"/>
                <a:sym typeface="+mn-ea"/>
              </a:rPr>
              <a:t>患者</a:t>
            </a:r>
            <a:r>
              <a:rPr lang="zh-CN" altLang="en-US" sz="2000" dirty="0">
                <a:latin typeface="微软雅黑" panose="020B0503020204020204" charset="-122"/>
                <a:ea typeface="微软雅黑" panose="020B0503020204020204" charset="-122"/>
                <a:sym typeface="+mn-ea"/>
              </a:rPr>
              <a:t>已脱离粒缺，血小板已植活，现无特殊不适，今日办理出院。</a:t>
            </a:r>
            <a:endParaRPr lang="en-US" altLang="zh-CN" sz="2000" dirty="0">
              <a:latin typeface="微软雅黑" panose="020B0503020204020204" charset="-122"/>
              <a:ea typeface="微软雅黑" panose="020B0503020204020204" charset="-122"/>
            </a:endParaRPr>
          </a:p>
          <a:p>
            <a:endParaRPr lang="en-US" altLang="zh-CN" sz="2000" dirty="0">
              <a:latin typeface="微软雅黑" panose="020B0503020204020204" charset="-122"/>
              <a:ea typeface="微软雅黑" panose="020B050302020402020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6" name="文本框 5"/>
          <p:cNvSpPr txBox="1"/>
          <p:nvPr/>
        </p:nvSpPr>
        <p:spPr>
          <a:xfrm>
            <a:off x="822325" y="443865"/>
            <a:ext cx="367220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病例介绍</a:t>
            </a:r>
            <a:endParaRPr kumimoji="0" lang="zh-CN" altLang="en-US" sz="3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9" name="文本框 53"/>
          <p:cNvSpPr txBox="1"/>
          <p:nvPr/>
        </p:nvSpPr>
        <p:spPr>
          <a:xfrm>
            <a:off x="4453481" y="2235157"/>
            <a:ext cx="297688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单击添加小标题</a:t>
            </a:r>
            <a:endParaRPr kumimoji="0" lang="zh-CN" altLang="en-US" sz="2000" b="1"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23" name="文本框 5"/>
          <p:cNvSpPr txBox="1"/>
          <p:nvPr/>
        </p:nvSpPr>
        <p:spPr>
          <a:xfrm>
            <a:off x="822325" y="1651000"/>
            <a:ext cx="5882640" cy="2107565"/>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zh-CN" altLang="en-US" sz="2000" dirty="0" smtClean="0">
                <a:latin typeface="微软雅黑" panose="020B0503020204020204" charset="-122"/>
                <a:ea typeface="微软雅黑" panose="020B0503020204020204" charset="-122"/>
                <a:cs typeface="微软雅黑" panose="020B0503020204020204" charset="-122"/>
                <a:sym typeface="+mn-ea"/>
              </a:rPr>
              <a:t>患者邓</a:t>
            </a:r>
            <a:r>
              <a:rPr lang="en-US" altLang="zh-CN" sz="2000" dirty="0" smtClean="0">
                <a:latin typeface="微软雅黑" panose="020B0503020204020204" charset="-122"/>
                <a:ea typeface="微软雅黑" panose="020B0503020204020204" charset="-122"/>
                <a:cs typeface="微软雅黑" panose="020B0503020204020204" charset="-122"/>
                <a:sym typeface="+mn-ea"/>
              </a:rPr>
              <a:t>xx</a:t>
            </a:r>
            <a:r>
              <a:rPr lang="zh-CN" altLang="en-US" sz="2000" dirty="0" smtClean="0">
                <a:latin typeface="微软雅黑" panose="020B0503020204020204" charset="-122"/>
                <a:ea typeface="微软雅黑" panose="020B0503020204020204" charset="-122"/>
                <a:cs typeface="微软雅黑" panose="020B0503020204020204" charset="-122"/>
                <a:sym typeface="+mn-ea"/>
              </a:rPr>
              <a:t>，男，</a:t>
            </a:r>
            <a:r>
              <a:rPr lang="en-US" altLang="zh-CN" sz="2000" dirty="0" smtClean="0">
                <a:latin typeface="微软雅黑" panose="020B0503020204020204" charset="-122"/>
                <a:ea typeface="微软雅黑" panose="020B0503020204020204" charset="-122"/>
                <a:cs typeface="微软雅黑" panose="020B0503020204020204" charset="-122"/>
                <a:sym typeface="+mn-ea"/>
              </a:rPr>
              <a:t>48</a:t>
            </a:r>
            <a:r>
              <a:rPr lang="zh-CN" altLang="en-US" sz="2000" dirty="0" smtClean="0">
                <a:latin typeface="微软雅黑" panose="020B0503020204020204" charset="-122"/>
                <a:ea typeface="微软雅黑" panose="020B0503020204020204" charset="-122"/>
                <a:cs typeface="微软雅黑" panose="020B0503020204020204" charset="-122"/>
                <a:sym typeface="+mn-ea"/>
              </a:rPr>
              <a:t>岁</a:t>
            </a:r>
            <a:endParaRPr lang="en-US" altLang="zh-CN" sz="2000" dirty="0" smtClean="0">
              <a:latin typeface="微软雅黑" panose="020B0503020204020204" charset="-122"/>
              <a:ea typeface="微软雅黑" panose="020B0503020204020204" charset="-122"/>
              <a:cs typeface="微软雅黑" panose="020B0503020204020204" charset="-122"/>
            </a:endParaRPr>
          </a:p>
          <a:p>
            <a:pPr marL="0" inden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smtClean="0">
                <a:latin typeface="微软雅黑" panose="020B0503020204020204" charset="-122"/>
                <a:ea typeface="微软雅黑" panose="020B0503020204020204" charset="-122"/>
                <a:cs typeface="微软雅黑" panose="020B0503020204020204" charset="-122"/>
                <a:sym typeface="+mn-ea"/>
              </a:rPr>
              <a:t>主诉：</a:t>
            </a:r>
            <a:r>
              <a:rPr lang="zh-CN" altLang="en-US" sz="2000" dirty="0">
                <a:latin typeface="微软雅黑" panose="020B0503020204020204" charset="-122"/>
                <a:ea typeface="微软雅黑" panose="020B0503020204020204" charset="-122"/>
                <a:cs typeface="微软雅黑" panose="020B0503020204020204" charset="-122"/>
                <a:sym typeface="+mn-ea"/>
              </a:rPr>
              <a:t>反复皮肤紫癜</a:t>
            </a:r>
            <a:r>
              <a:rPr lang="en-US" altLang="zh-CN" sz="2000" dirty="0">
                <a:latin typeface="微软雅黑" panose="020B0503020204020204" charset="-122"/>
                <a:ea typeface="微软雅黑" panose="020B0503020204020204" charset="-122"/>
                <a:cs typeface="微软雅黑" panose="020B0503020204020204" charset="-122"/>
                <a:sym typeface="+mn-ea"/>
              </a:rPr>
              <a:t>2</a:t>
            </a:r>
            <a:r>
              <a:rPr lang="zh-CN" altLang="en-US" sz="2000" dirty="0">
                <a:latin typeface="微软雅黑" panose="020B0503020204020204" charset="-122"/>
                <a:ea typeface="微软雅黑" panose="020B0503020204020204" charset="-122"/>
                <a:cs typeface="微软雅黑" panose="020B0503020204020204" charset="-122"/>
                <a:sym typeface="+mn-ea"/>
              </a:rPr>
              <a:t>年余，加重</a:t>
            </a:r>
            <a:r>
              <a:rPr lang="en-US" altLang="zh-CN" sz="2000" dirty="0">
                <a:latin typeface="微软雅黑" panose="020B0503020204020204" charset="-122"/>
                <a:ea typeface="微软雅黑" panose="020B0503020204020204" charset="-122"/>
                <a:cs typeface="微软雅黑" panose="020B0503020204020204" charset="-122"/>
                <a:sym typeface="+mn-ea"/>
              </a:rPr>
              <a:t>1</a:t>
            </a:r>
            <a:r>
              <a:rPr lang="zh-CN" altLang="en-US" sz="2000" dirty="0">
                <a:latin typeface="微软雅黑" panose="020B0503020204020204" charset="-122"/>
                <a:ea typeface="微软雅黑" panose="020B0503020204020204" charset="-122"/>
                <a:cs typeface="微软雅黑" panose="020B0503020204020204" charset="-122"/>
                <a:sym typeface="+mn-ea"/>
              </a:rPr>
              <a:t>月</a:t>
            </a:r>
            <a:endParaRPr lang="en-US" altLang="zh-CN" sz="2000" dirty="0" smtClean="0">
              <a:latin typeface="微软雅黑" panose="020B0503020204020204" charset="-122"/>
              <a:ea typeface="微软雅黑" panose="020B0503020204020204" charset="-122"/>
              <a:cs typeface="微软雅黑" panose="020B0503020204020204" charset="-122"/>
            </a:endParaRPr>
          </a:p>
          <a:p>
            <a:pPr marL="0" inden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marL="0" indent="0">
              <a:buNone/>
            </a:pPr>
            <a:r>
              <a:rPr lang="zh-CN" altLang="en-US" sz="2000" dirty="0" smtClean="0">
                <a:latin typeface="微软雅黑" panose="020B0503020204020204" charset="-122"/>
                <a:ea typeface="微软雅黑" panose="020B0503020204020204" charset="-122"/>
                <a:cs typeface="微软雅黑" panose="020B0503020204020204" charset="-122"/>
                <a:sym typeface="+mn-ea"/>
              </a:rPr>
              <a:t>入院时间：</a:t>
            </a:r>
            <a:r>
              <a:rPr lang="en-US" altLang="zh-CN" sz="2000" dirty="0" smtClean="0">
                <a:latin typeface="微软雅黑" panose="020B0503020204020204" charset="-122"/>
                <a:ea typeface="微软雅黑" panose="020B0503020204020204" charset="-122"/>
                <a:cs typeface="微软雅黑" panose="020B0503020204020204" charset="-122"/>
                <a:sym typeface="+mn-ea"/>
              </a:rPr>
              <a:t>2025-06-17 </a:t>
            </a:r>
            <a:endParaRPr lang="en-US" altLang="zh-CN" sz="2000" dirty="0" smtClean="0">
              <a:latin typeface="微软雅黑" panose="020B0503020204020204" charset="-122"/>
              <a:ea typeface="微软雅黑" panose="020B0503020204020204" charset="-122"/>
              <a:cs typeface="微软雅黑" panose="020B0503020204020204" charset="-122"/>
              <a:sym typeface="+mn-ea"/>
            </a:endParaRPr>
          </a:p>
          <a:p>
            <a:pPr marL="0" inden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120" normalizeH="0" baseline="0" noProof="0" dirty="0" smtClean="0">
              <a:ln>
                <a:noFill/>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3" imgW="5080" imgH="5080" progId="TCLayout.ActiveDocument.1">
                  <p:embed/>
                </p:oleObj>
              </mc:Choice>
              <mc:Fallback>
                <p:oleObj name="think-cell 幻灯片" r:id="rId3" imgW="5080" imgH="5080" progId="TCLayout.ActiveDocument.1">
                  <p:embed/>
                  <p:pic>
                    <p:nvPicPr>
                      <p:cNvPr id="0"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标题 3"/>
          <p:cNvSpPr>
            <a:spLocks noGrp="1"/>
          </p:cNvSpPr>
          <p:nvPr>
            <p:ph type="title"/>
          </p:nvPr>
        </p:nvSpPr>
        <p:spPr>
          <a:xfrm>
            <a:off x="595065" y="269310"/>
            <a:ext cx="10969200" cy="705600"/>
          </a:xfrm>
        </p:spPr>
        <p:txBody>
          <a:bodyPr vert="horz"/>
          <a:lstStyle/>
          <a:p>
            <a:r>
              <a:rPr lang="zh-CN" altLang="en-US" sz="2400" dirty="0">
                <a:latin typeface="微软雅黑" panose="020B0503020204020204" charset="-122"/>
                <a:ea typeface="微软雅黑" panose="020B0503020204020204" charset="-122"/>
              </a:rPr>
              <a:t>经验性治疗是血液科患者抗真菌早期治疗的重要策略之一</a:t>
            </a:r>
            <a:endParaRPr lang="zh-CN" altLang="en-US" sz="2400" dirty="0">
              <a:latin typeface="微软雅黑" panose="020B0503020204020204" charset="-122"/>
              <a:ea typeface="微软雅黑" panose="020B0503020204020204" charset="-122"/>
            </a:endParaRPr>
          </a:p>
        </p:txBody>
      </p:sp>
      <p:sp>
        <p:nvSpPr>
          <p:cNvPr id="5" name="矩形: 圆角 3"/>
          <p:cNvSpPr/>
          <p:nvPr/>
        </p:nvSpPr>
        <p:spPr>
          <a:xfrm>
            <a:off x="658908" y="1003918"/>
            <a:ext cx="10904912" cy="5252102"/>
          </a:xfrm>
          <a:prstGeom prst="roundRect">
            <a:avLst>
              <a:gd name="adj" fmla="val 1057"/>
            </a:avLst>
          </a:prstGeom>
          <a:solidFill>
            <a:schemeClr val="bg1"/>
          </a:solidFill>
          <a:ln w="6350">
            <a:solidFill>
              <a:schemeClr val="bg1">
                <a:lumMod val="75000"/>
              </a:schemeClr>
            </a:solidFill>
          </a:ln>
          <a:effectLst>
            <a:outerShdw blurRad="25400" dist="127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Times New Roman" panose="02020603050405020304" charset="0"/>
              <a:sym typeface="Arial" panose="020B0604020202020204" pitchFamily="34" charset="0"/>
            </a:endParaRPr>
          </a:p>
        </p:txBody>
      </p:sp>
      <p:sp>
        <p:nvSpPr>
          <p:cNvPr id="6" name="文本框 5"/>
          <p:cNvSpPr txBox="1"/>
          <p:nvPr/>
        </p:nvSpPr>
        <p:spPr>
          <a:xfrm>
            <a:off x="539115" y="6241415"/>
            <a:ext cx="10732135" cy="213995"/>
          </a:xfrm>
          <a:prstGeom prst="rect">
            <a:avLst/>
          </a:prstGeom>
          <a:noFill/>
        </p:spPr>
        <p:txBody>
          <a:bodyPr wrap="square">
            <a:spAutoFit/>
          </a:bodyPr>
          <a:lstStyle/>
          <a:p>
            <a:r>
              <a:rPr lang="en-US" altLang="zh-CN" sz="800" dirty="0">
                <a:latin typeface="Times New Roman" panose="02020603050405020304" charset="0"/>
                <a:ea typeface="微软雅黑" panose="020B0503020204020204" charset="-122"/>
                <a:cs typeface="Times New Roman" panose="02020603050405020304" charset="0"/>
                <a:sym typeface="+mn-ea"/>
              </a:rPr>
              <a:t>1. </a:t>
            </a:r>
            <a:r>
              <a:rPr lang="zh-CN" altLang="en-US" sz="800" dirty="0">
                <a:latin typeface="Times New Roman" panose="02020603050405020304" charset="0"/>
                <a:ea typeface="微软雅黑" panose="020B0503020204020204" charset="-122"/>
                <a:cs typeface="Times New Roman" panose="02020603050405020304" charset="0"/>
                <a:sym typeface="+mn-ea"/>
              </a:rPr>
              <a:t>中国医师协会血液科医师分会中国侵袭性真菌感染工作组</a:t>
            </a:r>
            <a:r>
              <a:rPr lang="en-US" altLang="zh-CN" sz="800" dirty="0">
                <a:latin typeface="Times New Roman" panose="02020603050405020304" charset="0"/>
                <a:ea typeface="微软雅黑" panose="020B0503020204020204" charset="-122"/>
                <a:cs typeface="Times New Roman" panose="02020603050405020304" charset="0"/>
                <a:sym typeface="+mn-ea"/>
              </a:rPr>
              <a:t>. </a:t>
            </a:r>
            <a:r>
              <a:rPr lang="zh-CN" altLang="en-US" sz="800" dirty="0">
                <a:latin typeface="Times New Roman" panose="02020603050405020304" charset="0"/>
                <a:ea typeface="微软雅黑" panose="020B0503020204020204" charset="-122"/>
                <a:cs typeface="Times New Roman" panose="02020603050405020304" charset="0"/>
                <a:sym typeface="+mn-ea"/>
              </a:rPr>
              <a:t>中华内科杂志</a:t>
            </a:r>
            <a:r>
              <a:rPr lang="en-US" altLang="zh-CN" sz="800" dirty="0">
                <a:latin typeface="Times New Roman" panose="02020603050405020304" charset="0"/>
                <a:ea typeface="微软雅黑" panose="020B0503020204020204" charset="-122"/>
                <a:cs typeface="Times New Roman" panose="02020603050405020304" charset="0"/>
                <a:sym typeface="+mn-ea"/>
              </a:rPr>
              <a:t>. 2020;59(10):754-763     2. </a:t>
            </a:r>
            <a:r>
              <a:rPr kumimoji="0" lang="en-US" altLang="zh-CN" sz="800" b="0" i="0" u="none" strike="noStrike" kern="1200" cap="none" spc="0" normalizeH="0" baseline="0" noProof="0" dirty="0">
                <a:ln>
                  <a:noFill/>
                </a:ln>
                <a:effectLst/>
                <a:uLnTx/>
                <a:uFillTx/>
                <a:latin typeface="Times New Roman" panose="02020603050405020304" charset="0"/>
                <a:ea typeface="微软雅黑" panose="020B0503020204020204" charset="-122"/>
                <a:cs typeface="Times New Roman" panose="02020603050405020304" charset="0"/>
                <a:sym typeface="+mn-ea"/>
              </a:rPr>
              <a:t>Ban Hock Tan et al. International Journal of Infectious Diseases. 2020;95:471–480.     </a:t>
            </a:r>
            <a:r>
              <a:rPr lang="en-US" altLang="zh-CN" sz="800" dirty="0">
                <a:latin typeface="Times New Roman" panose="02020603050405020304" charset="0"/>
                <a:ea typeface="微软雅黑" panose="020B0503020204020204" charset="-122"/>
                <a:cs typeface="Times New Roman" panose="02020603050405020304" charset="0"/>
                <a:sym typeface="+mn-ea"/>
              </a:rPr>
              <a:t>3. </a:t>
            </a:r>
            <a:r>
              <a:rPr kumimoji="0" lang="en-US" altLang="zh-CN" sz="800" b="0" i="0" u="none" strike="noStrike" kern="1200" cap="none" spc="0" normalizeH="0" baseline="0" noProof="0" dirty="0">
                <a:ln>
                  <a:noFill/>
                </a:ln>
                <a:effectLst/>
                <a:uLnTx/>
                <a:uFillTx/>
                <a:latin typeface="Times New Roman" panose="02020603050405020304" charset="0"/>
                <a:ea typeface="微软雅黑" panose="020B0503020204020204" charset="-122"/>
                <a:cs typeface="Times New Roman" panose="02020603050405020304" charset="0"/>
                <a:sym typeface="+mn-ea"/>
              </a:rPr>
              <a:t>Ken Chen et al. BMC Infect Dis . 2017 Feb 20;17(1):159.</a:t>
            </a:r>
            <a:endParaRPr kumimoji="0" lang="en-US" altLang="zh-CN" sz="800" b="0" i="0" u="none" strike="noStrike" kern="1200" cap="none" spc="0" normalizeH="0" baseline="0" noProof="0" dirty="0">
              <a:ln>
                <a:noFill/>
              </a:ln>
              <a:effectLst/>
              <a:uLnTx/>
              <a:uFillTx/>
              <a:latin typeface="Times New Roman" panose="02020603050405020304" charset="0"/>
              <a:ea typeface="微软雅黑" panose="020B0503020204020204" charset="-122"/>
              <a:cs typeface="Times New Roman" panose="02020603050405020304" charset="0"/>
              <a:sym typeface="+mn-ea"/>
            </a:endParaRPr>
          </a:p>
        </p:txBody>
      </p:sp>
      <p:sp>
        <p:nvSpPr>
          <p:cNvPr id="7" name="文本框 6"/>
          <p:cNvSpPr txBox="1"/>
          <p:nvPr/>
        </p:nvSpPr>
        <p:spPr>
          <a:xfrm>
            <a:off x="838200" y="1094867"/>
            <a:ext cx="5173979" cy="700448"/>
          </a:xfrm>
          <a:prstGeom prst="rect">
            <a:avLst/>
          </a:prstGeom>
          <a:noFill/>
        </p:spPr>
        <p:txBody>
          <a:bodyPr wrap="square">
            <a:spAutoFit/>
          </a:bodyPr>
          <a:lstStyle/>
          <a:p>
            <a:pPr marL="285750" indent="-285750">
              <a:lnSpc>
                <a:spcPct val="150000"/>
              </a:lnSpc>
              <a:spcBef>
                <a:spcPts val="600"/>
              </a:spcBef>
              <a:buFont typeface="Arial" panose="020B0604020202020204" pitchFamily="34" charset="0"/>
              <a:buChar char="•"/>
            </a:pPr>
            <a:r>
              <a:rPr lang="zh-CN" altLang="en-US" sz="1400" i="0" dirty="0">
                <a:effectLst/>
                <a:highlight>
                  <a:srgbClr val="FFFFFF"/>
                </a:highlight>
                <a:latin typeface="Times New Roman" panose="02020603050405020304" charset="0"/>
                <a:ea typeface="微软雅黑" panose="020B0503020204020204" charset="-122"/>
                <a:cs typeface="Times New Roman" panose="02020603050405020304" charset="0"/>
              </a:rPr>
              <a:t>经验性治疗</a:t>
            </a:r>
            <a:r>
              <a:rPr lang="zh-CN" altLang="en-US" sz="1400" dirty="0">
                <a:highlight>
                  <a:srgbClr val="FFFFFF"/>
                </a:highlight>
                <a:latin typeface="Times New Roman" panose="02020603050405020304" charset="0"/>
                <a:ea typeface="微软雅黑" panose="020B0503020204020204" charset="-122"/>
                <a:cs typeface="Times New Roman" panose="02020603050405020304" charset="0"/>
              </a:rPr>
              <a:t>是指南推荐血液科粒缺高危患者常见抗真菌治疗策略之一，临床中对于粒缺患者广泛应用</a:t>
            </a:r>
            <a:endParaRPr lang="zh-CN" altLang="en-US" sz="1400" baseline="30000" dirty="0">
              <a:latin typeface="Times New Roman" panose="02020603050405020304" charset="0"/>
              <a:ea typeface="微软雅黑" panose="020B0503020204020204" charset="-122"/>
              <a:cs typeface="Times New Roman" panose="02020603050405020304" charset="0"/>
            </a:endParaRPr>
          </a:p>
        </p:txBody>
      </p:sp>
      <p:sp>
        <p:nvSpPr>
          <p:cNvPr id="13" name="文本框 12"/>
          <p:cNvSpPr txBox="1"/>
          <p:nvPr/>
        </p:nvSpPr>
        <p:spPr>
          <a:xfrm>
            <a:off x="6111364" y="1094867"/>
            <a:ext cx="5173979" cy="700576"/>
          </a:xfrm>
          <a:prstGeom prst="rect">
            <a:avLst/>
          </a:prstGeom>
          <a:noFill/>
        </p:spPr>
        <p:txBody>
          <a:bodyPr wrap="square">
            <a:spAutoFit/>
          </a:bodyPr>
          <a:lstStyle/>
          <a:p>
            <a:pPr marL="285750" indent="-285750">
              <a:lnSpc>
                <a:spcPct val="150000"/>
              </a:lnSpc>
              <a:spcBef>
                <a:spcPts val="600"/>
              </a:spcBef>
              <a:buFont typeface="Arial" panose="020B0604020202020204" pitchFamily="34" charset="0"/>
              <a:buChar char="•"/>
            </a:pPr>
            <a:r>
              <a:rPr lang="en-US" altLang="zh-CN" sz="1400" i="0" dirty="0">
                <a:effectLst/>
                <a:highlight>
                  <a:srgbClr val="FFFFFF"/>
                </a:highlight>
                <a:latin typeface="Times New Roman" panose="02020603050405020304" charset="0"/>
                <a:ea typeface="微软雅黑" panose="020B0503020204020204" charset="-122"/>
                <a:cs typeface="Times New Roman" panose="02020603050405020304" charset="0"/>
              </a:rPr>
              <a:t>17</a:t>
            </a:r>
            <a:r>
              <a:rPr lang="zh-CN" altLang="en-US" sz="1400" i="0" dirty="0">
                <a:effectLst/>
                <a:highlight>
                  <a:srgbClr val="FFFFFF"/>
                </a:highlight>
                <a:latin typeface="Times New Roman" panose="02020603050405020304" charset="0"/>
                <a:ea typeface="微软雅黑" panose="020B0503020204020204" charset="-122"/>
                <a:cs typeface="Times New Roman" panose="02020603050405020304" charset="0"/>
              </a:rPr>
              <a:t>项针对粒缺发热患者研究的荟萃分析：与未接受经验抗真菌治疗患者相比，</a:t>
            </a:r>
            <a:r>
              <a:rPr lang="zh-CN" altLang="en-US" sz="1400" b="1" dirty="0">
                <a:solidFill>
                  <a:srgbClr val="8D3E8B"/>
                </a:solidFill>
                <a:highlight>
                  <a:srgbClr val="FFFFFF"/>
                </a:highlight>
                <a:latin typeface="Times New Roman" panose="02020603050405020304" charset="0"/>
                <a:ea typeface="微软雅黑" panose="020B0503020204020204" charset="-122"/>
                <a:cs typeface="Times New Roman" panose="02020603050405020304" charset="0"/>
              </a:rPr>
              <a:t>经验抗真菌治疗显著降低患者病死率</a:t>
            </a:r>
            <a:r>
              <a:rPr lang="en-US" altLang="zh-CN" sz="1400" baseline="30000" dirty="0">
                <a:highlight>
                  <a:srgbClr val="FFFFFF"/>
                </a:highlight>
                <a:latin typeface="Times New Roman" panose="02020603050405020304" charset="0"/>
                <a:ea typeface="微软雅黑" panose="020B0503020204020204" charset="-122"/>
                <a:cs typeface="Times New Roman" panose="02020603050405020304" charset="0"/>
              </a:rPr>
              <a:t>3</a:t>
            </a:r>
            <a:endParaRPr lang="zh-CN" altLang="en-US" sz="1400" i="0" baseline="30000" dirty="0">
              <a:effectLst/>
              <a:highlight>
                <a:srgbClr val="FFFFFF"/>
              </a:highlight>
              <a:latin typeface="Times New Roman" panose="02020603050405020304" charset="0"/>
              <a:ea typeface="微软雅黑" panose="020B0503020204020204" charset="-122"/>
              <a:cs typeface="Times New Roman" panose="02020603050405020304" charset="0"/>
            </a:endParaRPr>
          </a:p>
        </p:txBody>
      </p:sp>
      <p:grpSp>
        <p:nvGrpSpPr>
          <p:cNvPr id="14" name="组合 13"/>
          <p:cNvGrpSpPr/>
          <p:nvPr/>
        </p:nvGrpSpPr>
        <p:grpSpPr>
          <a:xfrm>
            <a:off x="895572" y="1953929"/>
            <a:ext cx="4741770" cy="4237923"/>
            <a:chOff x="1219" y="2729"/>
            <a:chExt cx="35234" cy="3723"/>
          </a:xfrm>
        </p:grpSpPr>
        <p:graphicFrame>
          <p:nvGraphicFramePr>
            <p:cNvPr id="15" name="图表 14" descr="7b0a202020202263686172745265734964223a20223230343732353634220a7d0a"/>
            <p:cNvGraphicFramePr/>
            <p:nvPr/>
          </p:nvGraphicFramePr>
          <p:xfrm>
            <a:off x="2656" y="2729"/>
            <a:ext cx="33797" cy="3723"/>
          </p:xfrm>
          <a:graphic>
            <a:graphicData uri="http://schemas.openxmlformats.org/drawingml/2006/chart">
              <c:chart xmlns:c="http://schemas.openxmlformats.org/drawingml/2006/chart" xmlns:r="http://schemas.openxmlformats.org/officeDocument/2006/relationships" r:id="rId1"/>
            </a:graphicData>
          </a:graphic>
        </p:graphicFrame>
        <p:sp>
          <p:nvSpPr>
            <p:cNvPr id="16" name="文本框 15"/>
            <p:cNvSpPr txBox="1"/>
            <p:nvPr/>
          </p:nvSpPr>
          <p:spPr>
            <a:xfrm rot="16200000">
              <a:off x="966" y="3597"/>
              <a:ext cx="2560" cy="20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血液科患者抗真菌治疗方案实施比例</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endParaRPr>
            </a:p>
          </p:txBody>
        </p:sp>
      </p:grpSp>
      <p:grpSp>
        <p:nvGrpSpPr>
          <p:cNvPr id="17" name="组合 16"/>
          <p:cNvGrpSpPr/>
          <p:nvPr/>
        </p:nvGrpSpPr>
        <p:grpSpPr>
          <a:xfrm>
            <a:off x="5914791" y="1814267"/>
            <a:ext cx="92564" cy="3711238"/>
            <a:chOff x="4921754" y="2729379"/>
            <a:chExt cx="1826761" cy="2264009"/>
          </a:xfrm>
        </p:grpSpPr>
        <p:sp>
          <p:nvSpPr>
            <p:cNvPr id="18" name="任意多边形: 形状 18"/>
            <p:cNvSpPr/>
            <p:nvPr/>
          </p:nvSpPr>
          <p:spPr>
            <a:xfrm>
              <a:off x="4921754" y="2754377"/>
              <a:ext cx="1525687" cy="2239011"/>
            </a:xfrm>
            <a:custGeom>
              <a:avLst/>
              <a:gdLst>
                <a:gd name="connsiteX0" fmla="*/ 439723 w 1637776"/>
                <a:gd name="connsiteY0" fmla="*/ 0 h 2403505"/>
                <a:gd name="connsiteX1" fmla="*/ 1637776 w 1637776"/>
                <a:gd name="connsiteY1" fmla="*/ 1180720 h 2403505"/>
                <a:gd name="connsiteX2" fmla="*/ 432682 w 1637776"/>
                <a:gd name="connsiteY2" fmla="*/ 2403505 h 2403505"/>
                <a:gd name="connsiteX3" fmla="*/ 29633 w 1637776"/>
                <a:gd name="connsiteY3" fmla="*/ 2006287 h 2403505"/>
                <a:gd name="connsiteX4" fmla="*/ 795004 w 1637776"/>
                <a:gd name="connsiteY4" fmla="*/ 1229681 h 2403505"/>
                <a:gd name="connsiteX5" fmla="*/ 0 w 1637776"/>
                <a:gd name="connsiteY5" fmla="*/ 446179 h 240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776" h="2403505">
                  <a:moveTo>
                    <a:pt x="439723" y="0"/>
                  </a:moveTo>
                  <a:lnTo>
                    <a:pt x="1637776" y="1180720"/>
                  </a:lnTo>
                  <a:lnTo>
                    <a:pt x="432682" y="2403505"/>
                  </a:lnTo>
                  <a:lnTo>
                    <a:pt x="29633" y="2006287"/>
                  </a:lnTo>
                  <a:lnTo>
                    <a:pt x="795004" y="1229681"/>
                  </a:lnTo>
                  <a:lnTo>
                    <a:pt x="0" y="446179"/>
                  </a:lnTo>
                  <a:close/>
                </a:path>
              </a:pathLst>
            </a:custGeom>
            <a:gradFill flip="none" rotWithShape="1">
              <a:gsLst>
                <a:gs pos="21000">
                  <a:srgbClr val="902F80">
                    <a:alpha val="0"/>
                  </a:srgbClr>
                </a:gs>
                <a:gs pos="100000">
                  <a:srgbClr val="902F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19" name="任意多边形: 形状 17"/>
            <p:cNvSpPr/>
            <p:nvPr/>
          </p:nvSpPr>
          <p:spPr>
            <a:xfrm>
              <a:off x="5222827" y="2729379"/>
              <a:ext cx="1525688" cy="2239011"/>
            </a:xfrm>
            <a:custGeom>
              <a:avLst/>
              <a:gdLst>
                <a:gd name="connsiteX0" fmla="*/ 439723 w 1637776"/>
                <a:gd name="connsiteY0" fmla="*/ 0 h 2403505"/>
                <a:gd name="connsiteX1" fmla="*/ 1637776 w 1637776"/>
                <a:gd name="connsiteY1" fmla="*/ 1180720 h 2403505"/>
                <a:gd name="connsiteX2" fmla="*/ 432682 w 1637776"/>
                <a:gd name="connsiteY2" fmla="*/ 2403505 h 2403505"/>
                <a:gd name="connsiteX3" fmla="*/ 29633 w 1637776"/>
                <a:gd name="connsiteY3" fmla="*/ 2006287 h 2403505"/>
                <a:gd name="connsiteX4" fmla="*/ 795004 w 1637776"/>
                <a:gd name="connsiteY4" fmla="*/ 1229681 h 2403505"/>
                <a:gd name="connsiteX5" fmla="*/ 0 w 1637776"/>
                <a:gd name="connsiteY5" fmla="*/ 446179 h 240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776" h="2403505">
                  <a:moveTo>
                    <a:pt x="439723" y="0"/>
                  </a:moveTo>
                  <a:lnTo>
                    <a:pt x="1637776" y="1180720"/>
                  </a:lnTo>
                  <a:lnTo>
                    <a:pt x="432682" y="2403505"/>
                  </a:lnTo>
                  <a:lnTo>
                    <a:pt x="29633" y="2006287"/>
                  </a:lnTo>
                  <a:lnTo>
                    <a:pt x="795004" y="1229681"/>
                  </a:lnTo>
                  <a:lnTo>
                    <a:pt x="0" y="446179"/>
                  </a:lnTo>
                  <a:close/>
                </a:path>
              </a:pathLst>
            </a:custGeom>
            <a:gradFill flip="none" rotWithShape="1">
              <a:gsLst>
                <a:gs pos="21000">
                  <a:srgbClr val="902F80">
                    <a:alpha val="0"/>
                  </a:srgbClr>
                </a:gs>
                <a:gs pos="95000">
                  <a:srgbClr val="902F80">
                    <a:alpha val="44000"/>
                  </a:srgbClr>
                </a:gs>
              </a:gsLst>
              <a:lin ang="0" scaled="1"/>
              <a:tileRect/>
            </a:gradFill>
            <a:ln>
              <a:gradFill flip="none" rotWithShape="1">
                <a:gsLst>
                  <a:gs pos="4700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grpSp>
        <p:nvGrpSpPr>
          <p:cNvPr id="23" name="组合 22"/>
          <p:cNvGrpSpPr/>
          <p:nvPr/>
        </p:nvGrpSpPr>
        <p:grpSpPr>
          <a:xfrm>
            <a:off x="6179821" y="2468489"/>
            <a:ext cx="5170880" cy="3099271"/>
            <a:chOff x="6182920" y="2804160"/>
            <a:chExt cx="5170880" cy="3099271"/>
          </a:xfrm>
        </p:grpSpPr>
        <p:pic>
          <p:nvPicPr>
            <p:cNvPr id="21" name="图片 20"/>
            <p:cNvPicPr>
              <a:picLocks noChangeAspect="1"/>
            </p:cNvPicPr>
            <p:nvPr/>
          </p:nvPicPr>
          <p:blipFill>
            <a:blip r:embed="rId5"/>
            <a:stretch>
              <a:fillRect/>
            </a:stretch>
          </p:blipFill>
          <p:spPr>
            <a:xfrm>
              <a:off x="6182920" y="2922084"/>
              <a:ext cx="5170880" cy="2981347"/>
            </a:xfrm>
            <a:prstGeom prst="rect">
              <a:avLst/>
            </a:prstGeom>
          </p:spPr>
        </p:pic>
        <p:sp>
          <p:nvSpPr>
            <p:cNvPr id="22" name="矩形: 圆角 21"/>
            <p:cNvSpPr/>
            <p:nvPr/>
          </p:nvSpPr>
          <p:spPr>
            <a:xfrm>
              <a:off x="10218420" y="2804160"/>
              <a:ext cx="501447" cy="3049922"/>
            </a:xfrm>
            <a:prstGeom prst="roundRect">
              <a:avLst/>
            </a:prstGeom>
            <a:noFill/>
            <a:ln>
              <a:solidFill>
                <a:srgbClr val="8D3E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7462749" y="2154465"/>
            <a:ext cx="2645676" cy="2764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粒缺发热患者真菌感染相关病死率</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endParaRPr>
          </a:p>
        </p:txBody>
      </p:sp>
      <p:sp>
        <p:nvSpPr>
          <p:cNvPr id="25" name="文本框 24"/>
          <p:cNvSpPr txBox="1"/>
          <p:nvPr/>
        </p:nvSpPr>
        <p:spPr>
          <a:xfrm>
            <a:off x="6381005" y="5763133"/>
            <a:ext cx="5030528" cy="276999"/>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Rank 1</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：预后最差     </a:t>
            </a:r>
            <a:r>
              <a:rPr kumimoji="0" lang="en-US" altLang="zh-CN" sz="12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Rank 10</a:t>
            </a:r>
            <a:r>
              <a:rPr kumimoji="0" lang="zh-CN" altLang="en-US" sz="12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：预后最好</a:t>
            </a:r>
            <a:endParaRPr kumimoji="0" lang="en-US" altLang="zh-CN" sz="12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3" imgW="5080" imgH="5080" progId="TCLayout.ActiveDocument.1">
                  <p:embed/>
                </p:oleObj>
              </mc:Choice>
              <mc:Fallback>
                <p:oleObj name="think-cell 幻灯片" r:id="rId3" imgW="5080" imgH="5080" progId="TCLayout.ActiveDocument.1">
                  <p:embed/>
                  <p:pic>
                    <p:nvPicPr>
                      <p:cNvPr id="0"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圆角 2"/>
          <p:cNvSpPr/>
          <p:nvPr/>
        </p:nvSpPr>
        <p:spPr>
          <a:xfrm>
            <a:off x="658908" y="1003918"/>
            <a:ext cx="10904912" cy="5252102"/>
          </a:xfrm>
          <a:prstGeom prst="roundRect">
            <a:avLst>
              <a:gd name="adj" fmla="val 1057"/>
            </a:avLst>
          </a:prstGeom>
          <a:solidFill>
            <a:schemeClr val="bg1"/>
          </a:solidFill>
          <a:ln w="6350">
            <a:solidFill>
              <a:schemeClr val="bg1">
                <a:lumMod val="75000"/>
              </a:schemeClr>
            </a:solidFill>
          </a:ln>
          <a:effectLst>
            <a:outerShdw blurRad="25400" dist="127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Times New Roman" panose="02020603050405020304" charset="0"/>
              <a:sym typeface="Arial" panose="020B0604020202020204" pitchFamily="34" charset="0"/>
            </a:endParaRPr>
          </a:p>
        </p:txBody>
      </p:sp>
      <p:sp>
        <p:nvSpPr>
          <p:cNvPr id="5" name="标题 4"/>
          <p:cNvSpPr>
            <a:spLocks noGrp="1"/>
          </p:cNvSpPr>
          <p:nvPr>
            <p:ph type="title"/>
          </p:nvPr>
        </p:nvSpPr>
        <p:spPr>
          <a:xfrm>
            <a:off x="608330" y="40640"/>
            <a:ext cx="11430000" cy="1050925"/>
          </a:xfrm>
        </p:spPr>
        <p:txBody>
          <a:bodyPr vert="horz">
            <a:noAutofit/>
          </a:bodyPr>
          <a:lstStyle/>
          <a:p>
            <a:r>
              <a:rPr lang="zh-CN" altLang="en-US" sz="2400" dirty="0">
                <a:latin typeface="微软雅黑" panose="020B0503020204020204" charset="-122"/>
                <a:ea typeface="微软雅黑" panose="020B0503020204020204" charset="-122"/>
                <a:cs typeface="微软雅黑" panose="020B0503020204020204" charset="-122"/>
              </a:rPr>
              <a:t>霉菌是血液恶性肿瘤患者</a:t>
            </a:r>
            <a:r>
              <a:rPr lang="en-US" altLang="zh-CN" sz="2400" dirty="0">
                <a:latin typeface="微软雅黑" panose="020B0503020204020204" charset="-122"/>
                <a:ea typeface="微软雅黑" panose="020B0503020204020204" charset="-122"/>
                <a:cs typeface="微软雅黑" panose="020B0503020204020204" charset="-122"/>
              </a:rPr>
              <a:t>IFD</a:t>
            </a:r>
            <a:r>
              <a:rPr lang="zh-CN" altLang="en-US" sz="2400" dirty="0">
                <a:latin typeface="微软雅黑" panose="020B0503020204020204" charset="-122"/>
                <a:ea typeface="微软雅黑" panose="020B0503020204020204" charset="-122"/>
                <a:cs typeface="微软雅黑" panose="020B0503020204020204" charset="-122"/>
              </a:rPr>
              <a:t>的主要致病真菌，早期治疗应聚焦霉菌</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811631" y="1113072"/>
            <a:ext cx="10568737" cy="1100558"/>
          </a:xfrm>
          <a:prstGeom prst="rect">
            <a:avLst/>
          </a:prstGeom>
          <a:noFill/>
        </p:spPr>
        <p:txBody>
          <a:bodyPr wrap="square">
            <a:spAutoFit/>
          </a:bodyPr>
          <a:lstStyle/>
          <a:p>
            <a:pPr marL="285750" indent="-285750">
              <a:lnSpc>
                <a:spcPct val="150000"/>
              </a:lnSpc>
              <a:spcBef>
                <a:spcPts val="600"/>
              </a:spcBef>
              <a:buFont typeface="Arial" panose="020B0604020202020204" pitchFamily="34" charset="0"/>
              <a:buChar char="•"/>
            </a:pPr>
            <a:r>
              <a:rPr lang="zh-CN" altLang="en-US" sz="1400" dirty="0">
                <a:latin typeface="Times New Roman" panose="02020603050405020304" charset="0"/>
                <a:ea typeface="微软雅黑" panose="020B0503020204020204" charset="-122"/>
                <a:cs typeface="Times New Roman" panose="02020603050405020304" charset="0"/>
              </a:rPr>
              <a:t>我国</a:t>
            </a:r>
            <a:r>
              <a:rPr lang="en-US" altLang="zh-CN" sz="1400" dirty="0">
                <a:latin typeface="Times New Roman" panose="02020603050405020304" charset="0"/>
                <a:ea typeface="微软雅黑" panose="020B0503020204020204" charset="-122"/>
                <a:cs typeface="Times New Roman" panose="02020603050405020304" charset="0"/>
              </a:rPr>
              <a:t>CAESAR1.0</a:t>
            </a:r>
            <a:r>
              <a:rPr lang="zh-CN" altLang="en-US" sz="1400" dirty="0">
                <a:latin typeface="Times New Roman" panose="02020603050405020304" charset="0"/>
                <a:ea typeface="微软雅黑" panose="020B0503020204020204" charset="-122"/>
                <a:cs typeface="Times New Roman" panose="02020603050405020304" charset="0"/>
              </a:rPr>
              <a:t>研究结果显示：曲霉、毛霉、念珠菌是我国血液恶性肿瘤患者前三位常见致病真菌；</a:t>
            </a:r>
            <a:r>
              <a:rPr lang="zh-CN" altLang="en-US" sz="1400" b="1" dirty="0">
                <a:solidFill>
                  <a:srgbClr val="8D3E8B"/>
                </a:solidFill>
                <a:latin typeface="Times New Roman" panose="02020603050405020304" charset="0"/>
                <a:ea typeface="微软雅黑" panose="020B0503020204020204" charset="-122"/>
                <a:cs typeface="Times New Roman" panose="02020603050405020304" charset="0"/>
              </a:rPr>
              <a:t>特别在</a:t>
            </a:r>
            <a:r>
              <a:rPr lang="en-US" altLang="zh-CN" sz="1400" b="1" dirty="0">
                <a:solidFill>
                  <a:srgbClr val="8D3E8B"/>
                </a:solidFill>
                <a:latin typeface="Times New Roman" panose="02020603050405020304" charset="0"/>
                <a:ea typeface="微软雅黑" panose="020B0503020204020204" charset="-122"/>
                <a:cs typeface="Times New Roman" panose="02020603050405020304" charset="0"/>
              </a:rPr>
              <a:t>HSCT</a:t>
            </a:r>
            <a:r>
              <a:rPr lang="zh-CN" altLang="en-US" sz="1400" b="1" dirty="0">
                <a:solidFill>
                  <a:srgbClr val="8D3E8B"/>
                </a:solidFill>
                <a:latin typeface="Times New Roman" panose="02020603050405020304" charset="0"/>
                <a:ea typeface="微软雅黑" panose="020B0503020204020204" charset="-122"/>
                <a:cs typeface="Times New Roman" panose="02020603050405020304" charset="0"/>
              </a:rPr>
              <a:t>患者中，曲霉检出率最高，可达</a:t>
            </a:r>
            <a:r>
              <a:rPr lang="en-US" altLang="zh-CN" sz="1400" b="1" dirty="0">
                <a:solidFill>
                  <a:srgbClr val="8D3E8B"/>
                </a:solidFill>
                <a:latin typeface="Times New Roman" panose="02020603050405020304" charset="0"/>
                <a:ea typeface="微软雅黑" panose="020B0503020204020204" charset="-122"/>
                <a:cs typeface="Times New Roman" panose="02020603050405020304" charset="0"/>
              </a:rPr>
              <a:t>70.6%</a:t>
            </a:r>
            <a:r>
              <a:rPr lang="en-US" altLang="zh-CN" sz="1400" baseline="30000" dirty="0">
                <a:latin typeface="Times New Roman" panose="02020603050405020304" charset="0"/>
                <a:ea typeface="微软雅黑" panose="020B0503020204020204" charset="-122"/>
                <a:cs typeface="Times New Roman" panose="02020603050405020304" charset="0"/>
              </a:rPr>
              <a:t>1</a:t>
            </a:r>
            <a:endParaRPr lang="en-US" altLang="zh-CN" sz="1400" baseline="30000" dirty="0">
              <a:latin typeface="Times New Roman" panose="02020603050405020304" charset="0"/>
              <a:ea typeface="微软雅黑" panose="020B0503020204020204" charset="-122"/>
              <a:cs typeface="Times New Roman" panose="02020603050405020304" charset="0"/>
            </a:endParaRPr>
          </a:p>
          <a:p>
            <a:pPr marL="285750" indent="-285750">
              <a:lnSpc>
                <a:spcPct val="150000"/>
              </a:lnSpc>
              <a:spcBef>
                <a:spcPts val="600"/>
              </a:spcBef>
              <a:buFont typeface="Arial" panose="020B0604020202020204" pitchFamily="34" charset="0"/>
              <a:buChar char="•"/>
            </a:pPr>
            <a:r>
              <a:rPr kumimoji="0" lang="en-US" altLang="zh-CN" sz="1400" b="0"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charset="-122"/>
                <a:cs typeface="Times New Roman" panose="02020603050405020304" charset="0"/>
              </a:rPr>
              <a:t>CAESAR 2.0</a:t>
            </a:r>
            <a:r>
              <a:rPr lang="zh-CN" altLang="en-US" sz="1400" dirty="0">
                <a:solidFill>
                  <a:srgbClr val="000000"/>
                </a:solidFill>
                <a:latin typeface="Times New Roman" panose="02020603050405020304" charset="0"/>
                <a:ea typeface="微软雅黑" panose="020B0503020204020204" charset="-122"/>
                <a:cs typeface="Times New Roman" panose="02020603050405020304" charset="0"/>
              </a:rPr>
              <a:t>研究</a:t>
            </a:r>
            <a:r>
              <a:rPr kumimoji="0" lang="zh-CN" altLang="en-US" sz="1400" b="0"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charset="-122"/>
                <a:cs typeface="Times New Roman" panose="02020603050405020304" charset="0"/>
              </a:rPr>
              <a:t>结果显示：霉菌在血液恶性肿瘤患者中在比例较高，</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charset="0"/>
                <a:ea typeface="微软雅黑" panose="020B0503020204020204" charset="-122"/>
                <a:cs typeface="Times New Roman" panose="02020603050405020304" charset="0"/>
              </a:rPr>
              <a:t>达</a:t>
            </a:r>
            <a:r>
              <a:rPr kumimoji="0" lang="en-US" altLang="zh-CN" sz="1400" b="1" i="0" u="none" strike="noStrike" kern="1200" cap="none" spc="0" normalizeH="0" baseline="0" noProof="0" dirty="0">
                <a:ln>
                  <a:noFill/>
                </a:ln>
                <a:solidFill>
                  <a:srgbClr val="95358C"/>
                </a:solidFill>
                <a:effectLst/>
                <a:uLnTx/>
                <a:uFillTx/>
                <a:latin typeface="Times New Roman" panose="02020603050405020304" charset="0"/>
                <a:ea typeface="微软雅黑" panose="020B0503020204020204" charset="-122"/>
                <a:cs typeface="Times New Roman" panose="02020603050405020304" charset="0"/>
              </a:rPr>
              <a:t>45%</a:t>
            </a:r>
            <a:r>
              <a:rPr kumimoji="0" lang="zh-CN" altLang="en-US" sz="1400" b="1" i="0" u="none" strike="noStrike" kern="1200" cap="none" spc="0" normalizeH="0" baseline="0" noProof="0" dirty="0">
                <a:ln>
                  <a:noFill/>
                </a:ln>
                <a:solidFill>
                  <a:srgbClr val="95358C"/>
                </a:solidFill>
                <a:effectLst/>
                <a:uLnTx/>
                <a:uFillTx/>
                <a:latin typeface="Times New Roman" panose="02020603050405020304" charset="0"/>
                <a:ea typeface="微软雅黑" panose="020B0503020204020204" charset="-122"/>
                <a:cs typeface="Times New Roman" panose="02020603050405020304" charset="0"/>
              </a:rPr>
              <a:t>；其中，毛霉检出率显著增加，达</a:t>
            </a:r>
            <a:r>
              <a:rPr kumimoji="0" lang="en-US" altLang="zh-CN" sz="1400" b="1" i="0" u="none" strike="noStrike" kern="1200" cap="none" spc="0" normalizeH="0" baseline="0" noProof="0" dirty="0">
                <a:ln>
                  <a:noFill/>
                </a:ln>
                <a:solidFill>
                  <a:srgbClr val="95358C"/>
                </a:solidFill>
                <a:effectLst/>
                <a:uLnTx/>
                <a:uFillTx/>
                <a:latin typeface="Times New Roman" panose="02020603050405020304" charset="0"/>
                <a:ea typeface="微软雅黑" panose="020B0503020204020204" charset="-122"/>
                <a:cs typeface="Times New Roman" panose="02020603050405020304" charset="0"/>
              </a:rPr>
              <a:t>28.6%</a:t>
            </a:r>
            <a:r>
              <a:rPr kumimoji="0" lang="en-US" altLang="zh-CN" sz="1400" b="0" i="0" u="none" strike="noStrike" kern="1200" cap="none" spc="0" normalizeH="0" baseline="30000" noProof="0" dirty="0">
                <a:ln>
                  <a:noFill/>
                </a:ln>
                <a:solidFill>
                  <a:srgbClr val="000000"/>
                </a:solidFill>
                <a:effectLst/>
                <a:uLnTx/>
                <a:uFillTx/>
                <a:latin typeface="Times New Roman" panose="02020603050405020304" charset="0"/>
                <a:ea typeface="微软雅黑" panose="020B0503020204020204" charset="-122"/>
                <a:cs typeface="Times New Roman" panose="02020603050405020304" charset="0"/>
              </a:rPr>
              <a:t>2</a:t>
            </a:r>
            <a:endParaRPr lang="zh-CN" altLang="en-US" sz="1400" baseline="30000" dirty="0"/>
          </a:p>
        </p:txBody>
      </p:sp>
      <p:sp>
        <p:nvSpPr>
          <p:cNvPr id="7" name="文本框 6"/>
          <p:cNvSpPr txBox="1"/>
          <p:nvPr/>
        </p:nvSpPr>
        <p:spPr>
          <a:xfrm>
            <a:off x="647697" y="6230936"/>
            <a:ext cx="11809677" cy="246221"/>
          </a:xfrm>
          <a:prstGeom prst="rect">
            <a:avLst/>
          </a:prstGeom>
          <a:noFill/>
        </p:spPr>
        <p:txBody>
          <a:bodyPr wrap="square">
            <a:spAutoFit/>
          </a:bodyPr>
          <a:lstStyle/>
          <a:p>
            <a:r>
              <a:rPr lang="en-US" altLang="zh-CN" sz="1000" dirty="0">
                <a:latin typeface="Arial" panose="020B0604020202020204" pitchFamily="34" charset="0"/>
                <a:ea typeface="微软雅黑" panose="020B0503020204020204" charset="-122"/>
                <a:cs typeface="Arial" panose="020B0604020202020204" pitchFamily="34" charset="0"/>
                <a:sym typeface="+mn-ea"/>
              </a:rPr>
              <a:t>1. </a:t>
            </a:r>
            <a:r>
              <a:rPr lang="en-US" altLang="zh-CN" sz="1000" dirty="0" err="1">
                <a:latin typeface="Arial" panose="020B0604020202020204" pitchFamily="34" charset="0"/>
                <a:ea typeface="微软雅黑" panose="020B0503020204020204" charset="-122"/>
                <a:cs typeface="Arial" panose="020B0604020202020204" pitchFamily="34" charset="0"/>
                <a:sym typeface="+mn-ea"/>
              </a:rPr>
              <a:t>Yuqian</a:t>
            </a:r>
            <a:r>
              <a:rPr lang="en-US" altLang="zh-CN" sz="1000" dirty="0">
                <a:latin typeface="Arial" panose="020B0604020202020204" pitchFamily="34" charset="0"/>
                <a:ea typeface="微软雅黑" panose="020B0503020204020204" charset="-122"/>
                <a:cs typeface="Arial" panose="020B0604020202020204" pitchFamily="34" charset="0"/>
                <a:sym typeface="+mn-ea"/>
              </a:rPr>
              <a:t> Sun  et al. Biol Blood Marrow Transplant . 2015 Jun;21(6):1117-26          2.  </a:t>
            </a:r>
            <a:r>
              <a:rPr lang="en-US" altLang="zh-CN" sz="1000" dirty="0">
                <a:latin typeface="Arial" panose="020B0604020202020204" pitchFamily="34" charset="0"/>
                <a:ea typeface="微软雅黑" panose="020B0503020204020204" charset="-122"/>
                <a:cs typeface="Arial" panose="020B0604020202020204" pitchFamily="34" charset="0"/>
                <a:sym typeface="+mn-ea"/>
                <a:hlinkClick r:id="rId5"/>
              </a:rPr>
              <a:t>https://mp.weixin.qq.com/s/LD2rR5Lnktkpu7x05CQucg</a:t>
            </a:r>
            <a:r>
              <a:rPr lang="en-US" altLang="zh-CN" sz="1000" dirty="0">
                <a:latin typeface="Arial" panose="020B0604020202020204" pitchFamily="34" charset="0"/>
                <a:ea typeface="微软雅黑" panose="020B0503020204020204" charset="-122"/>
                <a:cs typeface="Arial" panose="020B0604020202020204" pitchFamily="34" charset="0"/>
                <a:sym typeface="+mn-ea"/>
              </a:rPr>
              <a:t>2024.4.25 </a:t>
            </a:r>
            <a:endParaRPr lang="en-US" altLang="zh-CN" sz="1000" dirty="0">
              <a:latin typeface="Arial" panose="020B0604020202020204" pitchFamily="34" charset="0"/>
              <a:ea typeface="微软雅黑" panose="020B0503020204020204" charset="-122"/>
              <a:cs typeface="Arial" panose="020B0604020202020204" pitchFamily="34" charset="0"/>
              <a:sym typeface="+mn-ea"/>
            </a:endParaRPr>
          </a:p>
        </p:txBody>
      </p:sp>
      <p:grpSp>
        <p:nvGrpSpPr>
          <p:cNvPr id="10" name="组合 9"/>
          <p:cNvGrpSpPr/>
          <p:nvPr/>
        </p:nvGrpSpPr>
        <p:grpSpPr>
          <a:xfrm>
            <a:off x="1000691" y="2423496"/>
            <a:ext cx="10269290" cy="3713366"/>
            <a:chOff x="1178730" y="3134651"/>
            <a:chExt cx="10295962" cy="3375016"/>
          </a:xfrm>
        </p:grpSpPr>
        <p:graphicFrame>
          <p:nvGraphicFramePr>
            <p:cNvPr id="11" name="图表 10"/>
            <p:cNvGraphicFramePr/>
            <p:nvPr/>
          </p:nvGraphicFramePr>
          <p:xfrm>
            <a:off x="1549021" y="3134651"/>
            <a:ext cx="9925671" cy="3375016"/>
          </p:xfrm>
          <a:graphic>
            <a:graphicData uri="http://schemas.openxmlformats.org/drawingml/2006/chart">
              <c:chart xmlns:c="http://schemas.openxmlformats.org/drawingml/2006/chart" xmlns:r="http://schemas.openxmlformats.org/officeDocument/2006/relationships" r:id="rId1"/>
            </a:graphicData>
          </a:graphic>
        </p:graphicFrame>
        <p:sp>
          <p:nvSpPr>
            <p:cNvPr id="12" name="文本框 11"/>
            <p:cNvSpPr txBox="1"/>
            <p:nvPr/>
          </p:nvSpPr>
          <p:spPr>
            <a:xfrm rot="16200000">
              <a:off x="70764" y="4356699"/>
              <a:ext cx="2678795" cy="462864"/>
            </a:xfrm>
            <a:prstGeom prst="rect">
              <a:avLst/>
            </a:prstGeom>
            <a:noFill/>
          </p:spPr>
          <p:txBody>
            <a:bodyPr wrap="square" rtlCol="0">
              <a:spAutoFit/>
            </a:bodyPr>
            <a:lstStyle/>
            <a:p>
              <a:pPr algn="ctr"/>
              <a:r>
                <a:rPr lang="en-US" altLang="zh-CN" sz="1200" dirty="0">
                  <a:latin typeface="Times New Roman" panose="02020603050405020304" charset="0"/>
                  <a:ea typeface="微软雅黑" panose="020B0503020204020204" charset="-122"/>
                  <a:cs typeface="Times New Roman" panose="02020603050405020304" charset="0"/>
                </a:rPr>
                <a:t>CAESAR 1.0 </a:t>
              </a:r>
              <a:r>
                <a:rPr lang="zh-CN" altLang="en-US" sz="1200" dirty="0">
                  <a:latin typeface="Times New Roman" panose="02020603050405020304" charset="0"/>
                  <a:ea typeface="微软雅黑" panose="020B0503020204020204" charset="-122"/>
                  <a:cs typeface="Times New Roman" panose="02020603050405020304" charset="0"/>
                </a:rPr>
                <a:t>研究中血液病患者</a:t>
              </a:r>
              <a:endParaRPr lang="en-US" altLang="zh-CN" sz="1200" dirty="0">
                <a:latin typeface="Times New Roman" panose="02020603050405020304" charset="0"/>
                <a:ea typeface="微软雅黑" panose="020B0503020204020204" charset="-122"/>
                <a:cs typeface="Times New Roman" panose="02020603050405020304" charset="0"/>
              </a:endParaRPr>
            </a:p>
            <a:p>
              <a:pPr algn="ctr"/>
              <a:r>
                <a:rPr lang="zh-CN" altLang="en-US" sz="1200" dirty="0">
                  <a:latin typeface="Times New Roman" panose="02020603050405020304" charset="0"/>
                  <a:ea typeface="微软雅黑" panose="020B0503020204020204" charset="-122"/>
                  <a:cs typeface="Times New Roman" panose="02020603050405020304" charset="0"/>
                </a:rPr>
                <a:t>检出真菌菌株比例</a:t>
              </a:r>
              <a:r>
                <a:rPr lang="en-US" altLang="zh-CN" sz="1200" baseline="30000" dirty="0">
                  <a:latin typeface="Times New Roman" panose="02020603050405020304" charset="0"/>
                  <a:ea typeface="微软雅黑" panose="020B0503020204020204" charset="-122"/>
                  <a:cs typeface="Times New Roman" panose="02020603050405020304" charset="0"/>
                </a:rPr>
                <a:t>1</a:t>
              </a:r>
              <a:endParaRPr lang="en-US" altLang="zh-CN" sz="1200" baseline="30000" dirty="0">
                <a:latin typeface="Times New Roman" panose="02020603050405020304" charset="0"/>
                <a:ea typeface="微软雅黑" panose="020B0503020204020204" charset="-122"/>
                <a:cs typeface="Times New Roman" panose="02020603050405020304" charset="0"/>
              </a:endParaRPr>
            </a:p>
          </p:txBody>
        </p:sp>
      </p:grpSp>
      <p:sp>
        <p:nvSpPr>
          <p:cNvPr id="13" name="矩形: 圆角 12"/>
          <p:cNvSpPr/>
          <p:nvPr/>
        </p:nvSpPr>
        <p:spPr>
          <a:xfrm>
            <a:off x="2304452" y="2423497"/>
            <a:ext cx="1564481" cy="3687856"/>
          </a:xfrm>
          <a:prstGeom prst="roundRect">
            <a:avLst>
              <a:gd name="adj" fmla="val 7519"/>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6923753" y="5362161"/>
            <a:ext cx="1564481" cy="774701"/>
          </a:xfrm>
          <a:prstGeom prst="round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1795" y="261620"/>
            <a:ext cx="11418570" cy="696595"/>
          </a:xfrm>
        </p:spPr>
        <p:txBody>
          <a:bodyPr>
            <a:noAutofit/>
          </a:bodyPr>
          <a:lstStyle/>
          <a:p>
            <a:r>
              <a:rPr lang="en-US" altLang="zh-CN" sz="2400" b="1" dirty="0">
                <a:latin typeface="微软雅黑" panose="020B0503020204020204" charset="-122"/>
                <a:ea typeface="微软雅黑" panose="020B0503020204020204" charset="-122"/>
                <a:cs typeface="微软雅黑" panose="020B0503020204020204" charset="-122"/>
              </a:rPr>
              <a:t>EORTC</a:t>
            </a:r>
            <a:r>
              <a:rPr lang="zh-CN" altLang="en-US" sz="2400" b="1" dirty="0">
                <a:latin typeface="微软雅黑" panose="020B0503020204020204" charset="-122"/>
                <a:ea typeface="微软雅黑" panose="020B0503020204020204" charset="-122"/>
                <a:cs typeface="微软雅黑" panose="020B0503020204020204" charset="-122"/>
              </a:rPr>
              <a:t>明确提出侵袭性霉菌病（</a:t>
            </a:r>
            <a:r>
              <a:rPr lang="en-US" altLang="zh-CN" sz="2400" b="1" dirty="0">
                <a:latin typeface="微软雅黑" panose="020B0503020204020204" charset="-122"/>
                <a:ea typeface="微软雅黑" panose="020B0503020204020204" charset="-122"/>
                <a:cs typeface="微软雅黑" panose="020B0503020204020204" charset="-122"/>
              </a:rPr>
              <a:t>IMD</a:t>
            </a:r>
            <a:r>
              <a:rPr lang="zh-CN" altLang="en-US" sz="2400" b="1" dirty="0">
                <a:latin typeface="微软雅黑" panose="020B0503020204020204" charset="-122"/>
                <a:ea typeface="微软雅黑" panose="020B0503020204020204" charset="-122"/>
                <a:cs typeface="微软雅黑" panose="020B0503020204020204" charset="-122"/>
              </a:rPr>
              <a:t>）概念，同时指出非特征性影像学表现亦可作为</a:t>
            </a:r>
            <a:r>
              <a:rPr lang="en-US" altLang="zh-CN" sz="2400" b="1" dirty="0">
                <a:latin typeface="微软雅黑" panose="020B0503020204020204" charset="-122"/>
                <a:ea typeface="微软雅黑" panose="020B0503020204020204" charset="-122"/>
                <a:cs typeface="微软雅黑" panose="020B0503020204020204" charset="-122"/>
              </a:rPr>
              <a:t>IMD</a:t>
            </a:r>
            <a:r>
              <a:rPr lang="zh-CN" altLang="en-US" sz="2400" b="1" dirty="0">
                <a:latin typeface="微软雅黑" panose="020B0503020204020204" charset="-122"/>
                <a:ea typeface="微软雅黑" panose="020B0503020204020204" charset="-122"/>
                <a:cs typeface="微软雅黑" panose="020B0503020204020204" charset="-122"/>
              </a:rPr>
              <a:t>的诊断标准，从而协助临床早期识别、治疗</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4" name="文本框 4"/>
          <p:cNvSpPr txBox="1"/>
          <p:nvPr/>
        </p:nvSpPr>
        <p:spPr>
          <a:xfrm>
            <a:off x="79190" y="6525435"/>
            <a:ext cx="11942482" cy="246221"/>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kumimoji="0" lang="en-US" altLang="zh-CN" sz="1000" b="0" i="0" u="none" strike="noStrike" kern="1200" cap="none" spc="0" normalizeH="0" baseline="0" noProof="0" dirty="0">
                <a:ln>
                  <a:noFill/>
                </a:ln>
                <a:effectLst/>
                <a:uLnTx/>
                <a:uFillTx/>
                <a:latin typeface="Times New Roman" panose="02020603050405020304" charset="0"/>
                <a:ea typeface="微软雅黑" panose="020B0503020204020204" charset="-122"/>
                <a:cs typeface="Times New Roman" panose="02020603050405020304" charset="0"/>
                <a:sym typeface="+mn-ea"/>
              </a:rPr>
              <a:t>Lee SO. Infect </a:t>
            </a:r>
            <a:r>
              <a:rPr kumimoji="0" lang="en-US" altLang="zh-CN" sz="1000" b="0" i="0" u="none" strike="noStrike" kern="1200" cap="none" spc="0" normalizeH="0" baseline="0" noProof="0" dirty="0" err="1">
                <a:ln>
                  <a:noFill/>
                </a:ln>
                <a:effectLst/>
                <a:uLnTx/>
                <a:uFillTx/>
                <a:latin typeface="Times New Roman" panose="02020603050405020304" charset="0"/>
                <a:ea typeface="微软雅黑" panose="020B0503020204020204" charset="-122"/>
                <a:cs typeface="Times New Roman" panose="02020603050405020304" charset="0"/>
                <a:sym typeface="+mn-ea"/>
              </a:rPr>
              <a:t>Chemother</a:t>
            </a:r>
            <a:r>
              <a:rPr kumimoji="0" lang="en-US" altLang="zh-CN" sz="1000" b="0" i="0" u="none" strike="noStrike" kern="1200" cap="none" spc="0" normalizeH="0" baseline="0" noProof="0" dirty="0">
                <a:ln>
                  <a:noFill/>
                </a:ln>
                <a:effectLst/>
                <a:uLnTx/>
                <a:uFillTx/>
                <a:latin typeface="Times New Roman" panose="02020603050405020304" charset="0"/>
                <a:ea typeface="微软雅黑" panose="020B0503020204020204" charset="-122"/>
                <a:cs typeface="Times New Roman" panose="02020603050405020304" charset="0"/>
                <a:sym typeface="+mn-ea"/>
              </a:rPr>
              <a:t>. 2023 Mar;55(1):10-21.</a:t>
            </a:r>
            <a:endParaRPr kumimoji="0" lang="en-US" altLang="zh-CN" sz="1000" b="0" i="0" u="none" strike="noStrike" kern="1200" cap="none" spc="0" normalizeH="0" baseline="0" noProof="0" dirty="0">
              <a:ln>
                <a:noFill/>
              </a:ln>
              <a:effectLst/>
              <a:uLnTx/>
              <a:uFillTx/>
              <a:latin typeface="Times New Roman" panose="02020603050405020304" charset="0"/>
              <a:ea typeface="微软雅黑" panose="020B0503020204020204" charset="-122"/>
              <a:cs typeface="Times New Roman" panose="02020603050405020304" charset="0"/>
              <a:sym typeface="+mn-ea"/>
            </a:endParaRPr>
          </a:p>
        </p:txBody>
      </p:sp>
      <p:sp>
        <p:nvSpPr>
          <p:cNvPr id="21" name="矩形: 圆角 20"/>
          <p:cNvSpPr/>
          <p:nvPr/>
        </p:nvSpPr>
        <p:spPr>
          <a:xfrm>
            <a:off x="488079" y="2856370"/>
            <a:ext cx="3720203" cy="2876747"/>
          </a:xfrm>
          <a:prstGeom prst="roundRect">
            <a:avLst>
              <a:gd name="adj" fmla="val 9312"/>
            </a:avLst>
          </a:prstGeom>
          <a:solidFill>
            <a:schemeClr val="bg1"/>
          </a:solidFill>
          <a:ln w="19050">
            <a:solidFill>
              <a:schemeClr val="bg1">
                <a:lumMod val="8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p>
            <a:pPr marL="285750" indent="-285750">
              <a:lnSpc>
                <a:spcPct val="200000"/>
              </a:lnSpc>
              <a:spcAft>
                <a:spcPts val="1000"/>
              </a:spcAft>
              <a:buFont typeface="Arial" panose="020B0604020202020204" pitchFamily="34" charset="0"/>
              <a:buChar char="•"/>
            </a:pP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诊断需要放射学发现和临床症状</a:t>
            </a:r>
            <a:r>
              <a:rPr lang="en-US" altLang="zh-CN" sz="1200" dirty="0">
                <a:solidFill>
                  <a:schemeClr val="tx1"/>
                </a:solidFill>
                <a:latin typeface="Times New Roman" panose="02020603050405020304" charset="0"/>
                <a:ea typeface="微软雅黑" panose="020B0503020204020204" charset="-122"/>
                <a:cs typeface="Times New Roman" panose="02020603050405020304" charset="0"/>
              </a:rPr>
              <a:t>/</a:t>
            </a: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体征</a:t>
            </a:r>
            <a:endParaRPr lang="zh-CN" altLang="en-US" sz="1200" dirty="0">
              <a:solidFill>
                <a:schemeClr val="tx1"/>
              </a:solidFill>
              <a:latin typeface="Times New Roman" panose="02020603050405020304" charset="0"/>
              <a:ea typeface="微软雅黑" panose="020B0503020204020204" charset="-122"/>
              <a:cs typeface="Times New Roman" panose="02020603050405020304" charset="0"/>
            </a:endParaRPr>
          </a:p>
          <a:p>
            <a:pPr marL="285750" indent="-285750">
              <a:lnSpc>
                <a:spcPct val="200000"/>
              </a:lnSpc>
              <a:spcAft>
                <a:spcPts val="1000"/>
              </a:spcAft>
              <a:buFont typeface="Arial" panose="020B0604020202020204" pitchFamily="34" charset="0"/>
              <a:buChar char="•"/>
            </a:pP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胸部 </a:t>
            </a:r>
            <a:r>
              <a:rPr lang="en-US" altLang="zh-CN" sz="1200" dirty="0">
                <a:solidFill>
                  <a:schemeClr val="tx1"/>
                </a:solidFill>
                <a:latin typeface="Times New Roman" panose="02020603050405020304" charset="0"/>
                <a:ea typeface="微软雅黑" panose="020B0503020204020204" charset="-122"/>
                <a:cs typeface="Times New Roman" panose="02020603050405020304" charset="0"/>
              </a:rPr>
              <a:t>CT </a:t>
            </a: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检查结果需要有晕轮征、空气新月征或实变区域内的空洞</a:t>
            </a:r>
            <a:endParaRPr lang="zh-CN" altLang="en-US" sz="1200" dirty="0">
              <a:solidFill>
                <a:schemeClr val="tx1"/>
              </a:solidFill>
              <a:latin typeface="Times New Roman" panose="02020603050405020304" charset="0"/>
              <a:ea typeface="微软雅黑" panose="020B0503020204020204" charset="-122"/>
              <a:cs typeface="Times New Roman" panose="02020603050405020304" charset="0"/>
            </a:endParaRPr>
          </a:p>
          <a:p>
            <a:pPr marL="285750" indent="-285750">
              <a:lnSpc>
                <a:spcPct val="200000"/>
              </a:lnSpc>
              <a:spcAft>
                <a:spcPts val="1000"/>
              </a:spcAft>
              <a:buFont typeface="Arial" panose="020B0604020202020204" pitchFamily="34" charset="0"/>
              <a:buChar char="•"/>
            </a:pP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临床症状</a:t>
            </a:r>
            <a:r>
              <a:rPr lang="en-US" altLang="zh-CN" sz="1200" dirty="0">
                <a:solidFill>
                  <a:schemeClr val="tx1"/>
                </a:solidFill>
                <a:latin typeface="Times New Roman" panose="02020603050405020304" charset="0"/>
                <a:ea typeface="微软雅黑" panose="020B0503020204020204" charset="-122"/>
                <a:cs typeface="Times New Roman" panose="02020603050405020304" charset="0"/>
              </a:rPr>
              <a:t>/</a:t>
            </a: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体征包括咳嗽、胸痛、咯血、呼吸困难和胸膜摩擦音</a:t>
            </a:r>
            <a:endParaRPr lang="zh-CN" altLang="en-US" sz="1200" dirty="0">
              <a:solidFill>
                <a:schemeClr val="tx1"/>
              </a:solidFill>
              <a:latin typeface="Times New Roman" panose="02020603050405020304" charset="0"/>
              <a:ea typeface="微软雅黑" panose="020B0503020204020204" charset="-122"/>
              <a:cs typeface="Times New Roman" panose="02020603050405020304" charset="0"/>
            </a:endParaRPr>
          </a:p>
        </p:txBody>
      </p:sp>
      <p:sp>
        <p:nvSpPr>
          <p:cNvPr id="22" name="矩形: 圆角 21"/>
          <p:cNvSpPr/>
          <p:nvPr/>
        </p:nvSpPr>
        <p:spPr>
          <a:xfrm>
            <a:off x="4289057" y="2856370"/>
            <a:ext cx="3720203" cy="2876747"/>
          </a:xfrm>
          <a:prstGeom prst="roundRect">
            <a:avLst>
              <a:gd name="adj" fmla="val 9312"/>
            </a:avLst>
          </a:prstGeom>
          <a:solidFill>
            <a:schemeClr val="bg1"/>
          </a:solidFill>
          <a:ln w="19050">
            <a:solidFill>
              <a:schemeClr val="bg1">
                <a:lumMod val="8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24000" bIns="180000" rtlCol="0" anchor="t" anchorCtr="0"/>
          <a:lstStyle/>
          <a:p>
            <a:pPr marL="285750" indent="-285750">
              <a:lnSpc>
                <a:spcPct val="200000"/>
              </a:lnSpc>
              <a:spcAft>
                <a:spcPts val="2000"/>
              </a:spcAft>
              <a:buFont typeface="Arial" panose="020B0604020202020204" pitchFamily="34" charset="0"/>
              <a:buChar char="•"/>
            </a:pP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临床症状</a:t>
            </a:r>
            <a:r>
              <a:rPr lang="en-US" altLang="zh-CN" sz="1200" dirty="0">
                <a:solidFill>
                  <a:schemeClr val="tx1"/>
                </a:solidFill>
                <a:latin typeface="Times New Roman" panose="02020603050405020304" charset="0"/>
                <a:ea typeface="微软雅黑" panose="020B0503020204020204" charset="-122"/>
                <a:cs typeface="Times New Roman" panose="02020603050405020304" charset="0"/>
              </a:rPr>
              <a:t>/</a:t>
            </a: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体征被排除在临床标准之外</a:t>
            </a:r>
            <a:endParaRPr lang="zh-CN" altLang="en-US" sz="1200" dirty="0">
              <a:solidFill>
                <a:schemeClr val="tx1"/>
              </a:solidFill>
              <a:latin typeface="Times New Roman" panose="02020603050405020304" charset="0"/>
              <a:ea typeface="微软雅黑" panose="020B0503020204020204" charset="-122"/>
              <a:cs typeface="Times New Roman" panose="02020603050405020304" charset="0"/>
            </a:endParaRPr>
          </a:p>
          <a:p>
            <a:pPr marL="285750" indent="-285750">
              <a:lnSpc>
                <a:spcPct val="200000"/>
              </a:lnSpc>
              <a:spcAft>
                <a:spcPts val="2000"/>
              </a:spcAft>
              <a:buFont typeface="Arial" panose="020B0604020202020204" pitchFamily="34" charset="0"/>
              <a:buChar char="•"/>
            </a:pP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只要有致密、边界清晰的病变，无论有无晕轮征，肺部 </a:t>
            </a:r>
            <a:r>
              <a:rPr lang="en-US" altLang="zh-CN" sz="1200" dirty="0">
                <a:solidFill>
                  <a:schemeClr val="tx1"/>
                </a:solidFill>
                <a:latin typeface="Times New Roman" panose="02020603050405020304" charset="0"/>
                <a:ea typeface="微软雅黑" panose="020B0503020204020204" charset="-122"/>
                <a:cs typeface="Times New Roman" panose="02020603050405020304" charset="0"/>
              </a:rPr>
              <a:t>IMD </a:t>
            </a: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的放射学标准就得到满足</a:t>
            </a:r>
            <a:endParaRPr lang="zh-CN" altLang="en-US" sz="1200" dirty="0">
              <a:solidFill>
                <a:schemeClr val="tx1"/>
              </a:solidFill>
              <a:latin typeface="Times New Roman" panose="02020603050405020304" charset="0"/>
              <a:ea typeface="微软雅黑" panose="020B0503020204020204" charset="-122"/>
              <a:cs typeface="Times New Roman" panose="02020603050405020304" charset="0"/>
            </a:endParaRPr>
          </a:p>
        </p:txBody>
      </p:sp>
      <p:sp>
        <p:nvSpPr>
          <p:cNvPr id="23" name="矩形: 圆角 22"/>
          <p:cNvSpPr/>
          <p:nvPr/>
        </p:nvSpPr>
        <p:spPr>
          <a:xfrm>
            <a:off x="8090035" y="2856370"/>
            <a:ext cx="3720203" cy="2876747"/>
          </a:xfrm>
          <a:prstGeom prst="roundRect">
            <a:avLst>
              <a:gd name="adj" fmla="val 9312"/>
            </a:avLst>
          </a:prstGeom>
          <a:solidFill>
            <a:schemeClr val="bg1"/>
          </a:solidFill>
          <a:ln w="19050">
            <a:solidFill>
              <a:schemeClr val="bg1">
                <a:lumMod val="8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324000" rtlCol="0" anchor="t" anchorCtr="0"/>
          <a:lstStyle/>
          <a:p>
            <a:pPr marL="285750" indent="-285750">
              <a:lnSpc>
                <a:spcPct val="150000"/>
              </a:lnSpc>
              <a:spcAft>
                <a:spcPts val="500"/>
              </a:spcAft>
              <a:buFont typeface="Arial" panose="020B0604020202020204" pitchFamily="34" charset="0"/>
              <a:buChar char="•"/>
            </a:pP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肺部 </a:t>
            </a:r>
            <a:r>
              <a:rPr lang="en-US" altLang="zh-CN" sz="1200" dirty="0">
                <a:solidFill>
                  <a:schemeClr val="tx1"/>
                </a:solidFill>
                <a:latin typeface="Times New Roman" panose="02020603050405020304" charset="0"/>
                <a:ea typeface="微软雅黑" panose="020B0503020204020204" charset="-122"/>
                <a:cs typeface="Times New Roman" panose="02020603050405020304" charset="0"/>
              </a:rPr>
              <a:t>IMD </a:t>
            </a: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的放射学模式被分为血管侵袭性或气道侵袭性</a:t>
            </a:r>
            <a:endParaRPr lang="zh-CN" altLang="en-US" sz="1200" dirty="0">
              <a:solidFill>
                <a:schemeClr val="tx1"/>
              </a:solidFill>
              <a:latin typeface="Times New Roman" panose="02020603050405020304" charset="0"/>
              <a:ea typeface="微软雅黑" panose="020B0503020204020204" charset="-122"/>
              <a:cs typeface="Times New Roman" panose="02020603050405020304" charset="0"/>
            </a:endParaRPr>
          </a:p>
          <a:p>
            <a:pPr marL="285750" indent="-285750">
              <a:lnSpc>
                <a:spcPct val="150000"/>
              </a:lnSpc>
              <a:spcAft>
                <a:spcPts val="500"/>
              </a:spcAft>
              <a:buFont typeface="Arial" panose="020B0604020202020204" pitchFamily="34" charset="0"/>
              <a:buChar char="•"/>
            </a:pP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血管侵袭性形式，例如晕轮征、空气新月征和梗塞状实变内的空洞，在粒细胞减少症患者中更常见</a:t>
            </a:r>
            <a:endParaRPr lang="zh-CN" altLang="en-US" sz="1200" dirty="0">
              <a:solidFill>
                <a:schemeClr val="tx1"/>
              </a:solidFill>
              <a:latin typeface="Times New Roman" panose="02020603050405020304" charset="0"/>
              <a:ea typeface="微软雅黑" panose="020B0503020204020204" charset="-122"/>
              <a:cs typeface="Times New Roman" panose="02020603050405020304" charset="0"/>
            </a:endParaRPr>
          </a:p>
          <a:p>
            <a:pPr marL="285750" indent="-285750">
              <a:lnSpc>
                <a:spcPct val="150000"/>
              </a:lnSpc>
              <a:spcAft>
                <a:spcPts val="500"/>
              </a:spcAft>
              <a:buFont typeface="Arial" panose="020B0604020202020204" pitchFamily="34" charset="0"/>
              <a:buChar char="•"/>
            </a:pPr>
            <a:r>
              <a:rPr lang="zh-CN" altLang="en-US" sz="1200" dirty="0">
                <a:solidFill>
                  <a:schemeClr val="tx1"/>
                </a:solidFill>
                <a:latin typeface="Times New Roman" panose="02020603050405020304" charset="0"/>
                <a:ea typeface="微软雅黑" panose="020B0503020204020204" charset="-122"/>
                <a:cs typeface="Times New Roman" panose="02020603050405020304" charset="0"/>
              </a:rPr>
              <a:t>气道侵袭性形式，例如小气道病变、支气管周围实变和支气管扩张，经常在非中性粒细胞减少症移植患者中观察到</a:t>
            </a:r>
            <a:endParaRPr lang="zh-CN" altLang="en-US" sz="1200" dirty="0">
              <a:solidFill>
                <a:schemeClr val="tx1"/>
              </a:solidFill>
              <a:latin typeface="Times New Roman" panose="02020603050405020304" charset="0"/>
              <a:ea typeface="微软雅黑" panose="020B0503020204020204" charset="-122"/>
              <a:cs typeface="Times New Roman" panose="02020603050405020304" charset="0"/>
            </a:endParaRPr>
          </a:p>
        </p:txBody>
      </p:sp>
      <p:grpSp>
        <p:nvGrpSpPr>
          <p:cNvPr id="24" name="组合 23"/>
          <p:cNvGrpSpPr/>
          <p:nvPr/>
        </p:nvGrpSpPr>
        <p:grpSpPr>
          <a:xfrm>
            <a:off x="1277983" y="2559218"/>
            <a:ext cx="2140394" cy="536952"/>
            <a:chOff x="1456191" y="2962515"/>
            <a:chExt cx="2140394" cy="536952"/>
          </a:xfrm>
        </p:grpSpPr>
        <p:sp>
          <p:nvSpPr>
            <p:cNvPr id="25" name="矩形: 圆角 24"/>
            <p:cNvSpPr/>
            <p:nvPr/>
          </p:nvSpPr>
          <p:spPr>
            <a:xfrm>
              <a:off x="1456191" y="2962515"/>
              <a:ext cx="2140394" cy="536952"/>
            </a:xfrm>
            <a:prstGeom prst="roundRect">
              <a:avLst/>
            </a:prstGeom>
            <a:solidFill>
              <a:schemeClr val="bg1">
                <a:lumMod val="50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4000" tIns="0" rIns="0" bIns="0" rtlCol="0" anchor="ctr"/>
            <a:lstStyle/>
            <a:p>
              <a:pPr algn="ctr"/>
              <a:r>
                <a:rPr lang="en-US" altLang="zh-CN" b="1" dirty="0">
                  <a:latin typeface="Times New Roman" panose="02020603050405020304" charset="0"/>
                  <a:ea typeface="微软雅黑" panose="020B0503020204020204" charset="-122"/>
                  <a:cs typeface="Times New Roman" panose="02020603050405020304" charset="0"/>
                </a:rPr>
                <a:t>2002</a:t>
              </a:r>
              <a:r>
                <a:rPr lang="zh-CN" altLang="en-US" b="1" dirty="0">
                  <a:latin typeface="Times New Roman" panose="02020603050405020304" charset="0"/>
                  <a:ea typeface="微软雅黑" panose="020B0503020204020204" charset="-122"/>
                  <a:cs typeface="Times New Roman" panose="02020603050405020304" charset="0"/>
                </a:rPr>
                <a:t>年</a:t>
              </a:r>
              <a:endParaRPr lang="zh-CN" altLang="en-US" b="1" dirty="0">
                <a:latin typeface="Times New Roman" panose="02020603050405020304" charset="0"/>
                <a:ea typeface="微软雅黑" panose="020B0503020204020204" charset="-122"/>
                <a:cs typeface="Times New Roman" panose="02020603050405020304" charset="0"/>
              </a:endParaRPr>
            </a:p>
          </p:txBody>
        </p:sp>
        <p:pic>
          <p:nvPicPr>
            <p:cNvPr id="26" name="图片 25" descr="图标&#10;&#10;描述已自动生成"/>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13897" y="3030632"/>
              <a:ext cx="400718" cy="400718"/>
            </a:xfrm>
            <a:prstGeom prst="rect">
              <a:avLst/>
            </a:prstGeom>
          </p:spPr>
        </p:pic>
        <p:cxnSp>
          <p:nvCxnSpPr>
            <p:cNvPr id="27" name="直接连接符 26"/>
            <p:cNvCxnSpPr/>
            <p:nvPr/>
          </p:nvCxnSpPr>
          <p:spPr>
            <a:xfrm>
              <a:off x="2172320" y="3141474"/>
              <a:ext cx="0" cy="182588"/>
            </a:xfrm>
            <a:prstGeom prst="line">
              <a:avLst/>
            </a:prstGeom>
            <a:ln>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5078961" y="2559218"/>
            <a:ext cx="2140394" cy="536952"/>
            <a:chOff x="1456191" y="2962515"/>
            <a:chExt cx="2140394" cy="536952"/>
          </a:xfrm>
        </p:grpSpPr>
        <p:sp>
          <p:nvSpPr>
            <p:cNvPr id="29" name="矩形: 圆角 28"/>
            <p:cNvSpPr/>
            <p:nvPr/>
          </p:nvSpPr>
          <p:spPr>
            <a:xfrm>
              <a:off x="1456191" y="2962515"/>
              <a:ext cx="2140394" cy="536952"/>
            </a:xfrm>
            <a:prstGeom prst="roundRect">
              <a:avLst/>
            </a:prstGeom>
            <a:gradFill>
              <a:gsLst>
                <a:gs pos="64000">
                  <a:srgbClr val="8D3E8B"/>
                </a:gs>
                <a:gs pos="0">
                  <a:schemeClr val="bg1">
                    <a:lumMod val="65000"/>
                  </a:schemeClr>
                </a:gs>
              </a:gsLst>
              <a:lin ang="0" scaled="1"/>
            </a:gra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4000" tIns="0" rIns="0" bIns="0" rtlCol="0" anchor="ctr"/>
            <a:lstStyle/>
            <a:p>
              <a:pPr algn="ctr"/>
              <a:r>
                <a:rPr lang="en-US" altLang="zh-CN" b="1" dirty="0">
                  <a:latin typeface="Times New Roman" panose="02020603050405020304" charset="0"/>
                  <a:ea typeface="微软雅黑" panose="020B0503020204020204" charset="-122"/>
                  <a:cs typeface="Times New Roman" panose="02020603050405020304" charset="0"/>
                </a:rPr>
                <a:t>2008</a:t>
              </a:r>
              <a:r>
                <a:rPr lang="zh-CN" altLang="en-US" b="1" dirty="0">
                  <a:latin typeface="Times New Roman" panose="02020603050405020304" charset="0"/>
                  <a:ea typeface="微软雅黑" panose="020B0503020204020204" charset="-122"/>
                  <a:cs typeface="Times New Roman" panose="02020603050405020304" charset="0"/>
                </a:rPr>
                <a:t>年</a:t>
              </a:r>
              <a:endParaRPr lang="zh-CN" altLang="en-US" b="1" dirty="0">
                <a:latin typeface="Times New Roman" panose="02020603050405020304" charset="0"/>
                <a:ea typeface="微软雅黑" panose="020B0503020204020204" charset="-122"/>
                <a:cs typeface="Times New Roman" panose="02020603050405020304" charset="0"/>
              </a:endParaRPr>
            </a:p>
          </p:txBody>
        </p:sp>
        <p:cxnSp>
          <p:nvCxnSpPr>
            <p:cNvPr id="30" name="直接连接符 29"/>
            <p:cNvCxnSpPr/>
            <p:nvPr/>
          </p:nvCxnSpPr>
          <p:spPr>
            <a:xfrm>
              <a:off x="2172320" y="3141474"/>
              <a:ext cx="0" cy="182588"/>
            </a:xfrm>
            <a:prstGeom prst="line">
              <a:avLst/>
            </a:prstGeom>
            <a:ln>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8879939" y="2559218"/>
            <a:ext cx="2140394" cy="536952"/>
            <a:chOff x="1456191" y="2962515"/>
            <a:chExt cx="2140394" cy="536952"/>
          </a:xfrm>
        </p:grpSpPr>
        <p:sp>
          <p:nvSpPr>
            <p:cNvPr id="32" name="矩形: 圆角 31"/>
            <p:cNvSpPr/>
            <p:nvPr/>
          </p:nvSpPr>
          <p:spPr>
            <a:xfrm>
              <a:off x="1456191" y="2962515"/>
              <a:ext cx="2140394" cy="536952"/>
            </a:xfrm>
            <a:prstGeom prst="roundRect">
              <a:avLst/>
            </a:prstGeom>
            <a:solidFill>
              <a:srgbClr val="9E4294"/>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4000" tIns="0" rIns="0" bIns="0" rtlCol="0" anchor="ctr"/>
            <a:lstStyle/>
            <a:p>
              <a:pPr algn="ctr"/>
              <a:r>
                <a:rPr lang="en-US" altLang="zh-CN" b="1" dirty="0">
                  <a:latin typeface="Times New Roman" panose="02020603050405020304" charset="0"/>
                  <a:ea typeface="微软雅黑" panose="020B0503020204020204" charset="-122"/>
                  <a:cs typeface="Times New Roman" panose="02020603050405020304" charset="0"/>
                </a:rPr>
                <a:t>2020</a:t>
              </a:r>
              <a:r>
                <a:rPr lang="zh-CN" altLang="en-US" b="1" dirty="0">
                  <a:latin typeface="Times New Roman" panose="02020603050405020304" charset="0"/>
                  <a:ea typeface="微软雅黑" panose="020B0503020204020204" charset="-122"/>
                  <a:cs typeface="Times New Roman" panose="02020603050405020304" charset="0"/>
                </a:rPr>
                <a:t>年</a:t>
              </a:r>
              <a:endParaRPr lang="zh-CN" altLang="en-US" b="1" dirty="0">
                <a:latin typeface="Times New Roman" panose="02020603050405020304" charset="0"/>
                <a:ea typeface="微软雅黑" panose="020B0503020204020204" charset="-122"/>
                <a:cs typeface="Times New Roman" panose="02020603050405020304" charset="0"/>
              </a:endParaRPr>
            </a:p>
          </p:txBody>
        </p:sp>
        <p:cxnSp>
          <p:nvCxnSpPr>
            <p:cNvPr id="33" name="直接连接符 32"/>
            <p:cNvCxnSpPr/>
            <p:nvPr/>
          </p:nvCxnSpPr>
          <p:spPr>
            <a:xfrm>
              <a:off x="2172320" y="3141474"/>
              <a:ext cx="0" cy="182588"/>
            </a:xfrm>
            <a:prstGeom prst="line">
              <a:avLst/>
            </a:prstGeom>
            <a:ln>
              <a:solidFill>
                <a:schemeClr val="bg1">
                  <a:lumMod val="95000"/>
                  <a:alpha val="50000"/>
                </a:schemeClr>
              </a:solidFill>
            </a:ln>
          </p:spPr>
          <p:style>
            <a:lnRef idx="1">
              <a:schemeClr val="accent1"/>
            </a:lnRef>
            <a:fillRef idx="0">
              <a:schemeClr val="accent1"/>
            </a:fillRef>
            <a:effectRef idx="0">
              <a:schemeClr val="accent1"/>
            </a:effectRef>
            <a:fontRef idx="minor">
              <a:schemeClr val="tx1"/>
            </a:fontRef>
          </p:style>
        </p:cxnSp>
      </p:grpSp>
      <p:pic>
        <p:nvPicPr>
          <p:cNvPr id="34" name="图片 33" descr="图标&#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7226" y="2634957"/>
            <a:ext cx="399600" cy="399600"/>
          </a:xfrm>
          <a:prstGeom prst="rect">
            <a:avLst/>
          </a:prstGeom>
        </p:spPr>
      </p:pic>
      <p:pic>
        <p:nvPicPr>
          <p:cNvPr id="35" name="图片 34" descr="图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8204" y="2596095"/>
            <a:ext cx="399600" cy="399600"/>
          </a:xfrm>
          <a:prstGeom prst="rect">
            <a:avLst/>
          </a:prstGeom>
        </p:spPr>
      </p:pic>
      <p:grpSp>
        <p:nvGrpSpPr>
          <p:cNvPr id="36" name="组合 35"/>
          <p:cNvGrpSpPr/>
          <p:nvPr/>
        </p:nvGrpSpPr>
        <p:grpSpPr>
          <a:xfrm>
            <a:off x="952565" y="1319286"/>
            <a:ext cx="10286869" cy="932561"/>
            <a:chOff x="1066932" y="2056160"/>
            <a:chExt cx="4933940" cy="511887"/>
          </a:xfrm>
        </p:grpSpPr>
        <p:sp>
          <p:nvSpPr>
            <p:cNvPr id="37" name="Google Shape;151;p3"/>
            <p:cNvSpPr/>
            <p:nvPr/>
          </p:nvSpPr>
          <p:spPr>
            <a:xfrm>
              <a:off x="1066932" y="2056160"/>
              <a:ext cx="4933940" cy="511887"/>
            </a:xfrm>
            <a:prstGeom prst="roundRect">
              <a:avLst>
                <a:gd name="adj" fmla="val 10455"/>
              </a:avLst>
            </a:prstGeom>
            <a:solidFill>
              <a:srgbClr val="9E4294"/>
            </a:solidFill>
            <a:ln>
              <a:noFill/>
            </a:ln>
          </p:spPr>
          <p:txBody>
            <a:bodyPr spcFirstLastPara="1" wrap="square" lIns="91425" tIns="45700" rIns="91425" bIns="4570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endParaRPr sz="1600" dirty="0">
                <a:solidFill>
                  <a:schemeClr val="lt1"/>
                </a:solidFill>
                <a:latin typeface="Arial" panose="020B0604020202020204"/>
                <a:ea typeface="Arial" panose="020B0604020202020204"/>
                <a:cs typeface="Arial" panose="020B0604020202020204"/>
                <a:sym typeface="Arial" panose="020B0604020202020204"/>
              </a:endParaRPr>
            </a:p>
          </p:txBody>
        </p:sp>
        <p:sp>
          <p:nvSpPr>
            <p:cNvPr id="38" name="文本框 37"/>
            <p:cNvSpPr txBox="1"/>
            <p:nvPr/>
          </p:nvSpPr>
          <p:spPr>
            <a:xfrm>
              <a:off x="1176639" y="2084568"/>
              <a:ext cx="4700054" cy="432205"/>
            </a:xfrm>
            <a:prstGeom prst="rect">
              <a:avLst/>
            </a:prstGeom>
            <a:noFill/>
          </p:spPr>
          <p:txBody>
            <a:bodyPr wrap="square" anchor="ctr">
              <a:spAutoFit/>
            </a:bodyPr>
            <a:lstStyle/>
            <a:p>
              <a:pPr algn="ctr">
                <a:lnSpc>
                  <a:spcPct val="150000"/>
                </a:lnSpc>
              </a:pPr>
              <a:r>
                <a:rPr lang="zh-CN" altLang="en-US" sz="1600" b="1" dirty="0">
                  <a:solidFill>
                    <a:schemeClr val="bg1"/>
                  </a:solidFill>
                  <a:latin typeface="Times New Roman" panose="02020603050405020304" charset="0"/>
                  <a:ea typeface="微软雅黑" panose="020B0503020204020204" charset="-122"/>
                  <a:cs typeface="Times New Roman" panose="02020603050405020304" charset="0"/>
                </a:rPr>
                <a:t>面对曲霉</a:t>
              </a:r>
              <a:r>
                <a:rPr lang="en-US" altLang="zh-CN" sz="1600" b="1" dirty="0">
                  <a:solidFill>
                    <a:schemeClr val="bg1"/>
                  </a:solidFill>
                  <a:latin typeface="Times New Roman" panose="02020603050405020304" charset="0"/>
                  <a:ea typeface="微软雅黑" panose="020B0503020204020204" charset="-122"/>
                  <a:cs typeface="Times New Roman" panose="02020603050405020304" charset="0"/>
                </a:rPr>
                <a:t>/</a:t>
              </a:r>
              <a:r>
                <a:rPr lang="zh-CN" altLang="en-US" sz="1600" b="1" dirty="0">
                  <a:solidFill>
                    <a:schemeClr val="bg1"/>
                  </a:solidFill>
                  <a:latin typeface="Times New Roman" panose="02020603050405020304" charset="0"/>
                  <a:ea typeface="微软雅黑" panose="020B0503020204020204" charset="-122"/>
                  <a:cs typeface="Times New Roman" panose="02020603050405020304" charset="0"/>
                </a:rPr>
                <a:t>毛霉难分的情况，</a:t>
              </a:r>
              <a:r>
                <a:rPr lang="en-US" altLang="zh-CN" sz="1600" b="1" dirty="0">
                  <a:solidFill>
                    <a:schemeClr val="bg1"/>
                  </a:solidFill>
                  <a:latin typeface="Times New Roman" panose="02020603050405020304" charset="0"/>
                  <a:ea typeface="微软雅黑" panose="020B0503020204020204" charset="-122"/>
                  <a:cs typeface="Times New Roman" panose="02020603050405020304" charset="0"/>
                </a:rPr>
                <a:t>EORTC</a:t>
              </a:r>
              <a:r>
                <a:rPr lang="zh-CN" altLang="en-US" sz="1600" b="1" dirty="0">
                  <a:solidFill>
                    <a:schemeClr val="bg1"/>
                  </a:solidFill>
                  <a:latin typeface="Times New Roman" panose="02020603050405020304" charset="0"/>
                  <a:ea typeface="微软雅黑" panose="020B0503020204020204" charset="-122"/>
                  <a:cs typeface="Times New Roman" panose="02020603050405020304" charset="0"/>
                </a:rPr>
                <a:t>给出了侵袭性霉菌病（</a:t>
              </a:r>
              <a:r>
                <a:rPr lang="en-US" altLang="zh-CN" sz="1600" b="1" dirty="0">
                  <a:solidFill>
                    <a:schemeClr val="bg1"/>
                  </a:solidFill>
                  <a:latin typeface="Times New Roman" panose="02020603050405020304" charset="0"/>
                  <a:ea typeface="微软雅黑" panose="020B0503020204020204" charset="-122"/>
                  <a:cs typeface="Times New Roman" panose="02020603050405020304" charset="0"/>
                </a:rPr>
                <a:t>IMD</a:t>
              </a:r>
              <a:r>
                <a:rPr lang="zh-CN" altLang="en-US" sz="1600" b="1" dirty="0">
                  <a:solidFill>
                    <a:schemeClr val="bg1"/>
                  </a:solidFill>
                  <a:latin typeface="Times New Roman" panose="02020603050405020304" charset="0"/>
                  <a:ea typeface="微软雅黑" panose="020B0503020204020204" charset="-122"/>
                  <a:cs typeface="Times New Roman" panose="02020603050405020304" charset="0"/>
                </a:rPr>
                <a:t>）的概念，可同时涵盖曲霉和毛霉</a:t>
              </a:r>
              <a:endParaRPr lang="zh-CN" altLang="en-US" sz="1600" b="1" dirty="0">
                <a:solidFill>
                  <a:schemeClr val="bg1"/>
                </a:solidFill>
                <a:latin typeface="Times New Roman" panose="02020603050405020304" charset="0"/>
                <a:ea typeface="微软雅黑" panose="020B0503020204020204" charset="-122"/>
                <a:cs typeface="Times New Roman" panose="02020603050405020304" charset="0"/>
              </a:endParaRPr>
            </a:p>
            <a:p>
              <a:pPr algn="ctr">
                <a:lnSpc>
                  <a:spcPct val="150000"/>
                </a:lnSpc>
              </a:pPr>
              <a:r>
                <a:rPr lang="zh-CN" altLang="en-US" sz="1600" b="1" dirty="0">
                  <a:solidFill>
                    <a:schemeClr val="bg1"/>
                  </a:solidFill>
                  <a:latin typeface="Times New Roman" panose="02020603050405020304" charset="0"/>
                  <a:ea typeface="微软雅黑" panose="020B0503020204020204" charset="-122"/>
                  <a:cs typeface="Times New Roman" panose="02020603050405020304" charset="0"/>
                </a:rPr>
                <a:t>曲霉病、毛霉病、透明丝孢霉病和暗色丝孢霉病等由霉菌引起的</a:t>
              </a:r>
              <a:r>
                <a:rPr lang="en-US" altLang="zh-CN" sz="1600" b="1" dirty="0">
                  <a:solidFill>
                    <a:schemeClr val="bg1"/>
                  </a:solidFill>
                  <a:latin typeface="Times New Roman" panose="02020603050405020304" charset="0"/>
                  <a:ea typeface="微软雅黑" panose="020B0503020204020204" charset="-122"/>
                  <a:cs typeface="Times New Roman" panose="02020603050405020304" charset="0"/>
                </a:rPr>
                <a:t>IFD</a:t>
              </a:r>
              <a:r>
                <a:rPr lang="zh-CN" altLang="en-US" sz="1600" b="1" dirty="0">
                  <a:solidFill>
                    <a:schemeClr val="bg1"/>
                  </a:solidFill>
                  <a:latin typeface="Times New Roman" panose="02020603050405020304" charset="0"/>
                  <a:ea typeface="微软雅黑" panose="020B0503020204020204" charset="-122"/>
                  <a:cs typeface="Times New Roman" panose="02020603050405020304" charset="0"/>
                </a:rPr>
                <a:t>称为侵袭性霉菌病</a:t>
              </a:r>
              <a:endParaRPr lang="en-US" altLang="zh-CN" sz="1600" b="1" dirty="0">
                <a:solidFill>
                  <a:schemeClr val="bg1"/>
                </a:solidFill>
                <a:latin typeface="Times New Roman" panose="02020603050405020304" charset="0"/>
                <a:ea typeface="微软雅黑" panose="020B0503020204020204" charset="-122"/>
                <a:cs typeface="Times New Roman" panose="02020603050405020304" charset="0"/>
              </a:endParaRPr>
            </a:p>
          </p:txBody>
        </p:sp>
      </p:grpSp>
      <p:sp>
        <p:nvSpPr>
          <p:cNvPr id="5" name="文本框 4"/>
          <p:cNvSpPr txBox="1"/>
          <p:nvPr/>
        </p:nvSpPr>
        <p:spPr>
          <a:xfrm>
            <a:off x="952565" y="5925339"/>
            <a:ext cx="10286869" cy="400110"/>
          </a:xfrm>
          <a:prstGeom prst="rect">
            <a:avLst/>
          </a:prstGeom>
          <a:solidFill>
            <a:srgbClr val="8D3E8B"/>
          </a:solidFill>
        </p:spPr>
        <p:txBody>
          <a:bodyPr wrap="square">
            <a:spAutoFit/>
          </a:bodyPr>
          <a:lstStyle/>
          <a:p>
            <a:pPr algn="ctr"/>
            <a:r>
              <a:rPr kumimoji="0" lang="zh-CN" altLang="en-US" sz="2000" b="1" i="0" u="none" strike="noStrike" kern="1200" cap="none" spc="0" normalizeH="0" baseline="0" noProof="0" dirty="0">
                <a:ln>
                  <a:noFill/>
                </a:ln>
                <a:solidFill>
                  <a:schemeClr val="bg1"/>
                </a:solidFill>
                <a:effectLst/>
                <a:uLnTx/>
                <a:uFillTx/>
                <a:latin typeface="Times New Roman" panose="02020603050405020304" charset="0"/>
                <a:ea typeface="微软雅黑" panose="020B0503020204020204" charset="-122"/>
                <a:cs typeface="Times New Roman" panose="02020603050405020304" charset="0"/>
              </a:rPr>
              <a:t>目前，血液肿瘤患者</a:t>
            </a:r>
            <a:r>
              <a:rPr kumimoji="0" lang="en-US" altLang="zh-CN" sz="2000" b="1" i="0" u="none" strike="noStrike" kern="1200" cap="none" spc="0" normalizeH="0" baseline="0" noProof="0" dirty="0">
                <a:ln>
                  <a:noFill/>
                </a:ln>
                <a:solidFill>
                  <a:schemeClr val="bg1"/>
                </a:solidFill>
                <a:effectLst/>
                <a:uLnTx/>
                <a:uFillTx/>
                <a:latin typeface="Times New Roman" panose="02020603050405020304" charset="0"/>
                <a:ea typeface="微软雅黑" panose="020B0503020204020204" charset="-122"/>
                <a:cs typeface="Times New Roman" panose="02020603050405020304" charset="0"/>
              </a:rPr>
              <a:t>IMD</a:t>
            </a:r>
            <a:r>
              <a:rPr kumimoji="0" lang="zh-CN" altLang="en-US" sz="2000" b="1" i="0" u="none" strike="noStrike" kern="1200" cap="none" spc="0" normalizeH="0" baseline="0" noProof="0" dirty="0">
                <a:ln>
                  <a:noFill/>
                </a:ln>
                <a:solidFill>
                  <a:schemeClr val="bg1"/>
                </a:solidFill>
                <a:effectLst/>
                <a:uLnTx/>
                <a:uFillTx/>
                <a:latin typeface="Times New Roman" panose="02020603050405020304" charset="0"/>
                <a:ea typeface="微软雅黑" panose="020B0503020204020204" charset="-122"/>
                <a:cs typeface="Times New Roman" panose="02020603050405020304" charset="0"/>
              </a:rPr>
              <a:t>治疗同样面临巨大挑战！</a:t>
            </a:r>
            <a:endParaRPr lang="zh-CN" altLang="en-US" sz="1400" b="1" dirty="0">
              <a:solidFill>
                <a:schemeClr val="bg1"/>
              </a:solidFill>
              <a:latin typeface="Times New Roman" panose="02020603050405020304" charset="0"/>
              <a:ea typeface="微软雅黑" panose="020B0503020204020204" charset="-122"/>
              <a:cs typeface="Times New Roman" panose="02020603050405020304" charset="0"/>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3" imgW="5080" imgH="5080" progId="TCLayout.ActiveDocument.1">
                  <p:embed/>
                </p:oleObj>
              </mc:Choice>
              <mc:Fallback>
                <p:oleObj name="think-cell 幻灯片" r:id="rId3" imgW="5080" imgH="5080" progId="TCLayout.ActiveDocument.1">
                  <p:embed/>
                  <p:pic>
                    <p:nvPicPr>
                      <p:cNvPr id="0" name="think-cell data - do not delete"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矩形: 圆角 2"/>
          <p:cNvSpPr/>
          <p:nvPr/>
        </p:nvSpPr>
        <p:spPr>
          <a:xfrm>
            <a:off x="658908" y="1003918"/>
            <a:ext cx="10904912" cy="5252102"/>
          </a:xfrm>
          <a:prstGeom prst="roundRect">
            <a:avLst>
              <a:gd name="adj" fmla="val 1057"/>
            </a:avLst>
          </a:prstGeom>
          <a:solidFill>
            <a:schemeClr val="bg1"/>
          </a:solidFill>
          <a:ln w="6350">
            <a:solidFill>
              <a:schemeClr val="bg1">
                <a:lumMod val="75000"/>
              </a:schemeClr>
            </a:solidFill>
          </a:ln>
          <a:effectLst>
            <a:outerShdw blurRad="25400" dist="12700" dir="2700000" algn="tl"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微软雅黑" panose="020B0503020204020204" charset="-122"/>
              <a:cs typeface="Times New Roman" panose="02020603050405020304" charset="0"/>
              <a:sym typeface="Arial" panose="020B0604020202020204" pitchFamily="34" charset="0"/>
            </a:endParaRPr>
          </a:p>
        </p:txBody>
      </p:sp>
      <p:sp>
        <p:nvSpPr>
          <p:cNvPr id="5" name="标题 4"/>
          <p:cNvSpPr>
            <a:spLocks noGrp="1"/>
          </p:cNvSpPr>
          <p:nvPr>
            <p:ph type="title"/>
          </p:nvPr>
        </p:nvSpPr>
        <p:spPr>
          <a:xfrm>
            <a:off x="608330" y="78740"/>
            <a:ext cx="10968990" cy="1235075"/>
          </a:xfrm>
        </p:spPr>
        <p:txBody>
          <a:bodyPr vert="horz"/>
          <a:lstStyle/>
          <a:p>
            <a:r>
              <a:rPr lang="en-US" altLang="zh-CN" sz="2400" dirty="0">
                <a:latin typeface="微软雅黑" panose="020B0503020204020204" charset="-122"/>
                <a:ea typeface="微软雅黑" panose="020B0503020204020204" charset="-122"/>
                <a:cs typeface="微软雅黑" panose="020B0503020204020204" charset="-122"/>
              </a:rPr>
              <a:t>CT</a:t>
            </a:r>
            <a:r>
              <a:rPr lang="zh-CN" altLang="en-US" sz="2400" dirty="0">
                <a:latin typeface="微软雅黑" panose="020B0503020204020204" charset="-122"/>
                <a:ea typeface="微软雅黑" panose="020B0503020204020204" charset="-122"/>
                <a:cs typeface="微软雅黑" panose="020B0503020204020204" charset="-122"/>
              </a:rPr>
              <a:t>影像学检查，有助于血液病患者肺霉菌病的早期治疗</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811631" y="1195899"/>
            <a:ext cx="5195724" cy="700576"/>
          </a:xfrm>
          <a:prstGeom prst="rect">
            <a:avLst/>
          </a:prstGeom>
          <a:noFill/>
        </p:spPr>
        <p:txBody>
          <a:bodyPr wrap="square">
            <a:spAutoFit/>
          </a:bodyPr>
          <a:lstStyle/>
          <a:p>
            <a:pPr marL="285750" indent="-285750">
              <a:lnSpc>
                <a:spcPct val="150000"/>
              </a:lnSpc>
              <a:spcBef>
                <a:spcPts val="600"/>
              </a:spcBef>
              <a:buFont typeface="Arial" panose="020B0604020202020204" pitchFamily="34" charset="0"/>
              <a:buChar cha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血液肿瘤患者并发侵袭性曲霉病时，其</a:t>
            </a:r>
            <a:r>
              <a:rPr kumimoji="0" lang="en-US" altLang="zh-CN" sz="14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CT</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检查常表现为不同于其它肺炎的特征，从而</a:t>
            </a:r>
            <a:r>
              <a:rPr kumimoji="0" lang="zh-CN" altLang="en-US" sz="1400" b="1" i="0" u="none" strike="noStrike" kern="1200" cap="none" spc="0" normalizeH="0" baseline="0" noProof="0" dirty="0">
                <a:ln>
                  <a:noFill/>
                </a:ln>
                <a:solidFill>
                  <a:srgbClr val="8D3E8B"/>
                </a:solidFill>
                <a:effectLst/>
                <a:uLnTx/>
                <a:uFillTx/>
                <a:latin typeface="Times New Roman" panose="02020603050405020304" charset="0"/>
                <a:ea typeface="微软雅黑" panose="020B0503020204020204" charset="-122"/>
                <a:cs typeface="+mn-cs"/>
              </a:rPr>
              <a:t>有助于临床早期发现肺曲霉感染</a:t>
            </a:r>
            <a:r>
              <a:rPr lang="en-US" altLang="zh-CN" sz="1400" baseline="30000" dirty="0">
                <a:highlight>
                  <a:srgbClr val="FFFFFF"/>
                </a:highlight>
                <a:latin typeface="Times New Roman" panose="02020603050405020304" charset="0"/>
                <a:ea typeface="微软雅黑" panose="020B0503020204020204" charset="-122"/>
                <a:cs typeface="Times New Roman" panose="02020603050405020304" charset="0"/>
              </a:rPr>
              <a:t>1</a:t>
            </a:r>
            <a:endParaRPr lang="zh-CN" altLang="en-US" sz="1400" baseline="30000" dirty="0">
              <a:latin typeface="Times New Roman" panose="02020603050405020304" charset="0"/>
              <a:ea typeface="微软雅黑" panose="020B0503020204020204" charset="-122"/>
              <a:cs typeface="Times New Roman" panose="02020603050405020304" charset="0"/>
            </a:endParaRPr>
          </a:p>
        </p:txBody>
      </p:sp>
      <p:grpSp>
        <p:nvGrpSpPr>
          <p:cNvPr id="7" name="组合 6"/>
          <p:cNvGrpSpPr/>
          <p:nvPr/>
        </p:nvGrpSpPr>
        <p:grpSpPr>
          <a:xfrm>
            <a:off x="5975751" y="1814267"/>
            <a:ext cx="92564" cy="3711238"/>
            <a:chOff x="4921754" y="2729379"/>
            <a:chExt cx="1826761" cy="2264009"/>
          </a:xfrm>
        </p:grpSpPr>
        <p:sp>
          <p:nvSpPr>
            <p:cNvPr id="8" name="任意多边形: 形状 18"/>
            <p:cNvSpPr/>
            <p:nvPr/>
          </p:nvSpPr>
          <p:spPr>
            <a:xfrm>
              <a:off x="4921754" y="2754377"/>
              <a:ext cx="1525687" cy="2239011"/>
            </a:xfrm>
            <a:custGeom>
              <a:avLst/>
              <a:gdLst>
                <a:gd name="connsiteX0" fmla="*/ 439723 w 1637776"/>
                <a:gd name="connsiteY0" fmla="*/ 0 h 2403505"/>
                <a:gd name="connsiteX1" fmla="*/ 1637776 w 1637776"/>
                <a:gd name="connsiteY1" fmla="*/ 1180720 h 2403505"/>
                <a:gd name="connsiteX2" fmla="*/ 432682 w 1637776"/>
                <a:gd name="connsiteY2" fmla="*/ 2403505 h 2403505"/>
                <a:gd name="connsiteX3" fmla="*/ 29633 w 1637776"/>
                <a:gd name="connsiteY3" fmla="*/ 2006287 h 2403505"/>
                <a:gd name="connsiteX4" fmla="*/ 795004 w 1637776"/>
                <a:gd name="connsiteY4" fmla="*/ 1229681 h 2403505"/>
                <a:gd name="connsiteX5" fmla="*/ 0 w 1637776"/>
                <a:gd name="connsiteY5" fmla="*/ 446179 h 240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776" h="2403505">
                  <a:moveTo>
                    <a:pt x="439723" y="0"/>
                  </a:moveTo>
                  <a:lnTo>
                    <a:pt x="1637776" y="1180720"/>
                  </a:lnTo>
                  <a:lnTo>
                    <a:pt x="432682" y="2403505"/>
                  </a:lnTo>
                  <a:lnTo>
                    <a:pt x="29633" y="2006287"/>
                  </a:lnTo>
                  <a:lnTo>
                    <a:pt x="795004" y="1229681"/>
                  </a:lnTo>
                  <a:lnTo>
                    <a:pt x="0" y="446179"/>
                  </a:lnTo>
                  <a:close/>
                </a:path>
              </a:pathLst>
            </a:custGeom>
            <a:gradFill flip="none" rotWithShape="1">
              <a:gsLst>
                <a:gs pos="21000">
                  <a:srgbClr val="902F80">
                    <a:alpha val="0"/>
                  </a:srgbClr>
                </a:gs>
                <a:gs pos="100000">
                  <a:srgbClr val="902F8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sp>
          <p:nvSpPr>
            <p:cNvPr id="9" name="任意多边形: 形状 17"/>
            <p:cNvSpPr/>
            <p:nvPr/>
          </p:nvSpPr>
          <p:spPr>
            <a:xfrm>
              <a:off x="5222827" y="2729379"/>
              <a:ext cx="1525688" cy="2239011"/>
            </a:xfrm>
            <a:custGeom>
              <a:avLst/>
              <a:gdLst>
                <a:gd name="connsiteX0" fmla="*/ 439723 w 1637776"/>
                <a:gd name="connsiteY0" fmla="*/ 0 h 2403505"/>
                <a:gd name="connsiteX1" fmla="*/ 1637776 w 1637776"/>
                <a:gd name="connsiteY1" fmla="*/ 1180720 h 2403505"/>
                <a:gd name="connsiteX2" fmla="*/ 432682 w 1637776"/>
                <a:gd name="connsiteY2" fmla="*/ 2403505 h 2403505"/>
                <a:gd name="connsiteX3" fmla="*/ 29633 w 1637776"/>
                <a:gd name="connsiteY3" fmla="*/ 2006287 h 2403505"/>
                <a:gd name="connsiteX4" fmla="*/ 795004 w 1637776"/>
                <a:gd name="connsiteY4" fmla="*/ 1229681 h 2403505"/>
                <a:gd name="connsiteX5" fmla="*/ 0 w 1637776"/>
                <a:gd name="connsiteY5" fmla="*/ 446179 h 240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7776" h="2403505">
                  <a:moveTo>
                    <a:pt x="439723" y="0"/>
                  </a:moveTo>
                  <a:lnTo>
                    <a:pt x="1637776" y="1180720"/>
                  </a:lnTo>
                  <a:lnTo>
                    <a:pt x="432682" y="2403505"/>
                  </a:lnTo>
                  <a:lnTo>
                    <a:pt x="29633" y="2006287"/>
                  </a:lnTo>
                  <a:lnTo>
                    <a:pt x="795004" y="1229681"/>
                  </a:lnTo>
                  <a:lnTo>
                    <a:pt x="0" y="446179"/>
                  </a:lnTo>
                  <a:close/>
                </a:path>
              </a:pathLst>
            </a:custGeom>
            <a:gradFill flip="none" rotWithShape="1">
              <a:gsLst>
                <a:gs pos="21000">
                  <a:srgbClr val="902F80">
                    <a:alpha val="0"/>
                  </a:srgbClr>
                </a:gs>
                <a:gs pos="95000">
                  <a:srgbClr val="902F80">
                    <a:alpha val="44000"/>
                  </a:srgbClr>
                </a:gs>
              </a:gsLst>
              <a:lin ang="0" scaled="1"/>
              <a:tileRect/>
            </a:gradFill>
            <a:ln>
              <a:gradFill flip="none" rotWithShape="1">
                <a:gsLst>
                  <a:gs pos="4700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sp>
        <p:nvSpPr>
          <p:cNvPr id="10" name="文本框 9"/>
          <p:cNvSpPr txBox="1"/>
          <p:nvPr/>
        </p:nvSpPr>
        <p:spPr>
          <a:xfrm>
            <a:off x="608328" y="6205536"/>
            <a:ext cx="11201402" cy="368300"/>
          </a:xfrm>
          <a:prstGeom prst="rect">
            <a:avLst/>
          </a:prstGeom>
          <a:noFill/>
        </p:spPr>
        <p:txBody>
          <a:bodyPr wrap="square">
            <a:spAutoFit/>
          </a:bodyPr>
          <a:lstStyle/>
          <a:p>
            <a:r>
              <a:rPr lang="en-US" altLang="zh-CN" sz="800" dirty="0">
                <a:latin typeface="Arial" panose="020B0604020202020204" pitchFamily="34" charset="0"/>
                <a:ea typeface="微软雅黑" panose="020B0503020204020204" charset="-122"/>
                <a:cs typeface="Arial" panose="020B0604020202020204" pitchFamily="34" charset="0"/>
                <a:sym typeface="+mn-ea"/>
              </a:rPr>
              <a:t>1. Raveendran S et al. Radiology of Infectious Diseases. 2018;5:14-25           2. Nucci M, et al. Clin Infect Dis 2010:51:1273-80;           3. </a:t>
            </a:r>
            <a:r>
              <a:rPr lang="en-US" altLang="zh-CN" sz="800" dirty="0" err="1">
                <a:latin typeface="Arial" panose="020B0604020202020204" pitchFamily="34" charset="0"/>
                <a:ea typeface="微软雅黑" panose="020B0503020204020204" charset="-122"/>
                <a:cs typeface="Arial" panose="020B0604020202020204" pitchFamily="34" charset="0"/>
                <a:sym typeface="+mn-ea"/>
              </a:rPr>
              <a:t>Girmenia</a:t>
            </a:r>
            <a:r>
              <a:rPr lang="en-US" altLang="zh-CN" sz="800" dirty="0">
                <a:latin typeface="Arial" panose="020B0604020202020204" pitchFamily="34" charset="0"/>
                <a:ea typeface="微软雅黑" panose="020B0503020204020204" charset="-122"/>
                <a:cs typeface="Arial" panose="020B0604020202020204" pitchFamily="34" charset="0"/>
                <a:sym typeface="+mn-ea"/>
              </a:rPr>
              <a:t> C, et al. Clin </a:t>
            </a:r>
            <a:r>
              <a:rPr lang="en-US" altLang="zh-CN" sz="800" dirty="0" err="1">
                <a:latin typeface="Arial" panose="020B0604020202020204" pitchFamily="34" charset="0"/>
                <a:ea typeface="微软雅黑" panose="020B0503020204020204" charset="-122"/>
                <a:cs typeface="Arial" panose="020B0604020202020204" pitchFamily="34" charset="0"/>
                <a:sym typeface="+mn-ea"/>
              </a:rPr>
              <a:t>Microbiol</a:t>
            </a:r>
            <a:r>
              <a:rPr lang="en-US" altLang="zh-CN" sz="800" dirty="0">
                <a:latin typeface="Arial" panose="020B0604020202020204" pitchFamily="34" charset="0"/>
                <a:ea typeface="微软雅黑" panose="020B0503020204020204" charset="-122"/>
                <a:cs typeface="Arial" panose="020B0604020202020204" pitchFamily="34" charset="0"/>
                <a:sym typeface="+mn-ea"/>
              </a:rPr>
              <a:t> Infect 2012; 18: 990-996</a:t>
            </a:r>
            <a:endParaRPr lang="en-US" altLang="zh-CN" sz="800" dirty="0">
              <a:latin typeface="Arial" panose="020B0604020202020204" pitchFamily="34" charset="0"/>
              <a:ea typeface="微软雅黑" panose="020B0503020204020204" charset="-122"/>
              <a:cs typeface="Arial" panose="020B0604020202020204" pitchFamily="34" charset="0"/>
              <a:sym typeface="+mn-ea"/>
            </a:endParaRPr>
          </a:p>
          <a:p>
            <a:r>
              <a:rPr lang="en-US" altLang="zh-CN" sz="800" dirty="0">
                <a:latin typeface="Arial" panose="020B0604020202020204" pitchFamily="34" charset="0"/>
                <a:ea typeface="微软雅黑" panose="020B0503020204020204" charset="-122"/>
                <a:cs typeface="Arial" panose="020B0604020202020204" pitchFamily="34" charset="0"/>
                <a:sym typeface="+mn-ea"/>
              </a:rPr>
              <a:t>4. </a:t>
            </a:r>
            <a:r>
              <a:rPr lang="en-US" altLang="zh-CN" sz="800" dirty="0" err="1">
                <a:latin typeface="Arial" panose="020B0604020202020204" pitchFamily="34" charset="0"/>
                <a:ea typeface="微软雅黑" panose="020B0503020204020204" charset="-122"/>
                <a:cs typeface="Arial" panose="020B0604020202020204" pitchFamily="34" charset="0"/>
                <a:sym typeface="+mn-ea"/>
              </a:rPr>
              <a:t>Kyo</a:t>
            </a:r>
            <a:r>
              <a:rPr lang="en-US" altLang="zh-CN" sz="800" dirty="0">
                <a:latin typeface="Arial" panose="020B0604020202020204" pitchFamily="34" charset="0"/>
                <a:ea typeface="微软雅黑" panose="020B0503020204020204" charset="-122"/>
                <a:cs typeface="Arial" panose="020B0604020202020204" pitchFamily="34" charset="0"/>
                <a:sym typeface="+mn-ea"/>
              </a:rPr>
              <a:t> K, et al. Program and Abstract of the 52° </a:t>
            </a:r>
            <a:r>
              <a:rPr lang="en-US" altLang="zh-CN" sz="800" dirty="0" err="1">
                <a:latin typeface="Arial" panose="020B0604020202020204" pitchFamily="34" charset="0"/>
                <a:ea typeface="微软雅黑" panose="020B0503020204020204" charset="-122"/>
                <a:cs typeface="Arial" panose="020B0604020202020204" pitchFamily="34" charset="0"/>
                <a:sym typeface="+mn-ea"/>
              </a:rPr>
              <a:t>Interscience</a:t>
            </a:r>
            <a:r>
              <a:rPr lang="en-US" altLang="zh-CN" sz="800" dirty="0">
                <a:latin typeface="Arial" panose="020B0604020202020204" pitchFamily="34" charset="0"/>
                <a:ea typeface="微软雅黑" panose="020B0503020204020204" charset="-122"/>
                <a:cs typeface="Arial" panose="020B0604020202020204" pitchFamily="34" charset="0"/>
                <a:sym typeface="+mn-ea"/>
              </a:rPr>
              <a:t> </a:t>
            </a:r>
            <a:r>
              <a:rPr lang="en-US" altLang="zh-CN" sz="800" dirty="0" err="1">
                <a:latin typeface="Arial" panose="020B0604020202020204" pitchFamily="34" charset="0"/>
                <a:ea typeface="微软雅黑" panose="020B0503020204020204" charset="-122"/>
                <a:cs typeface="Arial" panose="020B0604020202020204" pitchFamily="34" charset="0"/>
                <a:sym typeface="+mn-ea"/>
              </a:rPr>
              <a:t>Coference</a:t>
            </a:r>
            <a:r>
              <a:rPr lang="en-US" altLang="zh-CN" sz="800" dirty="0">
                <a:latin typeface="Arial" panose="020B0604020202020204" pitchFamily="34" charset="0"/>
                <a:ea typeface="微软雅黑" panose="020B0503020204020204" charset="-122"/>
                <a:cs typeface="Arial" panose="020B0604020202020204" pitchFamily="34" charset="0"/>
                <a:sym typeface="+mn-ea"/>
              </a:rPr>
              <a:t> on Antimicrobial Agents and Chemotherapy 2012;Abstract M-1226     5. Nam BD et al. </a:t>
            </a:r>
            <a:r>
              <a:rPr lang="en-US" altLang="zh-CN" sz="800" dirty="0" err="1">
                <a:latin typeface="Arial" panose="020B0604020202020204" pitchFamily="34" charset="0"/>
                <a:ea typeface="微软雅黑" panose="020B0503020204020204" charset="-122"/>
                <a:cs typeface="Arial" panose="020B0604020202020204" pitchFamily="34" charset="0"/>
                <a:sym typeface="+mn-ea"/>
              </a:rPr>
              <a:t>Eur</a:t>
            </a:r>
            <a:r>
              <a:rPr lang="en-US" altLang="zh-CN" sz="800" dirty="0">
                <a:latin typeface="Arial" panose="020B0604020202020204" pitchFamily="34" charset="0"/>
                <a:ea typeface="微软雅黑" panose="020B0503020204020204" charset="-122"/>
                <a:cs typeface="Arial" panose="020B0604020202020204" pitchFamily="34" charset="0"/>
                <a:sym typeface="+mn-ea"/>
              </a:rPr>
              <a:t> </a:t>
            </a:r>
            <a:r>
              <a:rPr lang="en-US" altLang="zh-CN" sz="800" dirty="0" err="1">
                <a:latin typeface="Arial" panose="020B0604020202020204" pitchFamily="34" charset="0"/>
                <a:ea typeface="微软雅黑" panose="020B0503020204020204" charset="-122"/>
                <a:cs typeface="Arial" panose="020B0604020202020204" pitchFamily="34" charset="0"/>
                <a:sym typeface="+mn-ea"/>
              </a:rPr>
              <a:t>Radiol</a:t>
            </a:r>
            <a:r>
              <a:rPr lang="en-US" altLang="zh-CN" sz="800" dirty="0">
                <a:latin typeface="Arial" panose="020B0604020202020204" pitchFamily="34" charset="0"/>
                <a:ea typeface="微软雅黑" panose="020B0503020204020204" charset="-122"/>
                <a:cs typeface="Arial" panose="020B0604020202020204" pitchFamily="34" charset="0"/>
                <a:sym typeface="+mn-ea"/>
              </a:rPr>
              <a:t>. 2018 Feb;28(2):788-795</a:t>
            </a:r>
            <a:r>
              <a:rPr lang="en-US" altLang="zh-CN" sz="1000" dirty="0">
                <a:latin typeface="Arial" panose="020B0604020202020204" pitchFamily="34" charset="0"/>
                <a:ea typeface="微软雅黑" panose="020B0503020204020204" charset="-122"/>
                <a:cs typeface="Arial" panose="020B0604020202020204" pitchFamily="34" charset="0"/>
                <a:sym typeface="+mn-ea"/>
              </a:rPr>
              <a:t> </a:t>
            </a:r>
            <a:endParaRPr lang="en-US" altLang="zh-CN" sz="1000" dirty="0">
              <a:latin typeface="Arial" panose="020B0604020202020204" pitchFamily="34" charset="0"/>
              <a:ea typeface="微软雅黑" panose="020B0503020204020204" charset="-122"/>
              <a:cs typeface="Arial" panose="020B0604020202020204" pitchFamily="34" charset="0"/>
              <a:sym typeface="+mn-ea"/>
            </a:endParaRPr>
          </a:p>
        </p:txBody>
      </p:sp>
      <p:sp>
        <p:nvSpPr>
          <p:cNvPr id="16" name="文本框 15"/>
          <p:cNvSpPr txBox="1"/>
          <p:nvPr/>
        </p:nvSpPr>
        <p:spPr>
          <a:xfrm>
            <a:off x="6141844" y="1194994"/>
            <a:ext cx="5195724" cy="1023614"/>
          </a:xfrm>
          <a:prstGeom prst="rect">
            <a:avLst/>
          </a:prstGeom>
          <a:noFill/>
        </p:spPr>
        <p:txBody>
          <a:bodyPr wrap="square">
            <a:spAutoFit/>
          </a:bodyPr>
          <a:lstStyle/>
          <a:p>
            <a:pPr marL="285750" indent="-285750">
              <a:lnSpc>
                <a:spcPct val="150000"/>
              </a:lnSpc>
              <a:spcBef>
                <a:spcPts val="600"/>
              </a:spcBef>
              <a:buFont typeface="Arial" panose="020B0604020202020204" pitchFamily="34" charset="0"/>
              <a:buChar char="•"/>
            </a:pPr>
            <a:r>
              <a:rPr kumimoji="0" lang="zh-CN" altLang="en-US" sz="14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血液肿瘤患者并发侵袭性霉菌时，</a:t>
            </a:r>
            <a:r>
              <a:rPr kumimoji="0" lang="zh-CN" altLang="en-US" sz="1400" b="1" i="0" u="none" strike="noStrike" kern="1200" cap="none" spc="0" normalizeH="0" baseline="0" noProof="0" dirty="0">
                <a:ln>
                  <a:noFill/>
                </a:ln>
                <a:solidFill>
                  <a:srgbClr val="8D3E8B"/>
                </a:solidFill>
                <a:effectLst/>
                <a:uLnTx/>
                <a:uFillTx/>
                <a:latin typeface="Times New Roman" panose="02020603050405020304" charset="0"/>
                <a:ea typeface="微软雅黑" panose="020B0503020204020204" charset="-122"/>
                <a:cs typeface="+mn-cs"/>
              </a:rPr>
              <a:t>早期</a:t>
            </a:r>
            <a:r>
              <a:rPr kumimoji="0" lang="en-US" altLang="zh-CN" sz="1400" b="1" i="0" u="none" strike="noStrike" kern="1200" cap="none" spc="0" normalizeH="0" baseline="0" noProof="0" dirty="0">
                <a:ln>
                  <a:noFill/>
                </a:ln>
                <a:solidFill>
                  <a:srgbClr val="8D3E8B"/>
                </a:solidFill>
                <a:effectLst/>
                <a:uLnTx/>
                <a:uFillTx/>
                <a:latin typeface="Times New Roman" panose="02020603050405020304" charset="0"/>
                <a:ea typeface="微软雅黑" panose="020B0503020204020204" charset="-122"/>
                <a:cs typeface="+mn-cs"/>
              </a:rPr>
              <a:t>CT</a:t>
            </a:r>
            <a:r>
              <a:rPr kumimoji="0" lang="zh-CN" altLang="en-US" sz="1400" b="1" i="0" u="none" strike="noStrike" kern="1200" cap="none" spc="0" normalizeH="0" baseline="0" noProof="0" dirty="0">
                <a:ln>
                  <a:noFill/>
                </a:ln>
                <a:solidFill>
                  <a:srgbClr val="8D3E8B"/>
                </a:solidFill>
                <a:effectLst/>
                <a:uLnTx/>
                <a:uFillTx/>
                <a:latin typeface="Times New Roman" panose="02020603050405020304" charset="0"/>
                <a:ea typeface="微软雅黑" panose="020B0503020204020204" charset="-122"/>
                <a:cs typeface="+mn-cs"/>
              </a:rPr>
              <a:t>检查时约</a:t>
            </a:r>
            <a:r>
              <a:rPr kumimoji="0" lang="en-US" altLang="zh-CN" sz="1400" b="1" i="0" u="none" strike="noStrike" kern="1200" cap="none" spc="0" normalizeH="0" baseline="0" noProof="0" dirty="0">
                <a:ln>
                  <a:noFill/>
                </a:ln>
                <a:solidFill>
                  <a:srgbClr val="8D3E8B"/>
                </a:solidFill>
                <a:effectLst/>
                <a:uLnTx/>
                <a:uFillTx/>
                <a:latin typeface="Times New Roman" panose="02020603050405020304" charset="0"/>
                <a:ea typeface="微软雅黑" panose="020B0503020204020204" charset="-122"/>
                <a:cs typeface="+mn-cs"/>
              </a:rPr>
              <a:t>34%-100%</a:t>
            </a:r>
            <a:r>
              <a:rPr kumimoji="0" lang="zh-CN" altLang="en-US" sz="1400" b="1" i="0" u="none" strike="noStrike" kern="1200" cap="none" spc="0" normalizeH="0" baseline="0" noProof="0" dirty="0">
                <a:ln>
                  <a:noFill/>
                </a:ln>
                <a:solidFill>
                  <a:srgbClr val="8D3E8B"/>
                </a:solidFill>
                <a:effectLst/>
                <a:uLnTx/>
                <a:uFillTx/>
                <a:latin typeface="Times New Roman" panose="02020603050405020304" charset="0"/>
                <a:ea typeface="微软雅黑" panose="020B0503020204020204" charset="-122"/>
                <a:cs typeface="+mn-cs"/>
              </a:rPr>
              <a:t>为非特征性改变</a:t>
            </a:r>
            <a:r>
              <a:rPr lang="en-US" altLang="zh-CN" sz="1400" baseline="30000" dirty="0">
                <a:highlight>
                  <a:srgbClr val="FFFFFF"/>
                </a:highlight>
                <a:latin typeface="Times New Roman" panose="02020603050405020304" charset="0"/>
                <a:ea typeface="微软雅黑" panose="020B0503020204020204" charset="-122"/>
                <a:cs typeface="Times New Roman" panose="02020603050405020304" charset="0"/>
              </a:rPr>
              <a:t>1</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；因此，血液病患者早期影像学未出现特征性改变时仍应关注霉菌感染，需及时考虑适当的干预</a:t>
            </a:r>
            <a:endParaRPr kumimoji="0" lang="zh-CN" altLang="en-US" sz="14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endParaRPr>
          </a:p>
        </p:txBody>
      </p:sp>
      <p:grpSp>
        <p:nvGrpSpPr>
          <p:cNvPr id="18" name="组合 17"/>
          <p:cNvGrpSpPr/>
          <p:nvPr/>
        </p:nvGrpSpPr>
        <p:grpSpPr>
          <a:xfrm>
            <a:off x="6400800" y="2270289"/>
            <a:ext cx="4686300" cy="3810471"/>
            <a:chOff x="906769" y="2406220"/>
            <a:chExt cx="4653937" cy="3211798"/>
          </a:xfrm>
        </p:grpSpPr>
        <p:graphicFrame>
          <p:nvGraphicFramePr>
            <p:cNvPr id="20" name="图表 19"/>
            <p:cNvGraphicFramePr/>
            <p:nvPr/>
          </p:nvGraphicFramePr>
          <p:xfrm>
            <a:off x="1235364" y="2406220"/>
            <a:ext cx="4325342" cy="3211798"/>
          </p:xfrm>
          <a:graphic>
            <a:graphicData uri="http://schemas.openxmlformats.org/drawingml/2006/chart">
              <c:chart xmlns:c="http://schemas.openxmlformats.org/drawingml/2006/chart" xmlns:r="http://schemas.openxmlformats.org/officeDocument/2006/relationships" r:id="rId1"/>
            </a:graphicData>
          </a:graphic>
        </p:graphicFrame>
        <p:sp>
          <p:nvSpPr>
            <p:cNvPr id="21" name="文本框 20"/>
            <p:cNvSpPr txBox="1"/>
            <p:nvPr/>
          </p:nvSpPr>
          <p:spPr>
            <a:xfrm rot="16200000">
              <a:off x="-531201" y="3905701"/>
              <a:ext cx="3150286" cy="274346"/>
            </a:xfrm>
            <a:prstGeom prst="rect">
              <a:avLst/>
            </a:prstGeom>
            <a:noFill/>
          </p:spPr>
          <p:txBody>
            <a:bodyPr wrap="square" rtlCol="0">
              <a:spAutoFit/>
            </a:bodyPr>
            <a:lstStyle/>
            <a:p>
              <a:pPr algn="ctr"/>
              <a:r>
                <a:rPr lang="zh-CN" altLang="en-US" sz="1200" dirty="0">
                  <a:latin typeface="Times New Roman" panose="02020603050405020304" charset="0"/>
                  <a:ea typeface="微软雅黑" panose="020B0503020204020204" charset="-122"/>
                  <a:cs typeface="Times New Roman" panose="02020603050405020304" charset="0"/>
                </a:rPr>
                <a:t>不同研究中血液病患者非特征性</a:t>
              </a:r>
              <a:r>
                <a:rPr lang="en-US" altLang="zh-CN" sz="1200" dirty="0">
                  <a:latin typeface="Times New Roman" panose="02020603050405020304" charset="0"/>
                  <a:ea typeface="微软雅黑" panose="020B0503020204020204" charset="-122"/>
                  <a:cs typeface="Times New Roman" panose="02020603050405020304" charset="0"/>
                </a:rPr>
                <a:t>CT</a:t>
              </a:r>
              <a:r>
                <a:rPr lang="zh-CN" altLang="en-US" sz="1200" dirty="0">
                  <a:latin typeface="Times New Roman" panose="02020603050405020304" charset="0"/>
                  <a:ea typeface="微软雅黑" panose="020B0503020204020204" charset="-122"/>
                  <a:cs typeface="Times New Roman" panose="02020603050405020304" charset="0"/>
                </a:rPr>
                <a:t>表现发生率</a:t>
              </a:r>
              <a:endParaRPr lang="zh-CN" altLang="en-US" sz="1200" dirty="0">
                <a:latin typeface="Times New Roman" panose="02020603050405020304" charset="0"/>
                <a:ea typeface="微软雅黑" panose="020B0503020204020204" charset="-122"/>
                <a:cs typeface="Times New Roman" panose="02020603050405020304" charset="0"/>
              </a:endParaRPr>
            </a:p>
          </p:txBody>
        </p:sp>
      </p:grpSp>
      <p:grpSp>
        <p:nvGrpSpPr>
          <p:cNvPr id="37" name="组合 36"/>
          <p:cNvGrpSpPr/>
          <p:nvPr/>
        </p:nvGrpSpPr>
        <p:grpSpPr>
          <a:xfrm>
            <a:off x="932588" y="2043123"/>
            <a:ext cx="4935124" cy="3920215"/>
            <a:chOff x="932588" y="2143015"/>
            <a:chExt cx="4935124" cy="3920215"/>
          </a:xfrm>
        </p:grpSpPr>
        <p:sp>
          <p:nvSpPr>
            <p:cNvPr id="11" name="文本框 10"/>
            <p:cNvSpPr txBox="1"/>
            <p:nvPr/>
          </p:nvSpPr>
          <p:spPr>
            <a:xfrm>
              <a:off x="1918431" y="2143015"/>
              <a:ext cx="3595856" cy="307777"/>
            </a:xfrm>
            <a:prstGeom prst="rect">
              <a:avLst/>
            </a:prstGeom>
            <a:noFill/>
          </p:spPr>
          <p:txBody>
            <a:bodyPr wrap="none" rtlCol="0">
              <a:spAutoFit/>
            </a:bodyPr>
            <a:lstStyle/>
            <a:p>
              <a:r>
                <a:rPr lang="zh-CN" altLang="en-US" sz="1400" b="1" dirty="0">
                  <a:solidFill>
                    <a:srgbClr val="95358C"/>
                  </a:solidFill>
                  <a:latin typeface="Times New Roman" panose="02020603050405020304" charset="0"/>
                  <a:ea typeface="微软雅黑" panose="020B0503020204020204" charset="-122"/>
                  <a:cs typeface="Times New Roman" panose="02020603050405020304" charset="0"/>
                </a:rPr>
                <a:t>敏感性                    特异性                    准确性</a:t>
              </a:r>
              <a:endParaRPr lang="zh-CN" altLang="en-US" sz="1400" b="1" dirty="0">
                <a:solidFill>
                  <a:srgbClr val="95358C"/>
                </a:solidFill>
                <a:latin typeface="Times New Roman" panose="02020603050405020304" charset="0"/>
                <a:ea typeface="微软雅黑" panose="020B0503020204020204" charset="-122"/>
                <a:cs typeface="Times New Roman" panose="02020603050405020304" charset="0"/>
              </a:endParaRPr>
            </a:p>
          </p:txBody>
        </p:sp>
        <p:sp>
          <p:nvSpPr>
            <p:cNvPr id="14" name="TextBox 67"/>
            <p:cNvSpPr txBox="1"/>
            <p:nvPr>
              <p:custDataLst>
                <p:tags r:id="rId5"/>
              </p:custDataLst>
            </p:nvPr>
          </p:nvSpPr>
          <p:spPr>
            <a:xfrm>
              <a:off x="1566097" y="2662931"/>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90.3%</a:t>
              </a:r>
              <a:endParaRPr lang="en-US" sz="2000" b="1" dirty="0">
                <a:solidFill>
                  <a:srgbClr val="95358C"/>
                </a:solidFill>
                <a:latin typeface="Impact" panose="020B0806030902050204" pitchFamily="34" charset="0"/>
                <a:cs typeface="阿里巴巴普惠体" panose="00020600040101010101" charset="-122"/>
              </a:endParaRPr>
            </a:p>
          </p:txBody>
        </p:sp>
        <p:sp>
          <p:nvSpPr>
            <p:cNvPr id="15" name="文本框 14"/>
            <p:cNvSpPr txBox="1"/>
            <p:nvPr/>
          </p:nvSpPr>
          <p:spPr>
            <a:xfrm>
              <a:off x="932590" y="2812430"/>
              <a:ext cx="633507" cy="307777"/>
            </a:xfrm>
            <a:prstGeom prst="rect">
              <a:avLst/>
            </a:prstGeom>
            <a:noFill/>
          </p:spPr>
          <p:txBody>
            <a:bodyPr wrap="none" rtlCol="0">
              <a:spAutoFit/>
            </a:bodyPr>
            <a:lstStyle/>
            <a:p>
              <a:r>
                <a:rPr lang="zh-CN" altLang="en-US" sz="1400" b="1" dirty="0">
                  <a:solidFill>
                    <a:srgbClr val="95358C"/>
                  </a:solidFill>
                  <a:latin typeface="Times New Roman" panose="02020603050405020304" charset="0"/>
                  <a:ea typeface="微软雅黑" panose="020B0503020204020204" charset="-122"/>
                  <a:cs typeface="Times New Roman" panose="02020603050405020304" charset="0"/>
                </a:rPr>
                <a:t>总  计</a:t>
              </a:r>
              <a:endParaRPr lang="zh-CN" altLang="en-US" sz="1400" b="1" dirty="0">
                <a:solidFill>
                  <a:srgbClr val="95358C"/>
                </a:solidFill>
                <a:latin typeface="Times New Roman" panose="02020603050405020304" charset="0"/>
                <a:ea typeface="微软雅黑" panose="020B0503020204020204" charset="-122"/>
                <a:cs typeface="Times New Roman" panose="02020603050405020304" charset="0"/>
              </a:endParaRPr>
            </a:p>
          </p:txBody>
        </p:sp>
        <p:sp>
          <p:nvSpPr>
            <p:cNvPr id="17" name="文本框 16"/>
            <p:cNvSpPr txBox="1"/>
            <p:nvPr/>
          </p:nvSpPr>
          <p:spPr>
            <a:xfrm>
              <a:off x="932589" y="3696767"/>
              <a:ext cx="633507" cy="307777"/>
            </a:xfrm>
            <a:prstGeom prst="rect">
              <a:avLst/>
            </a:prstGeom>
            <a:noFill/>
          </p:spPr>
          <p:txBody>
            <a:bodyPr wrap="none" rtlCol="0">
              <a:spAutoFit/>
            </a:bodyPr>
            <a:lstStyle/>
            <a:p>
              <a:r>
                <a:rPr lang="zh-CN" altLang="en-US" sz="1400" b="1" dirty="0">
                  <a:solidFill>
                    <a:srgbClr val="95358C"/>
                  </a:solidFill>
                  <a:latin typeface="Times New Roman" panose="02020603050405020304" charset="0"/>
                  <a:ea typeface="微软雅黑" panose="020B0503020204020204" charset="-122"/>
                  <a:cs typeface="Times New Roman" panose="02020603050405020304" charset="0"/>
                </a:rPr>
                <a:t>结  节</a:t>
              </a:r>
              <a:endParaRPr lang="zh-CN" altLang="en-US" sz="1400" b="1" dirty="0">
                <a:solidFill>
                  <a:srgbClr val="95358C"/>
                </a:solidFill>
                <a:latin typeface="Times New Roman" panose="02020603050405020304" charset="0"/>
                <a:ea typeface="微软雅黑" panose="020B0503020204020204" charset="-122"/>
                <a:cs typeface="Times New Roman" panose="02020603050405020304" charset="0"/>
              </a:endParaRPr>
            </a:p>
          </p:txBody>
        </p:sp>
        <p:sp>
          <p:nvSpPr>
            <p:cNvPr id="19" name="文本框 18"/>
            <p:cNvSpPr txBox="1"/>
            <p:nvPr/>
          </p:nvSpPr>
          <p:spPr>
            <a:xfrm>
              <a:off x="932589" y="4720086"/>
              <a:ext cx="633507" cy="307777"/>
            </a:xfrm>
            <a:prstGeom prst="rect">
              <a:avLst/>
            </a:prstGeom>
            <a:noFill/>
          </p:spPr>
          <p:txBody>
            <a:bodyPr wrap="none" rtlCol="0">
              <a:spAutoFit/>
            </a:bodyPr>
            <a:lstStyle/>
            <a:p>
              <a:r>
                <a:rPr lang="zh-CN" altLang="en-US" sz="1400" b="1" dirty="0">
                  <a:solidFill>
                    <a:srgbClr val="95358C"/>
                  </a:solidFill>
                  <a:latin typeface="Times New Roman" panose="02020603050405020304" charset="0"/>
                  <a:ea typeface="微软雅黑" panose="020B0503020204020204" charset="-122"/>
                  <a:cs typeface="Times New Roman" panose="02020603050405020304" charset="0"/>
                </a:rPr>
                <a:t>实  变</a:t>
              </a:r>
              <a:endParaRPr lang="zh-CN" altLang="en-US" sz="1400" b="1" dirty="0">
                <a:solidFill>
                  <a:srgbClr val="95358C"/>
                </a:solidFill>
                <a:latin typeface="Times New Roman" panose="02020603050405020304" charset="0"/>
                <a:ea typeface="微软雅黑" panose="020B0503020204020204" charset="-122"/>
                <a:cs typeface="Times New Roman" panose="02020603050405020304" charset="0"/>
              </a:endParaRPr>
            </a:p>
          </p:txBody>
        </p:sp>
        <p:sp>
          <p:nvSpPr>
            <p:cNvPr id="22" name="文本框 21"/>
            <p:cNvSpPr txBox="1"/>
            <p:nvPr/>
          </p:nvSpPr>
          <p:spPr>
            <a:xfrm>
              <a:off x="932588" y="5604423"/>
              <a:ext cx="633507" cy="307777"/>
            </a:xfrm>
            <a:prstGeom prst="rect">
              <a:avLst/>
            </a:prstGeom>
            <a:noFill/>
          </p:spPr>
          <p:txBody>
            <a:bodyPr wrap="none" rtlCol="0">
              <a:spAutoFit/>
            </a:bodyPr>
            <a:lstStyle/>
            <a:p>
              <a:r>
                <a:rPr lang="zh-CN" altLang="en-US" sz="1400" b="1" dirty="0">
                  <a:solidFill>
                    <a:srgbClr val="95358C"/>
                  </a:solidFill>
                  <a:latin typeface="Times New Roman" panose="02020603050405020304" charset="0"/>
                  <a:ea typeface="微软雅黑" panose="020B0503020204020204" charset="-122"/>
                  <a:cs typeface="Times New Roman" panose="02020603050405020304" charset="0"/>
                </a:rPr>
                <a:t>空  洞</a:t>
              </a:r>
              <a:endParaRPr lang="zh-CN" altLang="en-US" sz="1400" b="1" dirty="0">
                <a:solidFill>
                  <a:srgbClr val="95358C"/>
                </a:solidFill>
                <a:latin typeface="Times New Roman" panose="02020603050405020304" charset="0"/>
                <a:ea typeface="微软雅黑" panose="020B0503020204020204" charset="-122"/>
                <a:cs typeface="Times New Roman" panose="02020603050405020304" charset="0"/>
              </a:endParaRPr>
            </a:p>
          </p:txBody>
        </p:sp>
        <p:sp>
          <p:nvSpPr>
            <p:cNvPr id="27" name="TextBox 67"/>
            <p:cNvSpPr txBox="1"/>
            <p:nvPr>
              <p:custDataLst>
                <p:tags r:id="rId6"/>
              </p:custDataLst>
            </p:nvPr>
          </p:nvSpPr>
          <p:spPr>
            <a:xfrm>
              <a:off x="2958326" y="2662931"/>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89.5%</a:t>
              </a:r>
              <a:endParaRPr lang="en-US" sz="2000" b="1" dirty="0">
                <a:solidFill>
                  <a:srgbClr val="95358C"/>
                </a:solidFill>
                <a:latin typeface="Impact" panose="020B0806030902050204" pitchFamily="34" charset="0"/>
                <a:cs typeface="阿里巴巴普惠体" panose="00020600040101010101" charset="-122"/>
              </a:endParaRPr>
            </a:p>
          </p:txBody>
        </p:sp>
        <p:sp>
          <p:nvSpPr>
            <p:cNvPr id="28" name="TextBox 67"/>
            <p:cNvSpPr txBox="1"/>
            <p:nvPr>
              <p:custDataLst>
                <p:tags r:id="rId7"/>
              </p:custDataLst>
            </p:nvPr>
          </p:nvSpPr>
          <p:spPr>
            <a:xfrm>
              <a:off x="1558039" y="3518969"/>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88.2%</a:t>
              </a:r>
              <a:endParaRPr lang="en-US" sz="2000" b="1" dirty="0">
                <a:solidFill>
                  <a:srgbClr val="95358C"/>
                </a:solidFill>
                <a:latin typeface="Impact" panose="020B0806030902050204" pitchFamily="34" charset="0"/>
                <a:cs typeface="阿里巴巴普惠体" panose="00020600040101010101" charset="-122"/>
              </a:endParaRPr>
            </a:p>
          </p:txBody>
        </p:sp>
        <p:sp>
          <p:nvSpPr>
            <p:cNvPr id="29" name="TextBox 67"/>
            <p:cNvSpPr txBox="1"/>
            <p:nvPr>
              <p:custDataLst>
                <p:tags r:id="rId8"/>
              </p:custDataLst>
            </p:nvPr>
          </p:nvSpPr>
          <p:spPr>
            <a:xfrm>
              <a:off x="2950268" y="3518969"/>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92.9%</a:t>
              </a:r>
              <a:endParaRPr lang="en-US" sz="2000" b="1" dirty="0">
                <a:solidFill>
                  <a:srgbClr val="95358C"/>
                </a:solidFill>
                <a:latin typeface="Impact" panose="020B0806030902050204" pitchFamily="34" charset="0"/>
                <a:cs typeface="阿里巴巴普惠体" panose="00020600040101010101" charset="-122"/>
              </a:endParaRPr>
            </a:p>
          </p:txBody>
        </p:sp>
        <p:sp>
          <p:nvSpPr>
            <p:cNvPr id="30" name="TextBox 67"/>
            <p:cNvSpPr txBox="1"/>
            <p:nvPr>
              <p:custDataLst>
                <p:tags r:id="rId9"/>
              </p:custDataLst>
            </p:nvPr>
          </p:nvSpPr>
          <p:spPr>
            <a:xfrm>
              <a:off x="4409983" y="3518969"/>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90.3%</a:t>
              </a:r>
              <a:endParaRPr lang="en-US" sz="2000" b="1" dirty="0">
                <a:solidFill>
                  <a:srgbClr val="95358C"/>
                </a:solidFill>
                <a:latin typeface="Impact" panose="020B0806030902050204" pitchFamily="34" charset="0"/>
                <a:cs typeface="阿里巴巴普惠体" panose="00020600040101010101" charset="-122"/>
              </a:endParaRPr>
            </a:p>
          </p:txBody>
        </p:sp>
        <p:sp>
          <p:nvSpPr>
            <p:cNvPr id="31" name="TextBox 67"/>
            <p:cNvSpPr txBox="1"/>
            <p:nvPr>
              <p:custDataLst>
                <p:tags r:id="rId10"/>
              </p:custDataLst>
            </p:nvPr>
          </p:nvSpPr>
          <p:spPr>
            <a:xfrm>
              <a:off x="1529142" y="4578226"/>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76.9%</a:t>
              </a:r>
              <a:endParaRPr lang="en-US" sz="2000" b="1" dirty="0">
                <a:solidFill>
                  <a:srgbClr val="95358C"/>
                </a:solidFill>
                <a:latin typeface="Impact" panose="020B0806030902050204" pitchFamily="34" charset="0"/>
                <a:cs typeface="阿里巴巴普惠体" panose="00020600040101010101" charset="-122"/>
              </a:endParaRPr>
            </a:p>
          </p:txBody>
        </p:sp>
        <p:sp>
          <p:nvSpPr>
            <p:cNvPr id="32" name="TextBox 67"/>
            <p:cNvSpPr txBox="1"/>
            <p:nvPr>
              <p:custDataLst>
                <p:tags r:id="rId11"/>
              </p:custDataLst>
            </p:nvPr>
          </p:nvSpPr>
          <p:spPr>
            <a:xfrm>
              <a:off x="2921371" y="4578226"/>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88.9%</a:t>
              </a:r>
              <a:endParaRPr lang="en-US" sz="2000" b="1" dirty="0">
                <a:solidFill>
                  <a:srgbClr val="95358C"/>
                </a:solidFill>
                <a:latin typeface="Impact" panose="020B0806030902050204" pitchFamily="34" charset="0"/>
                <a:cs typeface="阿里巴巴普惠体" panose="00020600040101010101" charset="-122"/>
              </a:endParaRPr>
            </a:p>
          </p:txBody>
        </p:sp>
        <p:sp>
          <p:nvSpPr>
            <p:cNvPr id="33" name="TextBox 67"/>
            <p:cNvSpPr txBox="1"/>
            <p:nvPr>
              <p:custDataLst>
                <p:tags r:id="rId12"/>
              </p:custDataLst>
            </p:nvPr>
          </p:nvSpPr>
          <p:spPr>
            <a:xfrm>
              <a:off x="4381086" y="4578226"/>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83.9%</a:t>
              </a:r>
              <a:endParaRPr lang="en-US" sz="2000" b="1" dirty="0">
                <a:solidFill>
                  <a:srgbClr val="95358C"/>
                </a:solidFill>
                <a:latin typeface="Impact" panose="020B0806030902050204" pitchFamily="34" charset="0"/>
                <a:cs typeface="阿里巴巴普惠体" panose="00020600040101010101" charset="-122"/>
              </a:endParaRPr>
            </a:p>
          </p:txBody>
        </p:sp>
        <p:sp>
          <p:nvSpPr>
            <p:cNvPr id="34" name="TextBox 67"/>
            <p:cNvSpPr txBox="1"/>
            <p:nvPr>
              <p:custDataLst>
                <p:tags r:id="rId13"/>
              </p:custDataLst>
            </p:nvPr>
          </p:nvSpPr>
          <p:spPr>
            <a:xfrm>
              <a:off x="1527156" y="5540010"/>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87.5%</a:t>
              </a:r>
              <a:endParaRPr lang="en-US" sz="2000" b="1" dirty="0">
                <a:solidFill>
                  <a:srgbClr val="95358C"/>
                </a:solidFill>
                <a:latin typeface="Impact" panose="020B0806030902050204" pitchFamily="34" charset="0"/>
                <a:cs typeface="阿里巴巴普惠体" panose="00020600040101010101" charset="-122"/>
              </a:endParaRPr>
            </a:p>
          </p:txBody>
        </p:sp>
        <p:sp>
          <p:nvSpPr>
            <p:cNvPr id="35" name="TextBox 67"/>
            <p:cNvSpPr txBox="1"/>
            <p:nvPr>
              <p:custDataLst>
                <p:tags r:id="rId14"/>
              </p:custDataLst>
            </p:nvPr>
          </p:nvSpPr>
          <p:spPr>
            <a:xfrm>
              <a:off x="2919385" y="5540010"/>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73.3%</a:t>
              </a:r>
              <a:endParaRPr lang="en-US" sz="2000" b="1" dirty="0">
                <a:solidFill>
                  <a:srgbClr val="95358C"/>
                </a:solidFill>
                <a:latin typeface="Impact" panose="020B0806030902050204" pitchFamily="34" charset="0"/>
                <a:cs typeface="阿里巴巴普惠体" panose="00020600040101010101" charset="-122"/>
              </a:endParaRPr>
            </a:p>
          </p:txBody>
        </p:sp>
        <p:sp>
          <p:nvSpPr>
            <p:cNvPr id="36" name="TextBox 67"/>
            <p:cNvSpPr txBox="1"/>
            <p:nvPr>
              <p:custDataLst>
                <p:tags r:id="rId15"/>
              </p:custDataLst>
            </p:nvPr>
          </p:nvSpPr>
          <p:spPr>
            <a:xfrm>
              <a:off x="4379100" y="5540010"/>
              <a:ext cx="1457729" cy="523220"/>
            </a:xfrm>
            <a:prstGeom prst="rect">
              <a:avLst/>
            </a:prstGeom>
            <a:noFill/>
          </p:spPr>
          <p:txBody>
            <a:bodyPr wrap="square" rtlCol="0" anchor="ctr">
              <a:spAutoFit/>
            </a:bodyPr>
            <a:lstStyle/>
            <a:p>
              <a:pPr algn="ctr"/>
              <a:r>
                <a:rPr lang="en-US" sz="2800" b="1" dirty="0">
                  <a:solidFill>
                    <a:srgbClr val="95358C"/>
                  </a:solidFill>
                  <a:latin typeface="Impact" panose="020B0806030902050204" pitchFamily="34" charset="0"/>
                  <a:cs typeface="阿里巴巴普惠体" panose="00020600040101010101" charset="-122"/>
                </a:rPr>
                <a:t>80.6%</a:t>
              </a:r>
              <a:endParaRPr lang="en-US" sz="2000" b="1" dirty="0">
                <a:solidFill>
                  <a:srgbClr val="95358C"/>
                </a:solidFill>
                <a:latin typeface="Impact" panose="020B0806030902050204" pitchFamily="34" charset="0"/>
                <a:cs typeface="阿里巴巴普惠体" panose="00020600040101010101" charset="-122"/>
              </a:endParaRPr>
            </a:p>
          </p:txBody>
        </p:sp>
      </p:grpSp>
      <p:sp>
        <p:nvSpPr>
          <p:cNvPr id="13" name="矩形 12"/>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文本框 22"/>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3752" y="331471"/>
            <a:ext cx="9273899" cy="637066"/>
          </a:xfrm>
        </p:spPr>
        <p:txBody>
          <a:bodyPr/>
          <a:lstStyle/>
          <a:p>
            <a:r>
              <a:rPr lang="zh-CN" altLang="en-US" sz="2400" dirty="0">
                <a:latin typeface="微软雅黑" panose="020B0503020204020204" charset="-122"/>
                <a:ea typeface="微软雅黑" panose="020B0503020204020204" charset="-122"/>
              </a:rPr>
              <a:t>在临床治疗真菌感染时，会面临诸多挑战</a:t>
            </a:r>
            <a:endParaRPr lang="zh-CN" altLang="en-US" sz="2400" dirty="0">
              <a:latin typeface="微软雅黑" panose="020B0503020204020204" charset="-122"/>
              <a:ea typeface="微软雅黑" panose="020B0503020204020204" charset="-122"/>
            </a:endParaRPr>
          </a:p>
        </p:txBody>
      </p:sp>
      <p:sp>
        <p:nvSpPr>
          <p:cNvPr id="4" name="矩形 3"/>
          <p:cNvSpPr/>
          <p:nvPr/>
        </p:nvSpPr>
        <p:spPr>
          <a:xfrm>
            <a:off x="648111" y="6059615"/>
            <a:ext cx="7806479" cy="338554"/>
          </a:xfrm>
          <a:prstGeom prst="rect">
            <a:avLst/>
          </a:prstGeom>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zh-CN" altLang="en-US" sz="800" dirty="0">
                <a:ea typeface="+mj-ea"/>
                <a:cs typeface="+mn-lt"/>
              </a:rPr>
              <a:t>孙于谦</a:t>
            </a:r>
            <a:r>
              <a:rPr lang="en-US" altLang="zh-CN" sz="800" dirty="0">
                <a:ea typeface="+mj-ea"/>
                <a:cs typeface="+mn-lt"/>
              </a:rPr>
              <a:t>, </a:t>
            </a:r>
            <a:r>
              <a:rPr lang="zh-CN" altLang="en-US" sz="800" dirty="0">
                <a:ea typeface="+mj-ea"/>
                <a:cs typeface="+mn-lt"/>
              </a:rPr>
              <a:t>黄晓军</a:t>
            </a:r>
            <a:r>
              <a:rPr lang="en-US" altLang="zh-CN" sz="800" dirty="0">
                <a:ea typeface="+mj-ea"/>
                <a:cs typeface="+mn-lt"/>
              </a:rPr>
              <a:t>. </a:t>
            </a:r>
            <a:r>
              <a:rPr lang="zh-CN" altLang="en-US" sz="800" dirty="0">
                <a:ea typeface="+mj-ea"/>
                <a:cs typeface="+mn-lt"/>
              </a:rPr>
              <a:t>中华血液学杂志</a:t>
            </a:r>
            <a:r>
              <a:rPr lang="en-US" altLang="zh-CN" sz="800" dirty="0">
                <a:ea typeface="+mj-ea"/>
                <a:cs typeface="+mn-lt"/>
              </a:rPr>
              <a:t>,2019,40 (7): 537-540.</a:t>
            </a:r>
            <a:endParaRPr lang="en-US" altLang="zh-CN" sz="800" dirty="0">
              <a:ea typeface="+mj-ea"/>
              <a:cs typeface="+mn-lt"/>
            </a:endParaRPr>
          </a:p>
          <a:p>
            <a:pPr marR="0" lvl="0" algn="l" defTabSz="914400" rtl="0" eaLnBrk="1" fontAlgn="auto" latinLnBrk="0" hangingPunct="1">
              <a:lnSpc>
                <a:spcPct val="100000"/>
              </a:lnSpc>
              <a:spcBef>
                <a:spcPts val="0"/>
              </a:spcBef>
              <a:spcAft>
                <a:spcPts val="0"/>
              </a:spcAft>
              <a:buClrTx/>
              <a:buSzTx/>
              <a:defRPr/>
            </a:pPr>
            <a:r>
              <a:rPr lang="zh-CN" altLang="en-US" sz="800" dirty="0">
                <a:ea typeface="+mj-ea"/>
                <a:cs typeface="+mn-lt"/>
              </a:rPr>
              <a:t>中国医药教育学会真菌病专业委员会</a:t>
            </a:r>
            <a:r>
              <a:rPr lang="en-US" altLang="zh-CN" sz="800" dirty="0">
                <a:ea typeface="+mj-ea"/>
                <a:cs typeface="+mn-lt"/>
              </a:rPr>
              <a:t>, </a:t>
            </a:r>
            <a:r>
              <a:rPr lang="zh-CN" altLang="en-US" sz="800" dirty="0">
                <a:ea typeface="+mj-ea"/>
                <a:cs typeface="+mn-lt"/>
              </a:rPr>
              <a:t>中华医学会血液学分会</a:t>
            </a:r>
            <a:r>
              <a:rPr lang="en-US" altLang="zh-CN" sz="800" dirty="0">
                <a:ea typeface="+mj-ea"/>
                <a:cs typeface="+mn-lt"/>
              </a:rPr>
              <a:t>. </a:t>
            </a:r>
            <a:r>
              <a:rPr lang="zh-CN" altLang="en-US" sz="800" dirty="0">
                <a:ea typeface="+mj-ea"/>
                <a:cs typeface="+mn-lt"/>
              </a:rPr>
              <a:t>中华血液学杂志</a:t>
            </a:r>
            <a:r>
              <a:rPr lang="en-US" altLang="zh-CN" sz="800" dirty="0">
                <a:ea typeface="+mj-ea"/>
                <a:cs typeface="+mn-lt"/>
              </a:rPr>
              <a:t>, 2023, 44(2) : 92-97.  </a:t>
            </a:r>
            <a:endParaRPr lang="en-US" altLang="zh-CN" sz="800" dirty="0">
              <a:ea typeface="+mj-ea"/>
              <a:cs typeface="+mn-lt"/>
            </a:endParaRPr>
          </a:p>
        </p:txBody>
      </p:sp>
      <p:grpSp>
        <p:nvGrpSpPr>
          <p:cNvPr id="232" name="组合 231"/>
          <p:cNvGrpSpPr/>
          <p:nvPr/>
        </p:nvGrpSpPr>
        <p:grpSpPr>
          <a:xfrm>
            <a:off x="648212" y="1188987"/>
            <a:ext cx="10895576" cy="4779817"/>
            <a:chOff x="630943" y="1188987"/>
            <a:chExt cx="10895576" cy="4779817"/>
          </a:xfrm>
        </p:grpSpPr>
        <p:grpSp>
          <p:nvGrpSpPr>
            <p:cNvPr id="229" name="组合 228"/>
            <p:cNvGrpSpPr/>
            <p:nvPr/>
          </p:nvGrpSpPr>
          <p:grpSpPr>
            <a:xfrm>
              <a:off x="630943" y="1188987"/>
              <a:ext cx="5380783" cy="4779817"/>
              <a:chOff x="630943" y="1188987"/>
              <a:chExt cx="5380783" cy="4779817"/>
            </a:xfrm>
          </p:grpSpPr>
          <p:grpSp>
            <p:nvGrpSpPr>
              <p:cNvPr id="127" name="组合 126"/>
              <p:cNvGrpSpPr/>
              <p:nvPr/>
            </p:nvGrpSpPr>
            <p:grpSpPr>
              <a:xfrm>
                <a:off x="630943" y="2814489"/>
                <a:ext cx="5380783" cy="1528813"/>
                <a:chOff x="618243" y="2808139"/>
                <a:chExt cx="5380783" cy="1528813"/>
              </a:xfrm>
            </p:grpSpPr>
            <p:sp>
              <p:nvSpPr>
                <p:cNvPr id="52" name="矩形: 圆角 51"/>
                <p:cNvSpPr/>
                <p:nvPr/>
              </p:nvSpPr>
              <p:spPr>
                <a:xfrm>
                  <a:off x="618243" y="2808139"/>
                  <a:ext cx="5380783" cy="1528813"/>
                </a:xfrm>
                <a:prstGeom prst="roundRect">
                  <a:avLst>
                    <a:gd name="adj" fmla="val 4985"/>
                  </a:avLst>
                </a:prstGeom>
                <a:solidFill>
                  <a:schemeClr val="bg1"/>
                </a:solidFill>
                <a:ln>
                  <a:solidFill>
                    <a:srgbClr val="872B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56" name="文本框 55"/>
                <p:cNvSpPr txBox="1"/>
                <p:nvPr/>
              </p:nvSpPr>
              <p:spPr>
                <a:xfrm>
                  <a:off x="2395985" y="3408270"/>
                  <a:ext cx="3493471" cy="328551"/>
                </a:xfrm>
                <a:prstGeom prst="rect">
                  <a:avLst/>
                </a:prstGeom>
                <a:noFill/>
              </p:spPr>
              <p:txBody>
                <a:bodyPr wrap="square">
                  <a:spAutoFit/>
                </a:bodyPr>
                <a:lstStyle/>
                <a:p>
                  <a:pPr>
                    <a:lnSpc>
                      <a:spcPct val="120000"/>
                    </a:lnSpc>
                  </a:pPr>
                  <a:r>
                    <a:rPr lang="zh-CN" altLang="en-US" sz="1400" b="1"/>
                    <a:t>如何选择合适且有效的经验治疗药物？</a:t>
                  </a:r>
                  <a:endParaRPr lang="zh-CN" altLang="en-US" sz="1400" b="1" dirty="0"/>
                </a:p>
              </p:txBody>
            </p:sp>
            <p:sp>
              <p:nvSpPr>
                <p:cNvPr id="51" name="文本框 50"/>
                <p:cNvSpPr txBox="1"/>
                <p:nvPr/>
              </p:nvSpPr>
              <p:spPr>
                <a:xfrm>
                  <a:off x="5594065" y="4006010"/>
                  <a:ext cx="404961" cy="327077"/>
                </a:xfrm>
                <a:prstGeom prst="rect">
                  <a:avLst/>
                </a:prstGeom>
                <a:noFill/>
              </p:spPr>
              <p:txBody>
                <a:bodyPr wrap="square">
                  <a:spAutoFit/>
                </a:bodyPr>
                <a:lstStyle/>
                <a:p>
                  <a:pPr>
                    <a:lnSpc>
                      <a:spcPct val="120000"/>
                    </a:lnSpc>
                  </a:pPr>
                  <a:r>
                    <a:rPr lang="en-US" altLang="zh-CN" sz="1400" b="1">
                      <a:solidFill>
                        <a:srgbClr val="872B77"/>
                      </a:solidFill>
                    </a:rPr>
                    <a:t>02</a:t>
                  </a:r>
                  <a:endParaRPr lang="zh-CN" altLang="en-US" sz="1400" b="1" dirty="0">
                    <a:solidFill>
                      <a:srgbClr val="872B77"/>
                    </a:solidFill>
                  </a:endParaRPr>
                </a:p>
              </p:txBody>
            </p:sp>
            <p:grpSp>
              <p:nvGrpSpPr>
                <p:cNvPr id="110" name="组合 109"/>
                <p:cNvGrpSpPr/>
                <p:nvPr/>
              </p:nvGrpSpPr>
              <p:grpSpPr>
                <a:xfrm>
                  <a:off x="707132" y="2947450"/>
                  <a:ext cx="1371600" cy="1250191"/>
                  <a:chOff x="707132" y="2947450"/>
                  <a:chExt cx="1371600" cy="1250191"/>
                </a:xfrm>
              </p:grpSpPr>
              <p:grpSp>
                <p:nvGrpSpPr>
                  <p:cNvPr id="53" name="组合 52"/>
                  <p:cNvGrpSpPr/>
                  <p:nvPr/>
                </p:nvGrpSpPr>
                <p:grpSpPr>
                  <a:xfrm>
                    <a:off x="707132" y="2947450"/>
                    <a:ext cx="1371600" cy="1250191"/>
                    <a:chOff x="707132" y="1308259"/>
                    <a:chExt cx="1371600" cy="1250191"/>
                  </a:xfrm>
                </p:grpSpPr>
                <p:sp>
                  <p:nvSpPr>
                    <p:cNvPr id="64" name="矩形: 圆角 63"/>
                    <p:cNvSpPr/>
                    <p:nvPr/>
                  </p:nvSpPr>
                  <p:spPr>
                    <a:xfrm>
                      <a:off x="707132" y="1308259"/>
                      <a:ext cx="1371600" cy="1250191"/>
                    </a:xfrm>
                    <a:prstGeom prst="roundRect">
                      <a:avLst>
                        <a:gd name="adj" fmla="val 5556"/>
                      </a:avLst>
                    </a:prstGeom>
                    <a:solidFill>
                      <a:srgbClr val="872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67" name="组合 66"/>
                    <p:cNvGrpSpPr/>
                    <p:nvPr/>
                  </p:nvGrpSpPr>
                  <p:grpSpPr>
                    <a:xfrm>
                      <a:off x="797543" y="1392089"/>
                      <a:ext cx="1190779" cy="1101581"/>
                      <a:chOff x="797543" y="1415162"/>
                      <a:chExt cx="1190779" cy="1101581"/>
                    </a:xfrm>
                  </p:grpSpPr>
                  <p:sp>
                    <p:nvSpPr>
                      <p:cNvPr id="75" name="文本框 74"/>
                      <p:cNvSpPr txBox="1"/>
                      <p:nvPr/>
                    </p:nvSpPr>
                    <p:spPr>
                      <a:xfrm>
                        <a:off x="797543" y="1993523"/>
                        <a:ext cx="1190779" cy="523220"/>
                      </a:xfrm>
                      <a:prstGeom prst="rect">
                        <a:avLst/>
                      </a:prstGeom>
                      <a:noFill/>
                    </p:spPr>
                    <p:txBody>
                      <a:bodyPr wrap="square">
                        <a:spAutoFit/>
                      </a:bodyPr>
                      <a:lstStyle/>
                      <a:p>
                        <a:pPr algn="ctr"/>
                        <a:r>
                          <a:rPr lang="zh-CN" altLang="en-US" sz="1400" b="1">
                            <a:solidFill>
                              <a:schemeClr val="bg1"/>
                            </a:solidFill>
                          </a:rPr>
                          <a:t>经验治疗的选择</a:t>
                        </a:r>
                        <a:endParaRPr lang="zh-CN" altLang="en-US" sz="1400" b="1" dirty="0">
                          <a:solidFill>
                            <a:schemeClr val="bg1"/>
                          </a:solidFill>
                        </a:endParaRPr>
                      </a:p>
                    </p:txBody>
                  </p:sp>
                  <p:cxnSp>
                    <p:nvCxnSpPr>
                      <p:cNvPr id="78" name="直接连接符 77"/>
                      <p:cNvCxnSpPr/>
                      <p:nvPr/>
                    </p:nvCxnSpPr>
                    <p:spPr>
                      <a:xfrm>
                        <a:off x="873943" y="1946587"/>
                        <a:ext cx="1037979" cy="0"/>
                      </a:xfrm>
                      <a:prstGeom prst="line">
                        <a:avLst/>
                      </a:prstGeom>
                      <a:ln>
                        <a:gradFill flip="none" rotWithShape="1">
                          <a:gsLst>
                            <a:gs pos="50000">
                              <a:srgbClr val="FFFFFF"/>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7" name="椭圆 86"/>
                      <p:cNvSpPr/>
                      <p:nvPr/>
                    </p:nvSpPr>
                    <p:spPr>
                      <a:xfrm>
                        <a:off x="1150688" y="1415162"/>
                        <a:ext cx="484489" cy="484489"/>
                      </a:xfrm>
                      <a:prstGeom prst="ellipse">
                        <a:avLst/>
                      </a:prstGeom>
                      <a:noFill/>
                      <a:ln w="6350">
                        <a:gradFill>
                          <a:gsLst>
                            <a:gs pos="21000">
                              <a:schemeClr val="bg1">
                                <a:alpha val="4000"/>
                              </a:schemeClr>
                            </a:gs>
                            <a:gs pos="58000">
                              <a:schemeClr val="bg1">
                                <a:alpha val="22000"/>
                              </a:schemeClr>
                            </a:gs>
                            <a:gs pos="0">
                              <a:schemeClr val="bg1">
                                <a:alpha val="0"/>
                              </a:schemeClr>
                            </a:gs>
                            <a:gs pos="100000">
                              <a:schemeClr val="bg1"/>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109" name="图形 108"/>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1264671" y="3145263"/>
                    <a:ext cx="256522" cy="256522"/>
                  </a:xfrm>
                  <a:prstGeom prst="rect">
                    <a:avLst/>
                  </a:prstGeom>
                </p:spPr>
              </p:pic>
            </p:grpSp>
            <p:sp>
              <p:nvSpPr>
                <p:cNvPr id="122" name="等腰三角形 121"/>
                <p:cNvSpPr/>
                <p:nvPr/>
              </p:nvSpPr>
              <p:spPr>
                <a:xfrm rot="5400000">
                  <a:off x="1757413" y="3488822"/>
                  <a:ext cx="916018" cy="167447"/>
                </a:xfrm>
                <a:prstGeom prst="triangle">
                  <a:avLst/>
                </a:prstGeom>
                <a:gradFill flip="none" rotWithShape="1">
                  <a:gsLst>
                    <a:gs pos="0">
                      <a:srgbClr val="872B77">
                        <a:alpha val="50000"/>
                      </a:srgbClr>
                    </a:gs>
                    <a:gs pos="100000">
                      <a:srgbClr val="872B7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126" name="组合 125"/>
              <p:cNvGrpSpPr/>
              <p:nvPr/>
            </p:nvGrpSpPr>
            <p:grpSpPr>
              <a:xfrm>
                <a:off x="630943" y="1188987"/>
                <a:ext cx="5380783" cy="1528813"/>
                <a:chOff x="618243" y="1201687"/>
                <a:chExt cx="5380783" cy="1528813"/>
              </a:xfrm>
            </p:grpSpPr>
            <p:sp>
              <p:nvSpPr>
                <p:cNvPr id="6" name="矩形: 圆角 5"/>
                <p:cNvSpPr/>
                <p:nvPr/>
              </p:nvSpPr>
              <p:spPr>
                <a:xfrm>
                  <a:off x="618243" y="1201687"/>
                  <a:ext cx="5380783" cy="1528813"/>
                </a:xfrm>
                <a:prstGeom prst="roundRect">
                  <a:avLst>
                    <a:gd name="adj" fmla="val 4985"/>
                  </a:avLst>
                </a:prstGeom>
                <a:solidFill>
                  <a:schemeClr val="bg1"/>
                </a:solidFill>
                <a:ln>
                  <a:solidFill>
                    <a:srgbClr val="872B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20" name="组合 19"/>
                <p:cNvGrpSpPr/>
                <p:nvPr/>
              </p:nvGrpSpPr>
              <p:grpSpPr>
                <a:xfrm>
                  <a:off x="707132" y="1340998"/>
                  <a:ext cx="1371600" cy="1250191"/>
                  <a:chOff x="707132" y="1308259"/>
                  <a:chExt cx="1371600" cy="1250191"/>
                </a:xfrm>
              </p:grpSpPr>
              <p:sp>
                <p:nvSpPr>
                  <p:cNvPr id="8" name="矩形: 圆角 7"/>
                  <p:cNvSpPr/>
                  <p:nvPr/>
                </p:nvSpPr>
                <p:spPr>
                  <a:xfrm>
                    <a:off x="707132" y="1308259"/>
                    <a:ext cx="1371600" cy="1250191"/>
                  </a:xfrm>
                  <a:prstGeom prst="roundRect">
                    <a:avLst>
                      <a:gd name="adj" fmla="val 5556"/>
                    </a:avLst>
                  </a:prstGeom>
                  <a:solidFill>
                    <a:srgbClr val="872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18" name="组合 17"/>
                  <p:cNvGrpSpPr/>
                  <p:nvPr/>
                </p:nvGrpSpPr>
                <p:grpSpPr>
                  <a:xfrm>
                    <a:off x="797543" y="1392089"/>
                    <a:ext cx="1190779" cy="1101581"/>
                    <a:chOff x="797543" y="1415162"/>
                    <a:chExt cx="1190779" cy="1101581"/>
                  </a:xfrm>
                </p:grpSpPr>
                <p:sp>
                  <p:nvSpPr>
                    <p:cNvPr id="7" name="文本框 6"/>
                    <p:cNvSpPr txBox="1"/>
                    <p:nvPr/>
                  </p:nvSpPr>
                  <p:spPr>
                    <a:xfrm>
                      <a:off x="797543" y="1993523"/>
                      <a:ext cx="1190779" cy="523220"/>
                    </a:xfrm>
                    <a:prstGeom prst="rect">
                      <a:avLst/>
                    </a:prstGeom>
                    <a:noFill/>
                  </p:spPr>
                  <p:txBody>
                    <a:bodyPr wrap="square">
                      <a:spAutoFit/>
                    </a:bodyPr>
                    <a:lstStyle/>
                    <a:p>
                      <a:pPr algn="ctr"/>
                      <a:r>
                        <a:rPr lang="zh-CN" altLang="en-US" sz="1400" b="1">
                          <a:solidFill>
                            <a:schemeClr val="bg1"/>
                          </a:solidFill>
                        </a:rPr>
                        <a:t>确切诊断与尽早治疗</a:t>
                      </a:r>
                      <a:endParaRPr lang="zh-CN" altLang="en-US" sz="1400" b="1" dirty="0">
                        <a:solidFill>
                          <a:schemeClr val="bg1"/>
                        </a:solidFill>
                      </a:endParaRPr>
                    </a:p>
                  </p:txBody>
                </p:sp>
                <p:cxnSp>
                  <p:nvCxnSpPr>
                    <p:cNvPr id="10" name="直接连接符 9"/>
                    <p:cNvCxnSpPr/>
                    <p:nvPr/>
                  </p:nvCxnSpPr>
                  <p:spPr>
                    <a:xfrm>
                      <a:off x="873943" y="1946587"/>
                      <a:ext cx="1037979" cy="0"/>
                    </a:xfrm>
                    <a:prstGeom prst="line">
                      <a:avLst/>
                    </a:prstGeom>
                    <a:ln>
                      <a:gradFill flip="none" rotWithShape="1">
                        <a:gsLst>
                          <a:gs pos="50000">
                            <a:srgbClr val="FFFFFF"/>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150688" y="1415162"/>
                      <a:ext cx="484489" cy="484489"/>
                      <a:chOff x="1095761" y="1406183"/>
                      <a:chExt cx="521107" cy="521107"/>
                    </a:xfrm>
                  </p:grpSpPr>
                  <p:sp>
                    <p:nvSpPr>
                      <p:cNvPr id="5" name="椭圆 4"/>
                      <p:cNvSpPr/>
                      <p:nvPr/>
                    </p:nvSpPr>
                    <p:spPr>
                      <a:xfrm>
                        <a:off x="1095761" y="1406183"/>
                        <a:ext cx="521107" cy="521107"/>
                      </a:xfrm>
                      <a:prstGeom prst="ellipse">
                        <a:avLst/>
                      </a:prstGeom>
                      <a:noFill/>
                      <a:ln w="6350">
                        <a:gradFill>
                          <a:gsLst>
                            <a:gs pos="21000">
                              <a:schemeClr val="bg1">
                                <a:alpha val="4000"/>
                              </a:schemeClr>
                            </a:gs>
                            <a:gs pos="58000">
                              <a:schemeClr val="bg1">
                                <a:alpha val="22000"/>
                              </a:schemeClr>
                            </a:gs>
                            <a:gs pos="0">
                              <a:schemeClr val="bg1">
                                <a:alpha val="0"/>
                              </a:schemeClr>
                            </a:gs>
                            <a:gs pos="100000">
                              <a:schemeClr val="bg1"/>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18359" y="1528781"/>
                        <a:ext cx="275910" cy="275910"/>
                      </a:xfrm>
                      <a:prstGeom prst="rect">
                        <a:avLst/>
                      </a:prstGeom>
                    </p:spPr>
                  </p:pic>
                </p:grpSp>
              </p:grpSp>
            </p:grpSp>
            <p:sp>
              <p:nvSpPr>
                <p:cNvPr id="17" name="文本框 16"/>
                <p:cNvSpPr txBox="1"/>
                <p:nvPr/>
              </p:nvSpPr>
              <p:spPr>
                <a:xfrm>
                  <a:off x="2395985" y="1672551"/>
                  <a:ext cx="3493471" cy="587084"/>
                </a:xfrm>
                <a:prstGeom prst="rect">
                  <a:avLst/>
                </a:prstGeom>
                <a:noFill/>
              </p:spPr>
              <p:txBody>
                <a:bodyPr wrap="square">
                  <a:spAutoFit/>
                </a:bodyPr>
                <a:lstStyle/>
                <a:p>
                  <a:pPr>
                    <a:lnSpc>
                      <a:spcPct val="120000"/>
                    </a:lnSpc>
                  </a:pPr>
                  <a:r>
                    <a:rPr lang="en-US" altLang="zh-CN" sz="1400" b="1"/>
                    <a:t>IFD</a:t>
                  </a:r>
                  <a:r>
                    <a:rPr lang="zh-CN" altLang="en-US" sz="1400" b="1"/>
                    <a:t>确诊需要微生物学检查，但确切证据时机较晚，等待确切诊断或会延误治疗</a:t>
                  </a:r>
                  <a:endParaRPr lang="zh-CN" altLang="en-US" sz="1400" b="1" dirty="0"/>
                </a:p>
              </p:txBody>
            </p:sp>
            <p:sp>
              <p:nvSpPr>
                <p:cNvPr id="21" name="文本框 20"/>
                <p:cNvSpPr txBox="1"/>
                <p:nvPr/>
              </p:nvSpPr>
              <p:spPr>
                <a:xfrm>
                  <a:off x="5594065" y="2399558"/>
                  <a:ext cx="404961" cy="327077"/>
                </a:xfrm>
                <a:prstGeom prst="rect">
                  <a:avLst/>
                </a:prstGeom>
                <a:noFill/>
              </p:spPr>
              <p:txBody>
                <a:bodyPr wrap="square">
                  <a:spAutoFit/>
                </a:bodyPr>
                <a:lstStyle/>
                <a:p>
                  <a:pPr>
                    <a:lnSpc>
                      <a:spcPct val="120000"/>
                    </a:lnSpc>
                  </a:pPr>
                  <a:r>
                    <a:rPr lang="en-US" altLang="zh-CN" sz="1400" b="1">
                      <a:solidFill>
                        <a:srgbClr val="872B77"/>
                      </a:solidFill>
                    </a:rPr>
                    <a:t>01</a:t>
                  </a:r>
                  <a:endParaRPr lang="zh-CN" altLang="en-US" sz="1400" b="1" dirty="0">
                    <a:solidFill>
                      <a:srgbClr val="872B77"/>
                    </a:solidFill>
                  </a:endParaRPr>
                </a:p>
              </p:txBody>
            </p:sp>
            <p:sp>
              <p:nvSpPr>
                <p:cNvPr id="123" name="等腰三角形 122"/>
                <p:cNvSpPr/>
                <p:nvPr/>
              </p:nvSpPr>
              <p:spPr>
                <a:xfrm rot="5400000">
                  <a:off x="1757413" y="1882370"/>
                  <a:ext cx="916018" cy="167447"/>
                </a:xfrm>
                <a:prstGeom prst="triangle">
                  <a:avLst/>
                </a:prstGeom>
                <a:gradFill flip="none" rotWithShape="1">
                  <a:gsLst>
                    <a:gs pos="0">
                      <a:srgbClr val="872B77">
                        <a:alpha val="50000"/>
                      </a:srgbClr>
                    </a:gs>
                    <a:gs pos="100000">
                      <a:srgbClr val="872B7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grpSp>
            <p:nvGrpSpPr>
              <p:cNvPr id="219" name="组合 218"/>
              <p:cNvGrpSpPr/>
              <p:nvPr/>
            </p:nvGrpSpPr>
            <p:grpSpPr>
              <a:xfrm>
                <a:off x="630943" y="4439991"/>
                <a:ext cx="5380783" cy="1528813"/>
                <a:chOff x="630943" y="4439991"/>
                <a:chExt cx="5380783" cy="1528813"/>
              </a:xfrm>
            </p:grpSpPr>
            <p:sp>
              <p:nvSpPr>
                <p:cNvPr id="92" name="矩形: 圆角 91"/>
                <p:cNvSpPr/>
                <p:nvPr/>
              </p:nvSpPr>
              <p:spPr>
                <a:xfrm>
                  <a:off x="630943" y="4439991"/>
                  <a:ext cx="5380783" cy="1528813"/>
                </a:xfrm>
                <a:prstGeom prst="roundRect">
                  <a:avLst>
                    <a:gd name="adj" fmla="val 4985"/>
                  </a:avLst>
                </a:prstGeom>
                <a:solidFill>
                  <a:schemeClr val="bg1"/>
                </a:solidFill>
                <a:ln>
                  <a:solidFill>
                    <a:srgbClr val="872B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91" name="文本框 90"/>
                <p:cNvSpPr txBox="1"/>
                <p:nvPr/>
              </p:nvSpPr>
              <p:spPr>
                <a:xfrm>
                  <a:off x="5594065" y="5612462"/>
                  <a:ext cx="404961" cy="327077"/>
                </a:xfrm>
                <a:prstGeom prst="rect">
                  <a:avLst/>
                </a:prstGeom>
                <a:noFill/>
              </p:spPr>
              <p:txBody>
                <a:bodyPr wrap="square">
                  <a:spAutoFit/>
                </a:bodyPr>
                <a:lstStyle/>
                <a:p>
                  <a:pPr>
                    <a:lnSpc>
                      <a:spcPct val="120000"/>
                    </a:lnSpc>
                  </a:pPr>
                  <a:r>
                    <a:rPr lang="en-US" altLang="zh-CN" sz="1400" b="1">
                      <a:solidFill>
                        <a:srgbClr val="872B77"/>
                      </a:solidFill>
                    </a:rPr>
                    <a:t>03</a:t>
                  </a:r>
                  <a:endParaRPr lang="zh-CN" altLang="en-US" sz="1400" b="1" dirty="0">
                    <a:solidFill>
                      <a:srgbClr val="872B77"/>
                    </a:solidFill>
                  </a:endParaRPr>
                </a:p>
              </p:txBody>
            </p:sp>
            <p:grpSp>
              <p:nvGrpSpPr>
                <p:cNvPr id="118" name="组合 117"/>
                <p:cNvGrpSpPr/>
                <p:nvPr/>
              </p:nvGrpSpPr>
              <p:grpSpPr>
                <a:xfrm>
                  <a:off x="2386170" y="4483266"/>
                  <a:ext cx="3619295" cy="1442263"/>
                  <a:chOff x="2224442" y="10066681"/>
                  <a:chExt cx="3619295" cy="1442263"/>
                </a:xfrm>
              </p:grpSpPr>
              <p:sp>
                <p:nvSpPr>
                  <p:cNvPr id="119" name="平行四边形 118"/>
                  <p:cNvSpPr/>
                  <p:nvPr/>
                </p:nvSpPr>
                <p:spPr>
                  <a:xfrm>
                    <a:off x="2224442" y="10267619"/>
                    <a:ext cx="2492087" cy="120846"/>
                  </a:xfrm>
                  <a:prstGeom prst="parallelogram">
                    <a:avLst>
                      <a:gd name="adj" fmla="val 63376"/>
                    </a:avLst>
                  </a:prstGeom>
                  <a:gradFill flip="none" rotWithShape="1">
                    <a:gsLst>
                      <a:gs pos="0">
                        <a:srgbClr val="872B77">
                          <a:alpha val="50000"/>
                        </a:srgbClr>
                      </a:gs>
                      <a:gs pos="100000">
                        <a:srgbClr val="872B77">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0" name="文本框 119"/>
                  <p:cNvSpPr txBox="1"/>
                  <p:nvPr/>
                </p:nvSpPr>
                <p:spPr>
                  <a:xfrm>
                    <a:off x="2350265" y="10418453"/>
                    <a:ext cx="3359179" cy="1090491"/>
                  </a:xfrm>
                  <a:prstGeom prst="rect">
                    <a:avLst/>
                  </a:prstGeom>
                  <a:noFill/>
                </p:spPr>
                <p:txBody>
                  <a:bodyPr wrap="square">
                    <a:spAutoFit/>
                  </a:bodyPr>
                  <a:lstStyle/>
                  <a:p>
                    <a:pPr marL="107950" indent="-107950">
                      <a:lnSpc>
                        <a:spcPct val="120000"/>
                      </a:lnSpc>
                      <a:buFont typeface="Arial" panose="020B0604020202020204" pitchFamily="34" charset="0"/>
                      <a:buChar char="•"/>
                    </a:pPr>
                    <a:r>
                      <a:rPr lang="zh-CN" altLang="en-US" sz="1100"/>
                      <a:t>控制真菌感染后再进行化疗或靶向治疗？还是同时进行？</a:t>
                    </a:r>
                    <a:endParaRPr lang="en-US" altLang="zh-CN" sz="1100"/>
                  </a:p>
                  <a:p>
                    <a:pPr marL="107950" indent="-107950">
                      <a:lnSpc>
                        <a:spcPct val="120000"/>
                      </a:lnSpc>
                      <a:buFont typeface="Arial" panose="020B0604020202020204" pitchFamily="34" charset="0"/>
                      <a:buChar char="•"/>
                    </a:pPr>
                    <a:r>
                      <a:rPr lang="zh-CN" altLang="en-US" sz="1100"/>
                      <a:t>化疗或靶向治疗常会与抗真菌药物的发生药物相互作用，需要调整剂量，增加医生临床工作负担同时影响疗效</a:t>
                    </a:r>
                    <a:endParaRPr lang="zh-CN" altLang="en-US" sz="1100" dirty="0"/>
                  </a:p>
                </p:txBody>
              </p:sp>
              <p:sp>
                <p:nvSpPr>
                  <p:cNvPr id="121" name="文本框 120"/>
                  <p:cNvSpPr txBox="1"/>
                  <p:nvPr/>
                </p:nvSpPr>
                <p:spPr>
                  <a:xfrm>
                    <a:off x="2282029" y="10066681"/>
                    <a:ext cx="3561708" cy="328551"/>
                  </a:xfrm>
                  <a:prstGeom prst="rect">
                    <a:avLst/>
                  </a:prstGeom>
                  <a:noFill/>
                </p:spPr>
                <p:txBody>
                  <a:bodyPr wrap="square">
                    <a:spAutoFit/>
                  </a:bodyPr>
                  <a:lstStyle/>
                  <a:p>
                    <a:pPr>
                      <a:lnSpc>
                        <a:spcPct val="120000"/>
                      </a:lnSpc>
                    </a:pPr>
                    <a:r>
                      <a:rPr lang="zh-CN" altLang="en-US" sz="1400" b="1"/>
                      <a:t>如何兼顾本病与抗真菌治疗？</a:t>
                    </a:r>
                    <a:endParaRPr lang="en-US" altLang="zh-CN" sz="1400" b="1" dirty="0"/>
                  </a:p>
                </p:txBody>
              </p:sp>
            </p:grpSp>
            <p:sp>
              <p:nvSpPr>
                <p:cNvPr id="124" name="等腰三角形 123"/>
                <p:cNvSpPr/>
                <p:nvPr/>
              </p:nvSpPr>
              <p:spPr>
                <a:xfrm rot="5400000">
                  <a:off x="1770113" y="5120674"/>
                  <a:ext cx="916018" cy="167447"/>
                </a:xfrm>
                <a:prstGeom prst="triangle">
                  <a:avLst/>
                </a:prstGeom>
                <a:gradFill flip="none" rotWithShape="1">
                  <a:gsLst>
                    <a:gs pos="0">
                      <a:srgbClr val="872B77">
                        <a:alpha val="50000"/>
                      </a:srgbClr>
                    </a:gs>
                    <a:gs pos="100000">
                      <a:srgbClr val="872B7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218" name="组合 217"/>
                <p:cNvGrpSpPr/>
                <p:nvPr/>
              </p:nvGrpSpPr>
              <p:grpSpPr>
                <a:xfrm>
                  <a:off x="719832" y="4579302"/>
                  <a:ext cx="1371600" cy="1250191"/>
                  <a:chOff x="719832" y="4579302"/>
                  <a:chExt cx="1371600" cy="1250191"/>
                </a:xfrm>
              </p:grpSpPr>
              <p:grpSp>
                <p:nvGrpSpPr>
                  <p:cNvPr id="116" name="组合 115"/>
                  <p:cNvGrpSpPr/>
                  <p:nvPr/>
                </p:nvGrpSpPr>
                <p:grpSpPr>
                  <a:xfrm>
                    <a:off x="719832" y="4579302"/>
                    <a:ext cx="1371600" cy="1250191"/>
                    <a:chOff x="707132" y="4553902"/>
                    <a:chExt cx="1371600" cy="1250191"/>
                  </a:xfrm>
                </p:grpSpPr>
                <p:sp>
                  <p:nvSpPr>
                    <p:cNvPr id="101" name="矩形: 圆角 100"/>
                    <p:cNvSpPr/>
                    <p:nvPr/>
                  </p:nvSpPr>
                  <p:spPr>
                    <a:xfrm>
                      <a:off x="707132" y="4553902"/>
                      <a:ext cx="1371600" cy="1250191"/>
                    </a:xfrm>
                    <a:prstGeom prst="roundRect">
                      <a:avLst>
                        <a:gd name="adj" fmla="val 5556"/>
                      </a:avLst>
                    </a:prstGeom>
                    <a:solidFill>
                      <a:srgbClr val="872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115" name="组合 114"/>
                    <p:cNvGrpSpPr/>
                    <p:nvPr/>
                  </p:nvGrpSpPr>
                  <p:grpSpPr>
                    <a:xfrm>
                      <a:off x="747514" y="4735928"/>
                      <a:ext cx="1290836" cy="886138"/>
                      <a:chOff x="747515" y="4735928"/>
                      <a:chExt cx="1290836" cy="886138"/>
                    </a:xfrm>
                  </p:grpSpPr>
                  <p:sp>
                    <p:nvSpPr>
                      <p:cNvPr id="103" name="文本框 102"/>
                      <p:cNvSpPr txBox="1"/>
                      <p:nvPr/>
                    </p:nvSpPr>
                    <p:spPr>
                      <a:xfrm>
                        <a:off x="747515" y="5314289"/>
                        <a:ext cx="1290836" cy="307777"/>
                      </a:xfrm>
                      <a:prstGeom prst="rect">
                        <a:avLst/>
                      </a:prstGeom>
                      <a:noFill/>
                    </p:spPr>
                    <p:txBody>
                      <a:bodyPr wrap="square">
                        <a:spAutoFit/>
                      </a:bodyPr>
                      <a:lstStyle/>
                      <a:p>
                        <a:pPr algn="ctr"/>
                        <a:r>
                          <a:rPr lang="zh-CN" altLang="en-US" sz="1400" b="1">
                            <a:solidFill>
                              <a:schemeClr val="bg1"/>
                            </a:solidFill>
                          </a:rPr>
                          <a:t>本病与抗真菌</a:t>
                        </a:r>
                        <a:endParaRPr lang="zh-CN" altLang="en-US" sz="1400" b="1" dirty="0">
                          <a:solidFill>
                            <a:schemeClr val="bg1"/>
                          </a:solidFill>
                        </a:endParaRPr>
                      </a:p>
                    </p:txBody>
                  </p:sp>
                  <p:cxnSp>
                    <p:nvCxnSpPr>
                      <p:cNvPr id="104" name="直接连接符 103"/>
                      <p:cNvCxnSpPr/>
                      <p:nvPr/>
                    </p:nvCxnSpPr>
                    <p:spPr>
                      <a:xfrm>
                        <a:off x="873944" y="5267353"/>
                        <a:ext cx="1037979" cy="0"/>
                      </a:xfrm>
                      <a:prstGeom prst="line">
                        <a:avLst/>
                      </a:prstGeom>
                      <a:ln>
                        <a:gradFill flip="none" rotWithShape="1">
                          <a:gsLst>
                            <a:gs pos="50000">
                              <a:srgbClr val="FFFFFF"/>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6" name="椭圆 105"/>
                      <p:cNvSpPr/>
                      <p:nvPr/>
                    </p:nvSpPr>
                    <p:spPr>
                      <a:xfrm>
                        <a:off x="1150689" y="4735928"/>
                        <a:ext cx="484489" cy="484489"/>
                      </a:xfrm>
                      <a:prstGeom prst="ellipse">
                        <a:avLst/>
                      </a:prstGeom>
                      <a:noFill/>
                      <a:ln w="6350">
                        <a:gradFill>
                          <a:gsLst>
                            <a:gs pos="21000">
                              <a:schemeClr val="bg1">
                                <a:alpha val="4000"/>
                              </a:schemeClr>
                            </a:gs>
                            <a:gs pos="58000">
                              <a:schemeClr val="bg1">
                                <a:alpha val="22000"/>
                              </a:schemeClr>
                            </a:gs>
                            <a:gs pos="0">
                              <a:schemeClr val="bg1">
                                <a:alpha val="0"/>
                              </a:schemeClr>
                            </a:gs>
                            <a:gs pos="100000">
                              <a:schemeClr val="bg1"/>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17" name="图形 2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5175" y="4873115"/>
                    <a:ext cx="260914" cy="260914"/>
                  </a:xfrm>
                  <a:prstGeom prst="rect">
                    <a:avLst/>
                  </a:prstGeom>
                </p:spPr>
              </p:pic>
            </p:grpSp>
          </p:grpSp>
        </p:grpSp>
        <p:grpSp>
          <p:nvGrpSpPr>
            <p:cNvPr id="230" name="组合 229"/>
            <p:cNvGrpSpPr/>
            <p:nvPr/>
          </p:nvGrpSpPr>
          <p:grpSpPr>
            <a:xfrm>
              <a:off x="6136530" y="1188987"/>
              <a:ext cx="5389989" cy="4779817"/>
              <a:chOff x="6136530" y="1188987"/>
              <a:chExt cx="5389989" cy="4779817"/>
            </a:xfrm>
          </p:grpSpPr>
          <p:grpSp>
            <p:nvGrpSpPr>
              <p:cNvPr id="228" name="组合 227"/>
              <p:cNvGrpSpPr/>
              <p:nvPr/>
            </p:nvGrpSpPr>
            <p:grpSpPr>
              <a:xfrm>
                <a:off x="6136530" y="1188987"/>
                <a:ext cx="5389989" cy="1528813"/>
                <a:chOff x="6136530" y="1188987"/>
                <a:chExt cx="5389989" cy="1528813"/>
              </a:xfrm>
            </p:grpSpPr>
            <p:sp>
              <p:nvSpPr>
                <p:cNvPr id="164" name="矩形: 圆角 163"/>
                <p:cNvSpPr/>
                <p:nvPr/>
              </p:nvSpPr>
              <p:spPr>
                <a:xfrm>
                  <a:off x="6136530" y="1188987"/>
                  <a:ext cx="5380783" cy="1528813"/>
                </a:xfrm>
                <a:prstGeom prst="roundRect">
                  <a:avLst>
                    <a:gd name="adj" fmla="val 4985"/>
                  </a:avLst>
                </a:prstGeom>
                <a:solidFill>
                  <a:schemeClr val="bg1"/>
                </a:solidFill>
                <a:ln>
                  <a:solidFill>
                    <a:srgbClr val="872B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68" name="文本框 167"/>
                <p:cNvSpPr txBox="1"/>
                <p:nvPr/>
              </p:nvSpPr>
              <p:spPr>
                <a:xfrm>
                  <a:off x="11112352" y="2386858"/>
                  <a:ext cx="404961" cy="327077"/>
                </a:xfrm>
                <a:prstGeom prst="rect">
                  <a:avLst/>
                </a:prstGeom>
                <a:noFill/>
              </p:spPr>
              <p:txBody>
                <a:bodyPr wrap="square">
                  <a:spAutoFit/>
                </a:bodyPr>
                <a:lstStyle/>
                <a:p>
                  <a:pPr>
                    <a:lnSpc>
                      <a:spcPct val="120000"/>
                    </a:lnSpc>
                  </a:pPr>
                  <a:r>
                    <a:rPr lang="en-US" altLang="zh-CN" sz="1400" b="1">
                      <a:solidFill>
                        <a:srgbClr val="872B77"/>
                      </a:solidFill>
                    </a:rPr>
                    <a:t>04</a:t>
                  </a:r>
                  <a:endParaRPr lang="zh-CN" altLang="en-US" sz="1400" b="1" dirty="0">
                    <a:solidFill>
                      <a:srgbClr val="872B77"/>
                    </a:solidFill>
                  </a:endParaRPr>
                </a:p>
              </p:txBody>
            </p:sp>
            <p:sp>
              <p:nvSpPr>
                <p:cNvPr id="169" name="等腰三角形 168"/>
                <p:cNvSpPr/>
                <p:nvPr/>
              </p:nvSpPr>
              <p:spPr>
                <a:xfrm rot="5400000">
                  <a:off x="7275700" y="1869670"/>
                  <a:ext cx="916018" cy="167447"/>
                </a:xfrm>
                <a:prstGeom prst="triangle">
                  <a:avLst/>
                </a:prstGeom>
                <a:gradFill flip="none" rotWithShape="1">
                  <a:gsLst>
                    <a:gs pos="0">
                      <a:srgbClr val="872B77">
                        <a:alpha val="50000"/>
                      </a:srgbClr>
                    </a:gs>
                    <a:gs pos="100000">
                      <a:srgbClr val="872B7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202" name="组合 201"/>
                <p:cNvGrpSpPr/>
                <p:nvPr/>
              </p:nvGrpSpPr>
              <p:grpSpPr>
                <a:xfrm>
                  <a:off x="6225419" y="1328298"/>
                  <a:ext cx="1371600" cy="1250191"/>
                  <a:chOff x="6225419" y="1328298"/>
                  <a:chExt cx="1371600" cy="1250191"/>
                </a:xfrm>
              </p:grpSpPr>
              <p:sp>
                <p:nvSpPr>
                  <p:cNvPr id="170" name="矩形: 圆角 169"/>
                  <p:cNvSpPr/>
                  <p:nvPr/>
                </p:nvSpPr>
                <p:spPr>
                  <a:xfrm>
                    <a:off x="6225419" y="1328298"/>
                    <a:ext cx="1371600" cy="1250191"/>
                  </a:xfrm>
                  <a:prstGeom prst="roundRect">
                    <a:avLst>
                      <a:gd name="adj" fmla="val 5556"/>
                    </a:avLst>
                  </a:prstGeom>
                  <a:solidFill>
                    <a:srgbClr val="872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201" name="组合 200"/>
                  <p:cNvGrpSpPr/>
                  <p:nvPr/>
                </p:nvGrpSpPr>
                <p:grpSpPr>
                  <a:xfrm>
                    <a:off x="6315830" y="1499937"/>
                    <a:ext cx="1190779" cy="906912"/>
                    <a:chOff x="6315830" y="1499937"/>
                    <a:chExt cx="1190779" cy="906912"/>
                  </a:xfrm>
                </p:grpSpPr>
                <p:grpSp>
                  <p:nvGrpSpPr>
                    <p:cNvPr id="172" name="组合 171"/>
                    <p:cNvGrpSpPr/>
                    <p:nvPr/>
                  </p:nvGrpSpPr>
                  <p:grpSpPr>
                    <a:xfrm>
                      <a:off x="6315830" y="1499937"/>
                      <a:ext cx="1190779" cy="906912"/>
                      <a:chOff x="797543" y="1415162"/>
                      <a:chExt cx="1190779" cy="906912"/>
                    </a:xfrm>
                  </p:grpSpPr>
                  <p:sp>
                    <p:nvSpPr>
                      <p:cNvPr id="173" name="文本框 172"/>
                      <p:cNvSpPr txBox="1"/>
                      <p:nvPr/>
                    </p:nvSpPr>
                    <p:spPr>
                      <a:xfrm>
                        <a:off x="797543" y="1993523"/>
                        <a:ext cx="1190779" cy="328551"/>
                      </a:xfrm>
                      <a:prstGeom prst="rect">
                        <a:avLst/>
                      </a:prstGeom>
                      <a:noFill/>
                    </p:spPr>
                    <p:txBody>
                      <a:bodyPr wrap="square">
                        <a:spAutoFit/>
                      </a:bodyPr>
                      <a:lstStyle/>
                      <a:p>
                        <a:pPr algn="ctr">
                          <a:lnSpc>
                            <a:spcPct val="120000"/>
                          </a:lnSpc>
                        </a:pPr>
                        <a:r>
                          <a:rPr lang="zh-CN" altLang="en-US" sz="1400" b="1">
                            <a:solidFill>
                              <a:schemeClr val="bg1"/>
                            </a:solidFill>
                          </a:rPr>
                          <a:t>肝肾损伤</a:t>
                        </a:r>
                        <a:endParaRPr lang="zh-CN" altLang="en-US" sz="1400" b="1" dirty="0">
                          <a:solidFill>
                            <a:schemeClr val="bg1"/>
                          </a:solidFill>
                        </a:endParaRPr>
                      </a:p>
                    </p:txBody>
                  </p:sp>
                  <p:cxnSp>
                    <p:nvCxnSpPr>
                      <p:cNvPr id="175" name="直接连接符 174"/>
                      <p:cNvCxnSpPr/>
                      <p:nvPr/>
                    </p:nvCxnSpPr>
                    <p:spPr>
                      <a:xfrm>
                        <a:off x="873943" y="1946587"/>
                        <a:ext cx="1037979" cy="0"/>
                      </a:xfrm>
                      <a:prstGeom prst="line">
                        <a:avLst/>
                      </a:prstGeom>
                      <a:ln>
                        <a:gradFill flip="none" rotWithShape="1">
                          <a:gsLst>
                            <a:gs pos="50000">
                              <a:srgbClr val="FFFFFF"/>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77" name="椭圆 176"/>
                      <p:cNvSpPr/>
                      <p:nvPr/>
                    </p:nvSpPr>
                    <p:spPr>
                      <a:xfrm>
                        <a:off x="1150688" y="1415162"/>
                        <a:ext cx="484489" cy="484489"/>
                      </a:xfrm>
                      <a:prstGeom prst="ellipse">
                        <a:avLst/>
                      </a:prstGeom>
                      <a:noFill/>
                      <a:ln w="6350">
                        <a:gradFill>
                          <a:gsLst>
                            <a:gs pos="21000">
                              <a:schemeClr val="bg1">
                                <a:alpha val="4000"/>
                              </a:schemeClr>
                            </a:gs>
                            <a:gs pos="58000">
                              <a:schemeClr val="bg1">
                                <a:alpha val="22000"/>
                              </a:schemeClr>
                            </a:gs>
                            <a:gs pos="0">
                              <a:schemeClr val="bg1">
                                <a:alpha val="0"/>
                              </a:schemeClr>
                            </a:gs>
                            <a:gs pos="100000">
                              <a:schemeClr val="bg1"/>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0" name="图形 19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82958" y="1612144"/>
                      <a:ext cx="256522" cy="256522"/>
                    </a:xfrm>
                    <a:prstGeom prst="rect">
                      <a:avLst/>
                    </a:prstGeom>
                  </p:spPr>
                </p:pic>
              </p:grpSp>
            </p:grpSp>
            <p:grpSp>
              <p:nvGrpSpPr>
                <p:cNvPr id="203" name="组合 202"/>
                <p:cNvGrpSpPr/>
                <p:nvPr/>
              </p:nvGrpSpPr>
              <p:grpSpPr>
                <a:xfrm>
                  <a:off x="7907225" y="1412128"/>
                  <a:ext cx="3619294" cy="1089795"/>
                  <a:chOff x="7669309" y="1368084"/>
                  <a:chExt cx="3619294" cy="1089795"/>
                </a:xfrm>
              </p:grpSpPr>
              <p:sp>
                <p:nvSpPr>
                  <p:cNvPr id="204" name="平行四边形 203"/>
                  <p:cNvSpPr/>
                  <p:nvPr/>
                </p:nvSpPr>
                <p:spPr>
                  <a:xfrm>
                    <a:off x="7669309" y="1569022"/>
                    <a:ext cx="1393411" cy="120846"/>
                  </a:xfrm>
                  <a:prstGeom prst="parallelogram">
                    <a:avLst>
                      <a:gd name="adj" fmla="val 63376"/>
                    </a:avLst>
                  </a:prstGeom>
                  <a:gradFill flip="none" rotWithShape="1">
                    <a:gsLst>
                      <a:gs pos="0">
                        <a:srgbClr val="872B77">
                          <a:alpha val="50000"/>
                        </a:srgbClr>
                      </a:gs>
                      <a:gs pos="100000">
                        <a:srgbClr val="872B77">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05" name="文本框 204"/>
                  <p:cNvSpPr txBox="1"/>
                  <p:nvPr/>
                </p:nvSpPr>
                <p:spPr>
                  <a:xfrm>
                    <a:off x="7795131" y="1719856"/>
                    <a:ext cx="3343712" cy="738023"/>
                  </a:xfrm>
                  <a:prstGeom prst="rect">
                    <a:avLst/>
                  </a:prstGeom>
                  <a:noFill/>
                </p:spPr>
                <p:txBody>
                  <a:bodyPr wrap="square">
                    <a:spAutoFit/>
                  </a:bodyPr>
                  <a:lstStyle/>
                  <a:p>
                    <a:pPr marL="179705" indent="-179705" algn="just">
                      <a:lnSpc>
                        <a:spcPct val="120000"/>
                      </a:lnSpc>
                      <a:buFont typeface="Arial" panose="020B0604020202020204" pitchFamily="34" charset="0"/>
                      <a:buChar char="•"/>
                    </a:pPr>
                    <a:r>
                      <a:rPr lang="zh-CN" altLang="en-US" sz="1200"/>
                      <a:t>多数恶性血液肿瘤患者伴有肝肾损伤，现有部分抗真菌药物具有肝肾毒性。如何为该类患者选择药物？</a:t>
                    </a:r>
                    <a:endParaRPr lang="en-US" altLang="zh-CN" sz="1200" dirty="0"/>
                  </a:p>
                </p:txBody>
              </p:sp>
              <p:sp>
                <p:nvSpPr>
                  <p:cNvPr id="206" name="文本框 205"/>
                  <p:cNvSpPr txBox="1"/>
                  <p:nvPr/>
                </p:nvSpPr>
                <p:spPr>
                  <a:xfrm>
                    <a:off x="7726895" y="1368084"/>
                    <a:ext cx="3561708" cy="328551"/>
                  </a:xfrm>
                  <a:prstGeom prst="rect">
                    <a:avLst/>
                  </a:prstGeom>
                  <a:noFill/>
                </p:spPr>
                <p:txBody>
                  <a:bodyPr wrap="square">
                    <a:spAutoFit/>
                  </a:bodyPr>
                  <a:lstStyle/>
                  <a:p>
                    <a:pPr>
                      <a:lnSpc>
                        <a:spcPct val="120000"/>
                      </a:lnSpc>
                    </a:pPr>
                    <a:r>
                      <a:rPr lang="zh-CN" altLang="en-US" sz="1400" b="1"/>
                      <a:t>肝肾损伤的挑战</a:t>
                    </a:r>
                    <a:endParaRPr lang="en-US" altLang="zh-CN" sz="1400" b="1" dirty="0"/>
                  </a:p>
                </p:txBody>
              </p:sp>
            </p:grpSp>
          </p:grpSp>
          <p:grpSp>
            <p:nvGrpSpPr>
              <p:cNvPr id="227" name="组合 226"/>
              <p:cNvGrpSpPr/>
              <p:nvPr/>
            </p:nvGrpSpPr>
            <p:grpSpPr>
              <a:xfrm>
                <a:off x="6136530" y="2814489"/>
                <a:ext cx="5389989" cy="1528813"/>
                <a:chOff x="6136530" y="2814489"/>
                <a:chExt cx="5389989" cy="1528813"/>
              </a:xfrm>
            </p:grpSpPr>
            <p:sp>
              <p:nvSpPr>
                <p:cNvPr id="179" name="矩形: 圆角 178"/>
                <p:cNvSpPr/>
                <p:nvPr/>
              </p:nvSpPr>
              <p:spPr>
                <a:xfrm>
                  <a:off x="6136530" y="2814489"/>
                  <a:ext cx="5380783" cy="1528813"/>
                </a:xfrm>
                <a:prstGeom prst="roundRect">
                  <a:avLst>
                    <a:gd name="adj" fmla="val 4985"/>
                  </a:avLst>
                </a:prstGeom>
                <a:solidFill>
                  <a:schemeClr val="bg1"/>
                </a:solidFill>
                <a:ln>
                  <a:solidFill>
                    <a:srgbClr val="872B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sp>
              <p:nvSpPr>
                <p:cNvPr id="187" name="文本框 186"/>
                <p:cNvSpPr txBox="1"/>
                <p:nvPr/>
              </p:nvSpPr>
              <p:spPr>
                <a:xfrm>
                  <a:off x="11112352" y="4012360"/>
                  <a:ext cx="404961" cy="327077"/>
                </a:xfrm>
                <a:prstGeom prst="rect">
                  <a:avLst/>
                </a:prstGeom>
                <a:noFill/>
              </p:spPr>
              <p:txBody>
                <a:bodyPr wrap="square">
                  <a:spAutoFit/>
                </a:bodyPr>
                <a:lstStyle/>
                <a:p>
                  <a:pPr>
                    <a:lnSpc>
                      <a:spcPct val="120000"/>
                    </a:lnSpc>
                  </a:pPr>
                  <a:r>
                    <a:rPr lang="en-US" altLang="zh-CN" sz="1400" b="1">
                      <a:solidFill>
                        <a:srgbClr val="872B77"/>
                      </a:solidFill>
                    </a:rPr>
                    <a:t>05</a:t>
                  </a:r>
                  <a:endParaRPr lang="zh-CN" altLang="en-US" sz="1400" b="1" dirty="0">
                    <a:solidFill>
                      <a:srgbClr val="872B77"/>
                    </a:solidFill>
                  </a:endParaRPr>
                </a:p>
              </p:txBody>
            </p:sp>
            <p:sp>
              <p:nvSpPr>
                <p:cNvPr id="190" name="等腰三角形 189"/>
                <p:cNvSpPr/>
                <p:nvPr/>
              </p:nvSpPr>
              <p:spPr>
                <a:xfrm rot="5400000">
                  <a:off x="7275700" y="3495172"/>
                  <a:ext cx="916018" cy="167447"/>
                </a:xfrm>
                <a:prstGeom prst="triangle">
                  <a:avLst/>
                </a:prstGeom>
                <a:gradFill flip="none" rotWithShape="1">
                  <a:gsLst>
                    <a:gs pos="0">
                      <a:srgbClr val="872B77">
                        <a:alpha val="50000"/>
                      </a:srgbClr>
                    </a:gs>
                    <a:gs pos="100000">
                      <a:srgbClr val="872B7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210" name="组合 209"/>
                <p:cNvGrpSpPr/>
                <p:nvPr/>
              </p:nvGrpSpPr>
              <p:grpSpPr>
                <a:xfrm>
                  <a:off x="6225419" y="2953800"/>
                  <a:ext cx="1371600" cy="1250191"/>
                  <a:chOff x="6225419" y="2953800"/>
                  <a:chExt cx="1371600" cy="1250191"/>
                </a:xfrm>
              </p:grpSpPr>
              <p:sp>
                <p:nvSpPr>
                  <p:cNvPr id="193" name="矩形: 圆角 192"/>
                  <p:cNvSpPr/>
                  <p:nvPr/>
                </p:nvSpPr>
                <p:spPr>
                  <a:xfrm>
                    <a:off x="6225419" y="2953800"/>
                    <a:ext cx="1371600" cy="1250191"/>
                  </a:xfrm>
                  <a:prstGeom prst="roundRect">
                    <a:avLst>
                      <a:gd name="adj" fmla="val 5556"/>
                    </a:avLst>
                  </a:prstGeom>
                  <a:solidFill>
                    <a:srgbClr val="872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209" name="组合 208"/>
                  <p:cNvGrpSpPr/>
                  <p:nvPr/>
                </p:nvGrpSpPr>
                <p:grpSpPr>
                  <a:xfrm>
                    <a:off x="6315830" y="3125439"/>
                    <a:ext cx="1190779" cy="906912"/>
                    <a:chOff x="6315830" y="3037630"/>
                    <a:chExt cx="1190779" cy="906912"/>
                  </a:xfrm>
                </p:grpSpPr>
                <p:grpSp>
                  <p:nvGrpSpPr>
                    <p:cNvPr id="194" name="组合 193"/>
                    <p:cNvGrpSpPr/>
                    <p:nvPr/>
                  </p:nvGrpSpPr>
                  <p:grpSpPr>
                    <a:xfrm>
                      <a:off x="6315830" y="3037630"/>
                      <a:ext cx="1190779" cy="906912"/>
                      <a:chOff x="797543" y="1415162"/>
                      <a:chExt cx="1190779" cy="906912"/>
                    </a:xfrm>
                  </p:grpSpPr>
                  <p:sp>
                    <p:nvSpPr>
                      <p:cNvPr id="195" name="文本框 194"/>
                      <p:cNvSpPr txBox="1"/>
                      <p:nvPr/>
                    </p:nvSpPr>
                    <p:spPr>
                      <a:xfrm>
                        <a:off x="797543" y="1993523"/>
                        <a:ext cx="1190779" cy="328551"/>
                      </a:xfrm>
                      <a:prstGeom prst="rect">
                        <a:avLst/>
                      </a:prstGeom>
                      <a:noFill/>
                    </p:spPr>
                    <p:txBody>
                      <a:bodyPr wrap="square">
                        <a:spAutoFit/>
                      </a:bodyPr>
                      <a:lstStyle/>
                      <a:p>
                        <a:pPr algn="ctr">
                          <a:lnSpc>
                            <a:spcPct val="120000"/>
                          </a:lnSpc>
                        </a:pPr>
                        <a:r>
                          <a:rPr lang="zh-CN" altLang="en-US" sz="1400" b="1">
                            <a:solidFill>
                              <a:schemeClr val="bg1"/>
                            </a:solidFill>
                          </a:rPr>
                          <a:t>不良反应</a:t>
                        </a:r>
                        <a:endParaRPr lang="en-US" altLang="zh-CN" sz="1400" b="1" dirty="0">
                          <a:solidFill>
                            <a:schemeClr val="bg1"/>
                          </a:solidFill>
                        </a:endParaRPr>
                      </a:p>
                    </p:txBody>
                  </p:sp>
                  <p:cxnSp>
                    <p:nvCxnSpPr>
                      <p:cNvPr id="196" name="直接连接符 195"/>
                      <p:cNvCxnSpPr/>
                      <p:nvPr/>
                    </p:nvCxnSpPr>
                    <p:spPr>
                      <a:xfrm>
                        <a:off x="873943" y="1946587"/>
                        <a:ext cx="1037979" cy="0"/>
                      </a:xfrm>
                      <a:prstGeom prst="line">
                        <a:avLst/>
                      </a:prstGeom>
                      <a:ln>
                        <a:gradFill flip="none" rotWithShape="1">
                          <a:gsLst>
                            <a:gs pos="50000">
                              <a:srgbClr val="FFFFFF"/>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97" name="椭圆 196"/>
                      <p:cNvSpPr/>
                      <p:nvPr/>
                    </p:nvSpPr>
                    <p:spPr>
                      <a:xfrm>
                        <a:off x="1150688" y="1415162"/>
                        <a:ext cx="484489" cy="484489"/>
                      </a:xfrm>
                      <a:prstGeom prst="ellipse">
                        <a:avLst/>
                      </a:prstGeom>
                      <a:noFill/>
                      <a:ln w="6350">
                        <a:gradFill>
                          <a:gsLst>
                            <a:gs pos="21000">
                              <a:schemeClr val="bg1">
                                <a:alpha val="4000"/>
                              </a:schemeClr>
                            </a:gs>
                            <a:gs pos="58000">
                              <a:schemeClr val="bg1">
                                <a:alpha val="22000"/>
                              </a:schemeClr>
                            </a:gs>
                            <a:gs pos="0">
                              <a:schemeClr val="bg1">
                                <a:alpha val="0"/>
                              </a:schemeClr>
                            </a:gs>
                            <a:gs pos="100000">
                              <a:schemeClr val="bg1"/>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8" name="图形 20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78770" y="3145604"/>
                      <a:ext cx="264899" cy="264899"/>
                    </a:xfrm>
                    <a:prstGeom prst="rect">
                      <a:avLst/>
                    </a:prstGeom>
                  </p:spPr>
                </p:pic>
              </p:grpSp>
            </p:grpSp>
            <p:grpSp>
              <p:nvGrpSpPr>
                <p:cNvPr id="211" name="组合 210"/>
                <p:cNvGrpSpPr/>
                <p:nvPr/>
              </p:nvGrpSpPr>
              <p:grpSpPr>
                <a:xfrm>
                  <a:off x="7907225" y="3144798"/>
                  <a:ext cx="3619294" cy="868195"/>
                  <a:chOff x="7669309" y="1368084"/>
                  <a:chExt cx="3619294" cy="868195"/>
                </a:xfrm>
              </p:grpSpPr>
              <p:sp>
                <p:nvSpPr>
                  <p:cNvPr id="212" name="平行四边形 211"/>
                  <p:cNvSpPr/>
                  <p:nvPr/>
                </p:nvSpPr>
                <p:spPr>
                  <a:xfrm>
                    <a:off x="7669309" y="1569022"/>
                    <a:ext cx="1798750" cy="120846"/>
                  </a:xfrm>
                  <a:prstGeom prst="parallelogram">
                    <a:avLst>
                      <a:gd name="adj" fmla="val 63376"/>
                    </a:avLst>
                  </a:prstGeom>
                  <a:gradFill flip="none" rotWithShape="1">
                    <a:gsLst>
                      <a:gs pos="0">
                        <a:srgbClr val="872B77">
                          <a:alpha val="50000"/>
                        </a:srgbClr>
                      </a:gs>
                      <a:gs pos="100000">
                        <a:srgbClr val="872B77">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13" name="文本框 212"/>
                  <p:cNvSpPr txBox="1"/>
                  <p:nvPr/>
                </p:nvSpPr>
                <p:spPr>
                  <a:xfrm>
                    <a:off x="7795131" y="1719856"/>
                    <a:ext cx="3343712" cy="516423"/>
                  </a:xfrm>
                  <a:prstGeom prst="rect">
                    <a:avLst/>
                  </a:prstGeom>
                  <a:noFill/>
                </p:spPr>
                <p:txBody>
                  <a:bodyPr wrap="square">
                    <a:spAutoFit/>
                  </a:bodyPr>
                  <a:lstStyle/>
                  <a:p>
                    <a:pPr marL="179705" indent="-179705" algn="just">
                      <a:lnSpc>
                        <a:spcPct val="120000"/>
                      </a:lnSpc>
                      <a:buFont typeface="Arial" panose="020B0604020202020204" pitchFamily="34" charset="0"/>
                      <a:buChar char="•"/>
                    </a:pPr>
                    <a:r>
                      <a:rPr lang="zh-CN" altLang="en-US" sz="1200"/>
                      <a:t>部分抗真菌药物多在治疗期间因肝肾毒性等不良反应而停药，影响治疗效果</a:t>
                    </a:r>
                    <a:endParaRPr lang="en-US" altLang="zh-CN" sz="1200" dirty="0"/>
                  </a:p>
                </p:txBody>
              </p:sp>
              <p:sp>
                <p:nvSpPr>
                  <p:cNvPr id="214" name="文本框 213"/>
                  <p:cNvSpPr txBox="1"/>
                  <p:nvPr/>
                </p:nvSpPr>
                <p:spPr>
                  <a:xfrm>
                    <a:off x="7726895" y="1368084"/>
                    <a:ext cx="3561708" cy="328551"/>
                  </a:xfrm>
                  <a:prstGeom prst="rect">
                    <a:avLst/>
                  </a:prstGeom>
                  <a:noFill/>
                </p:spPr>
                <p:txBody>
                  <a:bodyPr wrap="square">
                    <a:spAutoFit/>
                  </a:bodyPr>
                  <a:lstStyle/>
                  <a:p>
                    <a:pPr>
                      <a:lnSpc>
                        <a:spcPct val="120000"/>
                      </a:lnSpc>
                    </a:pPr>
                    <a:r>
                      <a:rPr lang="zh-CN" altLang="en-US" sz="1400" b="1"/>
                      <a:t>不良反应停药的挑战</a:t>
                    </a:r>
                    <a:endParaRPr lang="en-US" altLang="zh-CN" sz="1400" b="1" dirty="0"/>
                  </a:p>
                </p:txBody>
              </p:sp>
            </p:grpSp>
          </p:grpSp>
          <p:grpSp>
            <p:nvGrpSpPr>
              <p:cNvPr id="226" name="组合 225"/>
              <p:cNvGrpSpPr/>
              <p:nvPr/>
            </p:nvGrpSpPr>
            <p:grpSpPr>
              <a:xfrm>
                <a:off x="6136530" y="4439991"/>
                <a:ext cx="5389989" cy="1528813"/>
                <a:chOff x="6136530" y="4439991"/>
                <a:chExt cx="5389989" cy="1528813"/>
              </a:xfrm>
            </p:grpSpPr>
            <p:grpSp>
              <p:nvGrpSpPr>
                <p:cNvPr id="224" name="组合 223"/>
                <p:cNvGrpSpPr/>
                <p:nvPr/>
              </p:nvGrpSpPr>
              <p:grpSpPr>
                <a:xfrm>
                  <a:off x="6136530" y="4439991"/>
                  <a:ext cx="5389989" cy="1528813"/>
                  <a:chOff x="6136530" y="4439991"/>
                  <a:chExt cx="5389989" cy="1528813"/>
                </a:xfrm>
              </p:grpSpPr>
              <p:sp>
                <p:nvSpPr>
                  <p:cNvPr id="135" name="矩形: 圆角 134"/>
                  <p:cNvSpPr/>
                  <p:nvPr/>
                </p:nvSpPr>
                <p:spPr>
                  <a:xfrm>
                    <a:off x="6136530" y="4439991"/>
                    <a:ext cx="5380783" cy="1528813"/>
                  </a:xfrm>
                  <a:prstGeom prst="roundRect">
                    <a:avLst>
                      <a:gd name="adj" fmla="val 4985"/>
                    </a:avLst>
                  </a:prstGeom>
                  <a:solidFill>
                    <a:schemeClr val="bg1"/>
                  </a:solidFill>
                  <a:ln>
                    <a:solidFill>
                      <a:srgbClr val="872B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136" name="组合 135"/>
                  <p:cNvGrpSpPr/>
                  <p:nvPr/>
                </p:nvGrpSpPr>
                <p:grpSpPr>
                  <a:xfrm>
                    <a:off x="6225419" y="4579302"/>
                    <a:ext cx="1371600" cy="1250191"/>
                    <a:chOff x="707132" y="4553902"/>
                    <a:chExt cx="1371600" cy="1250191"/>
                  </a:xfrm>
                </p:grpSpPr>
                <p:sp>
                  <p:nvSpPr>
                    <p:cNvPr id="152" name="矩形: 圆角 151"/>
                    <p:cNvSpPr/>
                    <p:nvPr/>
                  </p:nvSpPr>
                  <p:spPr>
                    <a:xfrm>
                      <a:off x="707132" y="4553902"/>
                      <a:ext cx="1371600" cy="1250191"/>
                    </a:xfrm>
                    <a:prstGeom prst="roundRect">
                      <a:avLst>
                        <a:gd name="adj" fmla="val 5556"/>
                      </a:avLst>
                    </a:prstGeom>
                    <a:solidFill>
                      <a:srgbClr val="872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154" name="组合 153"/>
                    <p:cNvGrpSpPr/>
                    <p:nvPr/>
                  </p:nvGrpSpPr>
                  <p:grpSpPr>
                    <a:xfrm>
                      <a:off x="747514" y="4735928"/>
                      <a:ext cx="1290836" cy="906912"/>
                      <a:chOff x="747515" y="4735928"/>
                      <a:chExt cx="1290836" cy="906912"/>
                    </a:xfrm>
                  </p:grpSpPr>
                  <p:sp>
                    <p:nvSpPr>
                      <p:cNvPr id="155" name="文本框 154"/>
                      <p:cNvSpPr txBox="1"/>
                      <p:nvPr/>
                    </p:nvSpPr>
                    <p:spPr>
                      <a:xfrm>
                        <a:off x="747515" y="5314289"/>
                        <a:ext cx="1290836" cy="328551"/>
                      </a:xfrm>
                      <a:prstGeom prst="rect">
                        <a:avLst/>
                      </a:prstGeom>
                      <a:noFill/>
                    </p:spPr>
                    <p:txBody>
                      <a:bodyPr wrap="square">
                        <a:spAutoFit/>
                      </a:bodyPr>
                      <a:lstStyle/>
                      <a:p>
                        <a:pPr algn="ctr">
                          <a:lnSpc>
                            <a:spcPct val="120000"/>
                          </a:lnSpc>
                        </a:pPr>
                        <a:r>
                          <a:rPr lang="zh-CN" altLang="en-US" sz="1400" b="1">
                            <a:solidFill>
                              <a:schemeClr val="bg1"/>
                            </a:solidFill>
                          </a:rPr>
                          <a:t>常规</a:t>
                        </a:r>
                        <a:r>
                          <a:rPr lang="en-US" altLang="zh-CN" sz="1400" b="1">
                            <a:solidFill>
                              <a:schemeClr val="bg1"/>
                            </a:solidFill>
                          </a:rPr>
                          <a:t>TDM</a:t>
                        </a:r>
                        <a:endParaRPr lang="zh-CN" altLang="en-US" sz="1400" b="1" dirty="0">
                          <a:solidFill>
                            <a:schemeClr val="bg1"/>
                          </a:solidFill>
                        </a:endParaRPr>
                      </a:p>
                    </p:txBody>
                  </p:sp>
                  <p:cxnSp>
                    <p:nvCxnSpPr>
                      <p:cNvPr id="157" name="直接连接符 156"/>
                      <p:cNvCxnSpPr/>
                      <p:nvPr/>
                    </p:nvCxnSpPr>
                    <p:spPr>
                      <a:xfrm>
                        <a:off x="873944" y="5267353"/>
                        <a:ext cx="1037979" cy="0"/>
                      </a:xfrm>
                      <a:prstGeom prst="line">
                        <a:avLst/>
                      </a:prstGeom>
                      <a:ln>
                        <a:gradFill flip="none" rotWithShape="1">
                          <a:gsLst>
                            <a:gs pos="50000">
                              <a:srgbClr val="FFFFFF"/>
                            </a:gs>
                            <a:gs pos="0">
                              <a:schemeClr val="bg1">
                                <a:alpha val="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59" name="组合 158"/>
                      <p:cNvGrpSpPr/>
                      <p:nvPr/>
                    </p:nvGrpSpPr>
                    <p:grpSpPr>
                      <a:xfrm>
                        <a:off x="1150689" y="4735928"/>
                        <a:ext cx="484489" cy="484489"/>
                        <a:chOff x="1150688" y="4735928"/>
                        <a:chExt cx="484489" cy="484489"/>
                      </a:xfrm>
                    </p:grpSpPr>
                    <p:sp>
                      <p:nvSpPr>
                        <p:cNvPr id="160" name="椭圆 159"/>
                        <p:cNvSpPr/>
                        <p:nvPr/>
                      </p:nvSpPr>
                      <p:spPr>
                        <a:xfrm>
                          <a:off x="1150688" y="4735928"/>
                          <a:ext cx="484489" cy="484489"/>
                        </a:xfrm>
                        <a:prstGeom prst="ellipse">
                          <a:avLst/>
                        </a:prstGeom>
                        <a:noFill/>
                        <a:ln w="6350">
                          <a:gradFill>
                            <a:gsLst>
                              <a:gs pos="21000">
                                <a:schemeClr val="bg1">
                                  <a:alpha val="4000"/>
                                </a:schemeClr>
                              </a:gs>
                              <a:gs pos="58000">
                                <a:schemeClr val="bg1">
                                  <a:alpha val="22000"/>
                                </a:schemeClr>
                              </a:gs>
                              <a:gs pos="0">
                                <a:schemeClr val="bg1">
                                  <a:alpha val="0"/>
                                </a:schemeClr>
                              </a:gs>
                              <a:gs pos="100000">
                                <a:schemeClr val="bg1"/>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2" name="图形 161"/>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64671" y="4849911"/>
                          <a:ext cx="256522" cy="256522"/>
                        </a:xfrm>
                        <a:prstGeom prst="rect">
                          <a:avLst/>
                        </a:prstGeom>
                      </p:spPr>
                    </p:pic>
                  </p:grpSp>
                </p:grpSp>
              </p:grpSp>
              <p:sp>
                <p:nvSpPr>
                  <p:cNvPr id="139" name="等腰三角形 138"/>
                  <p:cNvSpPr/>
                  <p:nvPr/>
                </p:nvSpPr>
                <p:spPr>
                  <a:xfrm rot="5400000">
                    <a:off x="7275700" y="5120674"/>
                    <a:ext cx="916018" cy="167447"/>
                  </a:xfrm>
                  <a:prstGeom prst="triangle">
                    <a:avLst/>
                  </a:prstGeom>
                  <a:gradFill flip="none" rotWithShape="1">
                    <a:gsLst>
                      <a:gs pos="0">
                        <a:srgbClr val="872B77">
                          <a:alpha val="50000"/>
                        </a:srgbClr>
                      </a:gs>
                      <a:gs pos="100000">
                        <a:srgbClr val="872B7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220" name="组合 219"/>
                  <p:cNvGrpSpPr/>
                  <p:nvPr/>
                </p:nvGrpSpPr>
                <p:grpSpPr>
                  <a:xfrm>
                    <a:off x="7907224" y="4770300"/>
                    <a:ext cx="3619295" cy="868195"/>
                    <a:chOff x="7669308" y="1368084"/>
                    <a:chExt cx="3619295" cy="868195"/>
                  </a:xfrm>
                </p:grpSpPr>
                <p:sp>
                  <p:nvSpPr>
                    <p:cNvPr id="221" name="平行四边形 220"/>
                    <p:cNvSpPr/>
                    <p:nvPr/>
                  </p:nvSpPr>
                  <p:spPr>
                    <a:xfrm>
                      <a:off x="7669308" y="1569022"/>
                      <a:ext cx="2886381" cy="120846"/>
                    </a:xfrm>
                    <a:prstGeom prst="parallelogram">
                      <a:avLst>
                        <a:gd name="adj" fmla="val 63376"/>
                      </a:avLst>
                    </a:prstGeom>
                    <a:gradFill flip="none" rotWithShape="1">
                      <a:gsLst>
                        <a:gs pos="0">
                          <a:srgbClr val="872B77">
                            <a:alpha val="50000"/>
                          </a:srgbClr>
                        </a:gs>
                        <a:gs pos="100000">
                          <a:srgbClr val="872B77">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222" name="文本框 221"/>
                    <p:cNvSpPr txBox="1"/>
                    <p:nvPr/>
                  </p:nvSpPr>
                  <p:spPr>
                    <a:xfrm>
                      <a:off x="7795131" y="1719856"/>
                      <a:ext cx="3343712" cy="516423"/>
                    </a:xfrm>
                    <a:prstGeom prst="rect">
                      <a:avLst/>
                    </a:prstGeom>
                    <a:noFill/>
                  </p:spPr>
                  <p:txBody>
                    <a:bodyPr wrap="square">
                      <a:spAutoFit/>
                    </a:bodyPr>
                    <a:lstStyle/>
                    <a:p>
                      <a:pPr marL="179705" indent="-179705" algn="just">
                        <a:lnSpc>
                          <a:spcPct val="120000"/>
                        </a:lnSpc>
                        <a:buFont typeface="Arial" panose="020B0604020202020204" pitchFamily="34" charset="0"/>
                        <a:buChar char="•"/>
                      </a:pPr>
                      <a:r>
                        <a:rPr lang="zh-CN" altLang="en-US" sz="1200"/>
                        <a:t>多种抗真菌药物因血药浓度等原因需要常规</a:t>
                      </a:r>
                      <a:r>
                        <a:rPr lang="en-US" altLang="zh-CN" sz="1200"/>
                        <a:t>TDM</a:t>
                      </a:r>
                      <a:r>
                        <a:rPr lang="zh-CN" altLang="en-US" sz="1200"/>
                        <a:t>，造成医生临床工作增加负担</a:t>
                      </a:r>
                      <a:endParaRPr lang="en-US" altLang="zh-CN" sz="1200" dirty="0"/>
                    </a:p>
                  </p:txBody>
                </p:sp>
                <p:sp>
                  <p:nvSpPr>
                    <p:cNvPr id="223" name="文本框 222"/>
                    <p:cNvSpPr txBox="1"/>
                    <p:nvPr/>
                  </p:nvSpPr>
                  <p:spPr>
                    <a:xfrm>
                      <a:off x="7726895" y="1368084"/>
                      <a:ext cx="3561708" cy="328551"/>
                    </a:xfrm>
                    <a:prstGeom prst="rect">
                      <a:avLst/>
                    </a:prstGeom>
                    <a:noFill/>
                  </p:spPr>
                  <p:txBody>
                    <a:bodyPr wrap="square">
                      <a:spAutoFit/>
                    </a:bodyPr>
                    <a:lstStyle/>
                    <a:p>
                      <a:pPr>
                        <a:lnSpc>
                          <a:spcPct val="120000"/>
                        </a:lnSpc>
                      </a:pPr>
                      <a:r>
                        <a:rPr lang="zh-CN" altLang="en-US" sz="1400" b="1"/>
                        <a:t>常规治疗性药物浓度监测（</a:t>
                      </a:r>
                      <a:r>
                        <a:rPr lang="en-US" altLang="zh-CN" sz="1400" b="1"/>
                        <a:t>TDM</a:t>
                      </a:r>
                      <a:r>
                        <a:rPr lang="zh-CN" altLang="en-US" sz="1400" b="1"/>
                        <a:t>）</a:t>
                      </a:r>
                      <a:endParaRPr lang="en-US" altLang="zh-CN" sz="1400" b="1" dirty="0"/>
                    </a:p>
                  </p:txBody>
                </p:sp>
              </p:grpSp>
            </p:grpSp>
            <p:sp>
              <p:nvSpPr>
                <p:cNvPr id="225" name="文本框 224"/>
                <p:cNvSpPr txBox="1"/>
                <p:nvPr/>
              </p:nvSpPr>
              <p:spPr>
                <a:xfrm>
                  <a:off x="11112352" y="5641727"/>
                  <a:ext cx="404961" cy="327077"/>
                </a:xfrm>
                <a:prstGeom prst="rect">
                  <a:avLst/>
                </a:prstGeom>
                <a:noFill/>
              </p:spPr>
              <p:txBody>
                <a:bodyPr wrap="square">
                  <a:spAutoFit/>
                </a:bodyPr>
                <a:lstStyle/>
                <a:p>
                  <a:pPr>
                    <a:lnSpc>
                      <a:spcPct val="120000"/>
                    </a:lnSpc>
                  </a:pPr>
                  <a:r>
                    <a:rPr lang="en-US" altLang="zh-CN" sz="1400" b="1">
                      <a:solidFill>
                        <a:srgbClr val="872B77"/>
                      </a:solidFill>
                    </a:rPr>
                    <a:t>06</a:t>
                  </a:r>
                  <a:endParaRPr lang="zh-CN" altLang="en-US" sz="1400" b="1" dirty="0">
                    <a:solidFill>
                      <a:srgbClr val="872B77"/>
                    </a:solidFill>
                  </a:endParaRPr>
                </a:p>
              </p:txBody>
            </p:sp>
          </p:grpSp>
        </p:grpSp>
      </p:gr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41065"/>
            <a:ext cx="10969200" cy="705600"/>
          </a:xfrm>
        </p:spPr>
        <p:txBody>
          <a:bodyPr>
            <a:noAutofit/>
          </a:bodyPr>
          <a:lstStyle/>
          <a:p>
            <a:r>
              <a:rPr lang="zh-CN" altLang="en-US" sz="2400" dirty="0">
                <a:latin typeface="微软雅黑" panose="020B0503020204020204" charset="-122"/>
                <a:ea typeface="微软雅黑" panose="020B0503020204020204" charset="-122"/>
              </a:rPr>
              <a:t>目前多种常用抗真菌药物因不良反应的停药率普遍较高</a:t>
            </a:r>
            <a:endParaRPr lang="zh-CN" altLang="en-US" sz="2400" dirty="0">
              <a:highlight>
                <a:srgbClr val="FFFF00"/>
              </a:highlight>
              <a:latin typeface="微软雅黑" panose="020B0503020204020204" charset="-122"/>
              <a:ea typeface="微软雅黑" panose="020B0503020204020204" charset="-122"/>
            </a:endParaRPr>
          </a:p>
        </p:txBody>
      </p:sp>
      <p:sp>
        <p:nvSpPr>
          <p:cNvPr id="18" name="矩形: 圆角 17"/>
          <p:cNvSpPr/>
          <p:nvPr/>
        </p:nvSpPr>
        <p:spPr>
          <a:xfrm>
            <a:off x="662841" y="1577226"/>
            <a:ext cx="10866234" cy="4231780"/>
          </a:xfrm>
          <a:prstGeom prst="roundRect">
            <a:avLst>
              <a:gd name="adj" fmla="val 1781"/>
            </a:avLst>
          </a:prstGeom>
          <a:solidFill>
            <a:schemeClr val="bg1"/>
          </a:solidFill>
          <a:ln>
            <a:solidFill>
              <a:srgbClr val="872B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19" name="组合 18"/>
          <p:cNvGrpSpPr/>
          <p:nvPr/>
        </p:nvGrpSpPr>
        <p:grpSpPr>
          <a:xfrm>
            <a:off x="3262665" y="1818542"/>
            <a:ext cx="5666586" cy="369332"/>
            <a:chOff x="4337161" y="1315941"/>
            <a:chExt cx="5666586" cy="369332"/>
          </a:xfrm>
        </p:grpSpPr>
        <p:sp>
          <p:nvSpPr>
            <p:cNvPr id="20" name="文本框 19"/>
            <p:cNvSpPr txBox="1"/>
            <p:nvPr/>
          </p:nvSpPr>
          <p:spPr>
            <a:xfrm>
              <a:off x="4733321" y="1315941"/>
              <a:ext cx="4874267" cy="369332"/>
            </a:xfrm>
            <a:prstGeom prst="rect">
              <a:avLst/>
            </a:prstGeom>
            <a:noFill/>
          </p:spPr>
          <p:txBody>
            <a:bodyPr wrap="square">
              <a:spAutoFit/>
            </a:bodyPr>
            <a:lstStyle/>
            <a:p>
              <a:pPr algn="ctr">
                <a:defRPr/>
              </a:pPr>
              <a:r>
                <a:rPr lang="zh-CN" altLang="en-US" b="1">
                  <a:solidFill>
                    <a:srgbClr val="872B77"/>
                  </a:solidFill>
                  <a:ea typeface="+mj-ea"/>
                  <a:sym typeface="+mn-ea"/>
                </a:rPr>
                <a:t>相对安慰剂，因不良事件停用研究药物的风险</a:t>
              </a:r>
              <a:endParaRPr lang="zh-CN" altLang="en-US" b="1" dirty="0">
                <a:solidFill>
                  <a:srgbClr val="872B77"/>
                </a:solidFill>
                <a:ea typeface="+mj-ea"/>
                <a:sym typeface="+mn-ea"/>
              </a:endParaRPr>
            </a:p>
          </p:txBody>
        </p:sp>
        <p:grpSp>
          <p:nvGrpSpPr>
            <p:cNvPr id="23" name="组合 22"/>
            <p:cNvGrpSpPr/>
            <p:nvPr/>
          </p:nvGrpSpPr>
          <p:grpSpPr>
            <a:xfrm>
              <a:off x="4337161" y="1433769"/>
              <a:ext cx="380736" cy="133676"/>
              <a:chOff x="6853705" y="4612975"/>
              <a:chExt cx="380736" cy="133676"/>
            </a:xfrm>
          </p:grpSpPr>
          <p:sp>
            <p:nvSpPr>
              <p:cNvPr id="38" name="矩形: 圆角 37"/>
              <p:cNvSpPr/>
              <p:nvPr/>
            </p:nvSpPr>
            <p:spPr>
              <a:xfrm flipH="1">
                <a:off x="6853705" y="4612975"/>
                <a:ext cx="380732" cy="56176"/>
              </a:xfrm>
              <a:prstGeom prst="roundRect">
                <a:avLst>
                  <a:gd name="adj" fmla="val 50000"/>
                </a:avLst>
              </a:prstGeom>
              <a:gradFill>
                <a:gsLst>
                  <a:gs pos="0">
                    <a:srgbClr val="872B77">
                      <a:alpha val="0"/>
                    </a:srgbClr>
                  </a:gs>
                  <a:gs pos="100000">
                    <a:srgbClr val="872B77"/>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p:cNvSpPr/>
              <p:nvPr/>
            </p:nvSpPr>
            <p:spPr>
              <a:xfrm flipH="1">
                <a:off x="6994515" y="4690475"/>
                <a:ext cx="239926" cy="56176"/>
              </a:xfrm>
              <a:prstGeom prst="roundRect">
                <a:avLst>
                  <a:gd name="adj" fmla="val 50000"/>
                </a:avLst>
              </a:prstGeom>
              <a:gradFill>
                <a:gsLst>
                  <a:gs pos="0">
                    <a:srgbClr val="872B77">
                      <a:alpha val="0"/>
                    </a:srgbClr>
                  </a:gs>
                  <a:gs pos="100000">
                    <a:srgbClr val="872B77"/>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flipH="1">
              <a:off x="9623011" y="1433769"/>
              <a:ext cx="380736" cy="133676"/>
              <a:chOff x="6853705" y="4612975"/>
              <a:chExt cx="380736" cy="133676"/>
            </a:xfrm>
          </p:grpSpPr>
          <p:sp>
            <p:nvSpPr>
              <p:cNvPr id="34" name="矩形: 圆角 33"/>
              <p:cNvSpPr/>
              <p:nvPr/>
            </p:nvSpPr>
            <p:spPr>
              <a:xfrm flipH="1">
                <a:off x="6853705" y="4612975"/>
                <a:ext cx="380732" cy="56176"/>
              </a:xfrm>
              <a:prstGeom prst="roundRect">
                <a:avLst>
                  <a:gd name="adj" fmla="val 50000"/>
                </a:avLst>
              </a:prstGeom>
              <a:gradFill>
                <a:gsLst>
                  <a:gs pos="0">
                    <a:srgbClr val="872B77">
                      <a:alpha val="0"/>
                    </a:srgbClr>
                  </a:gs>
                  <a:gs pos="100000">
                    <a:srgbClr val="872B77"/>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flipH="1">
                <a:off x="6994515" y="4690475"/>
                <a:ext cx="239926" cy="56176"/>
              </a:xfrm>
              <a:prstGeom prst="roundRect">
                <a:avLst>
                  <a:gd name="adj" fmla="val 50000"/>
                </a:avLst>
              </a:prstGeom>
              <a:gradFill>
                <a:gsLst>
                  <a:gs pos="0">
                    <a:srgbClr val="872B77">
                      <a:alpha val="0"/>
                    </a:srgbClr>
                  </a:gs>
                  <a:gs pos="100000">
                    <a:srgbClr val="872B77"/>
                  </a:gs>
                </a:gsLst>
                <a:lin ang="108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0" name="文本框 69"/>
          <p:cNvSpPr txBox="1"/>
          <p:nvPr>
            <p:custDataLst>
              <p:tags r:id="rId1"/>
            </p:custDataLst>
          </p:nvPr>
        </p:nvSpPr>
        <p:spPr>
          <a:xfrm>
            <a:off x="812758" y="5337431"/>
            <a:ext cx="10566400" cy="414655"/>
          </a:xfrm>
          <a:prstGeom prst="rect">
            <a:avLst/>
          </a:prstGeom>
          <a:noFill/>
        </p:spPr>
        <p:txBody>
          <a:bodyPr wrap="square" anchor="ctr" anchorCtr="0">
            <a:noAutofit/>
          </a:bodyPr>
          <a:lstStyle/>
          <a:p>
            <a:pPr algn="just">
              <a:lnSpc>
                <a:spcPct val="120000"/>
              </a:lnSpc>
              <a:defRPr/>
            </a:pPr>
            <a:r>
              <a:rPr lang="zh-CN" altLang="en-US" sz="800">
                <a:ea typeface="+mj-ea"/>
                <a:sym typeface="+mn-ea"/>
              </a:rPr>
              <a:t>一项</a:t>
            </a:r>
            <a:r>
              <a:rPr lang="zh-CN" altLang="en-US" sz="800">
                <a:ea typeface="+mj-ea"/>
              </a:rPr>
              <a:t>网络荟萃分析和系统评价，在四个电子数据库中检索了</a:t>
            </a:r>
            <a:r>
              <a:rPr lang="en-US" altLang="zh-CN" sz="800">
                <a:ea typeface="+mj-ea"/>
              </a:rPr>
              <a:t>2020</a:t>
            </a:r>
            <a:r>
              <a:rPr lang="zh-CN" altLang="en-US" sz="800">
                <a:ea typeface="+mj-ea"/>
              </a:rPr>
              <a:t>年</a:t>
            </a:r>
            <a:r>
              <a:rPr lang="en-US" altLang="zh-CN" sz="800">
                <a:ea typeface="+mj-ea"/>
              </a:rPr>
              <a:t>6</a:t>
            </a:r>
            <a:r>
              <a:rPr lang="zh-CN" altLang="en-US" sz="800">
                <a:ea typeface="+mj-ea"/>
              </a:rPr>
              <a:t>月</a:t>
            </a:r>
            <a:r>
              <a:rPr lang="en-US" altLang="zh-CN" sz="800">
                <a:ea typeface="+mj-ea"/>
              </a:rPr>
              <a:t>30</a:t>
            </a:r>
            <a:r>
              <a:rPr lang="zh-CN" altLang="en-US" sz="800">
                <a:ea typeface="+mj-ea"/>
              </a:rPr>
              <a:t>日之前发表的文章，</a:t>
            </a:r>
            <a:r>
              <a:rPr lang="en-US" altLang="zh-CN" sz="800">
                <a:ea typeface="+mj-ea"/>
              </a:rPr>
              <a:t>66</a:t>
            </a:r>
            <a:r>
              <a:rPr lang="zh-CN" altLang="en-US" sz="800">
                <a:ea typeface="+mj-ea"/>
              </a:rPr>
              <a:t>项试验符合我们的入选标准，提供了</a:t>
            </a:r>
            <a:r>
              <a:rPr lang="en-US" altLang="zh-CN" sz="800">
                <a:ea typeface="+mj-ea"/>
              </a:rPr>
              <a:t>18,230</a:t>
            </a:r>
            <a:r>
              <a:rPr lang="zh-CN" altLang="en-US" sz="800">
                <a:ea typeface="+mj-ea"/>
              </a:rPr>
              <a:t>名参与者的数据。采用网络荟萃分析，根据间接结果或间接结果与直接结果相结合，分析多种干预措施之间不良反应的比较</a:t>
            </a:r>
            <a:endParaRPr lang="zh-CN" altLang="en-US" sz="800" dirty="0">
              <a:ea typeface="+mj-ea"/>
            </a:endParaRPr>
          </a:p>
        </p:txBody>
      </p:sp>
      <p:grpSp>
        <p:nvGrpSpPr>
          <p:cNvPr id="41" name="组合 40"/>
          <p:cNvGrpSpPr/>
          <p:nvPr/>
        </p:nvGrpSpPr>
        <p:grpSpPr>
          <a:xfrm>
            <a:off x="1109213" y="2430673"/>
            <a:ext cx="1620679" cy="1125737"/>
            <a:chOff x="852677" y="1974728"/>
            <a:chExt cx="1620679" cy="1125737"/>
          </a:xfrm>
        </p:grpSpPr>
        <p:sp>
          <p:nvSpPr>
            <p:cNvPr id="54" name="矩形: 圆角 53"/>
            <p:cNvSpPr/>
            <p:nvPr/>
          </p:nvSpPr>
          <p:spPr>
            <a:xfrm>
              <a:off x="852677" y="1974728"/>
              <a:ext cx="1620679" cy="1125737"/>
            </a:xfrm>
            <a:prstGeom prst="roundRect">
              <a:avLst>
                <a:gd name="adj" fmla="val 5556"/>
              </a:avLst>
            </a:prstGeom>
            <a:solidFill>
              <a:srgbClr val="872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55" name="组合 54"/>
            <p:cNvGrpSpPr/>
            <p:nvPr/>
          </p:nvGrpSpPr>
          <p:grpSpPr>
            <a:xfrm>
              <a:off x="1067627" y="2160216"/>
              <a:ext cx="1190779" cy="754760"/>
              <a:chOff x="844002" y="2059738"/>
              <a:chExt cx="1190779" cy="754760"/>
            </a:xfrm>
          </p:grpSpPr>
          <p:sp>
            <p:nvSpPr>
              <p:cNvPr id="56" name="文本框 55"/>
              <p:cNvSpPr txBox="1"/>
              <p:nvPr/>
            </p:nvSpPr>
            <p:spPr>
              <a:xfrm>
                <a:off x="844002" y="2452155"/>
                <a:ext cx="1190779" cy="362343"/>
              </a:xfrm>
              <a:prstGeom prst="rect">
                <a:avLst/>
              </a:prstGeom>
              <a:noFill/>
            </p:spPr>
            <p:txBody>
              <a:bodyPr wrap="square">
                <a:spAutoFit/>
              </a:bodyPr>
              <a:lstStyle/>
              <a:p>
                <a:pPr algn="ctr">
                  <a:lnSpc>
                    <a:spcPct val="120000"/>
                  </a:lnSpc>
                </a:pPr>
                <a:r>
                  <a:rPr lang="zh-CN" altLang="en-US" sz="1600" b="1" dirty="0">
                    <a:solidFill>
                      <a:schemeClr val="bg1"/>
                    </a:solidFill>
                    <a:ea typeface="+mj-ea"/>
                  </a:rPr>
                  <a:t>药物</a:t>
                </a:r>
                <a:endParaRPr lang="zh-CN" altLang="en-US" sz="1600" b="1" dirty="0">
                  <a:solidFill>
                    <a:schemeClr val="bg1"/>
                  </a:solidFill>
                  <a:ea typeface="+mj-ea"/>
                </a:endParaRPr>
              </a:p>
            </p:txBody>
          </p:sp>
          <p:pic>
            <p:nvPicPr>
              <p:cNvPr id="57" name="图形 5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7153" y="2059738"/>
                <a:ext cx="364477" cy="364477"/>
              </a:xfrm>
              <a:prstGeom prst="rect">
                <a:avLst/>
              </a:prstGeom>
            </p:spPr>
          </p:pic>
        </p:grpSp>
      </p:grpSp>
      <p:grpSp>
        <p:nvGrpSpPr>
          <p:cNvPr id="102" name="组合 101"/>
          <p:cNvGrpSpPr/>
          <p:nvPr/>
        </p:nvGrpSpPr>
        <p:grpSpPr>
          <a:xfrm>
            <a:off x="1109213" y="3741898"/>
            <a:ext cx="1620679" cy="1410043"/>
            <a:chOff x="1109213" y="3741898"/>
            <a:chExt cx="1620679" cy="1410043"/>
          </a:xfrm>
        </p:grpSpPr>
        <p:sp>
          <p:nvSpPr>
            <p:cNvPr id="72" name="矩形: 圆角 71"/>
            <p:cNvSpPr/>
            <p:nvPr/>
          </p:nvSpPr>
          <p:spPr>
            <a:xfrm>
              <a:off x="1109213" y="3741898"/>
              <a:ext cx="1620679" cy="1410043"/>
            </a:xfrm>
            <a:prstGeom prst="roundRect">
              <a:avLst>
                <a:gd name="adj" fmla="val 5556"/>
              </a:avLst>
            </a:prstGeom>
            <a:solidFill>
              <a:srgbClr val="872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baseline="0" noProof="0" dirty="0">
                <a:ln>
                  <a:noFill/>
                </a:ln>
                <a:solidFill>
                  <a:prstClr val="white"/>
                </a:solidFill>
                <a:effectLst/>
                <a:uLnTx/>
                <a:uFillTx/>
                <a:latin typeface="Arial" panose="020B0604020202020204" pitchFamily="34" charset="0"/>
                <a:ea typeface="微软雅黑" panose="020B0503020204020204" charset="-122"/>
                <a:cs typeface="+mn-ea"/>
                <a:sym typeface="+mn-lt"/>
              </a:endParaRPr>
            </a:p>
          </p:txBody>
        </p:sp>
        <p:grpSp>
          <p:nvGrpSpPr>
            <p:cNvPr id="101" name="组合 100"/>
            <p:cNvGrpSpPr/>
            <p:nvPr/>
          </p:nvGrpSpPr>
          <p:grpSpPr>
            <a:xfrm>
              <a:off x="1174437" y="3939637"/>
              <a:ext cx="1490231" cy="1014564"/>
              <a:chOff x="1174437" y="3952948"/>
              <a:chExt cx="1490231" cy="1014564"/>
            </a:xfrm>
          </p:grpSpPr>
          <p:sp>
            <p:nvSpPr>
              <p:cNvPr id="73" name="文本框 72"/>
              <p:cNvSpPr txBox="1"/>
              <p:nvPr/>
            </p:nvSpPr>
            <p:spPr>
              <a:xfrm>
                <a:off x="1174437" y="4382737"/>
                <a:ext cx="1490231" cy="584775"/>
              </a:xfrm>
              <a:prstGeom prst="rect">
                <a:avLst/>
              </a:prstGeom>
              <a:noFill/>
            </p:spPr>
            <p:txBody>
              <a:bodyPr wrap="square">
                <a:spAutoFit/>
              </a:bodyPr>
              <a:lstStyle/>
              <a:p>
                <a:pPr algn="ctr"/>
                <a:r>
                  <a:rPr lang="zh-CN" altLang="en-US" sz="1600" b="1" dirty="0">
                    <a:solidFill>
                      <a:schemeClr val="bg1"/>
                    </a:solidFill>
                    <a:ea typeface="+mj-ea"/>
                  </a:rPr>
                  <a:t>相对安慰剂的停药风险</a:t>
                </a:r>
                <a:endParaRPr lang="zh-CN" altLang="en-US" sz="1600" b="1" dirty="0">
                  <a:solidFill>
                    <a:schemeClr val="bg1"/>
                  </a:solidFill>
                  <a:ea typeface="+mj-ea"/>
                </a:endParaRPr>
              </a:p>
            </p:txBody>
          </p:sp>
          <p:pic>
            <p:nvPicPr>
              <p:cNvPr id="74" name="图形 7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41061" y="3952948"/>
                <a:ext cx="356982" cy="356982"/>
              </a:xfrm>
              <a:prstGeom prst="rect">
                <a:avLst/>
              </a:prstGeom>
            </p:spPr>
          </p:pic>
        </p:grpSp>
      </p:grpSp>
      <p:grpSp>
        <p:nvGrpSpPr>
          <p:cNvPr id="42" name="组合 41"/>
          <p:cNvGrpSpPr/>
          <p:nvPr/>
        </p:nvGrpSpPr>
        <p:grpSpPr>
          <a:xfrm>
            <a:off x="3197416" y="2430673"/>
            <a:ext cx="1620679" cy="1125737"/>
            <a:chOff x="2716482" y="1974728"/>
            <a:chExt cx="1620679" cy="1125737"/>
          </a:xfrm>
        </p:grpSpPr>
        <p:sp>
          <p:nvSpPr>
            <p:cNvPr id="52" name="矩形: 圆角 51"/>
            <p:cNvSpPr/>
            <p:nvPr/>
          </p:nvSpPr>
          <p:spPr>
            <a:xfrm>
              <a:off x="2716482" y="1974728"/>
              <a:ext cx="1620679" cy="1125737"/>
            </a:xfrm>
            <a:prstGeom prst="roundRect">
              <a:avLst>
                <a:gd name="adj" fmla="val 5556"/>
              </a:avLst>
            </a:prstGeom>
            <a:solidFill>
              <a:srgbClr val="872B77">
                <a:alpha val="5000"/>
              </a:srgbClr>
            </a:solidFill>
            <a:ln>
              <a:solidFill>
                <a:srgbClr val="872B7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charset="-122"/>
                <a:cs typeface="+mn-ea"/>
                <a:sym typeface="+mn-lt"/>
              </a:endParaRPr>
            </a:p>
          </p:txBody>
        </p:sp>
        <p:sp>
          <p:nvSpPr>
            <p:cNvPr id="53" name="文本框 52"/>
            <p:cNvSpPr txBox="1"/>
            <p:nvPr/>
          </p:nvSpPr>
          <p:spPr>
            <a:xfrm>
              <a:off x="2931345" y="2208692"/>
              <a:ext cx="1190952" cy="657809"/>
            </a:xfrm>
            <a:prstGeom prst="rect">
              <a:avLst/>
            </a:prstGeom>
            <a:noFill/>
          </p:spPr>
          <p:txBody>
            <a:bodyPr wrap="square">
              <a:spAutoFit/>
            </a:bodyPr>
            <a:lstStyle/>
            <a:p>
              <a:pPr algn="ctr">
                <a:lnSpc>
                  <a:spcPct val="120000"/>
                </a:lnSpc>
              </a:pPr>
              <a:r>
                <a:rPr lang="zh-CN" altLang="en-US" sz="1600">
                  <a:latin typeface="Arial" panose="020B0604020202020204" pitchFamily="34" charset="0"/>
                </a:rPr>
                <a:t>两性霉素</a:t>
              </a:r>
              <a:endParaRPr lang="en-US" altLang="zh-CN" sz="1600">
                <a:latin typeface="Arial" panose="020B0604020202020204" pitchFamily="34" charset="0"/>
              </a:endParaRPr>
            </a:p>
            <a:p>
              <a:pPr algn="ctr">
                <a:lnSpc>
                  <a:spcPct val="120000"/>
                </a:lnSpc>
              </a:pPr>
              <a:r>
                <a:rPr lang="en-US" altLang="zh-CN" sz="1600">
                  <a:latin typeface="Arial" panose="020B0604020202020204" pitchFamily="34" charset="0"/>
                </a:rPr>
                <a:t>B</a:t>
              </a:r>
              <a:r>
                <a:rPr lang="zh-CN" altLang="en-US" sz="1600">
                  <a:latin typeface="Arial" panose="020B0604020202020204" pitchFamily="34" charset="0"/>
                </a:rPr>
                <a:t>脂质体</a:t>
              </a:r>
              <a:endParaRPr lang="zh-CN" altLang="en-US" sz="1600" dirty="0">
                <a:latin typeface="Arial" panose="020B0604020202020204" pitchFamily="34" charset="0"/>
              </a:endParaRPr>
            </a:p>
          </p:txBody>
        </p:sp>
      </p:grpSp>
      <p:grpSp>
        <p:nvGrpSpPr>
          <p:cNvPr id="76" name="组合 75"/>
          <p:cNvGrpSpPr/>
          <p:nvPr/>
        </p:nvGrpSpPr>
        <p:grpSpPr>
          <a:xfrm>
            <a:off x="3394601" y="3833766"/>
            <a:ext cx="1226308" cy="1226307"/>
            <a:chOff x="3263416" y="3867552"/>
            <a:chExt cx="1226308" cy="1226307"/>
          </a:xfrm>
        </p:grpSpPr>
        <p:grpSp>
          <p:nvGrpSpPr>
            <p:cNvPr id="6" name="组合 5"/>
            <p:cNvGrpSpPr/>
            <p:nvPr/>
          </p:nvGrpSpPr>
          <p:grpSpPr>
            <a:xfrm>
              <a:off x="3263416" y="3867552"/>
              <a:ext cx="1226308" cy="1226307"/>
              <a:chOff x="844261" y="2049208"/>
              <a:chExt cx="2759586" cy="2759584"/>
            </a:xfrm>
          </p:grpSpPr>
          <p:sp>
            <p:nvSpPr>
              <p:cNvPr id="7" name="!234"/>
              <p:cNvSpPr/>
              <p:nvPr/>
            </p:nvSpPr>
            <p:spPr>
              <a:xfrm>
                <a:off x="844261" y="2049208"/>
                <a:ext cx="2759586" cy="2759584"/>
              </a:xfrm>
              <a:prstGeom prst="ellipse">
                <a:avLst/>
              </a:prstGeom>
              <a:ln w="107950" cap="rnd">
                <a:solidFill>
                  <a:srgbClr val="913080">
                    <a:alpha val="20000"/>
                  </a:srgbClr>
                </a:solidFill>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panose="020B0500000000000000" pitchFamily="34" charset="-122"/>
                  <a:cs typeface="+mn-cs"/>
                </a:endParaRPr>
              </a:p>
            </p:txBody>
          </p:sp>
          <p:sp>
            <p:nvSpPr>
              <p:cNvPr id="8" name="椭圆 7"/>
              <p:cNvSpPr/>
              <p:nvPr/>
            </p:nvSpPr>
            <p:spPr>
              <a:xfrm>
                <a:off x="1253067" y="2458012"/>
                <a:ext cx="1941974" cy="1941974"/>
              </a:xfrm>
              <a:prstGeom prst="ellipse">
                <a:avLst/>
              </a:prstGeom>
              <a:gradFill flip="none" rotWithShape="1">
                <a:gsLst>
                  <a:gs pos="0">
                    <a:srgbClr val="A7569D"/>
                  </a:gs>
                  <a:gs pos="69000">
                    <a:srgbClr val="913080"/>
                  </a:gs>
                </a:gsLst>
                <a:path path="circle">
                  <a:fillToRect r="100000" b="100000"/>
                </a:path>
                <a:tileRect l="-100000" t="-100000"/>
              </a:gradFill>
              <a:ln>
                <a:noFill/>
              </a:ln>
              <a:effectLst>
                <a:outerShdw blurRad="330200" dist="317500" dir="5400000" algn="t" rotWithShape="0">
                  <a:srgbClr val="91308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panose="020B0500000000000000" pitchFamily="34" charset="-122"/>
                  <a:cs typeface="+mn-cs"/>
                </a:endParaRPr>
              </a:p>
            </p:txBody>
          </p:sp>
          <p:sp>
            <p:nvSpPr>
              <p:cNvPr id="10" name="弧形 9"/>
              <p:cNvSpPr/>
              <p:nvPr/>
            </p:nvSpPr>
            <p:spPr>
              <a:xfrm>
                <a:off x="844261" y="2049208"/>
                <a:ext cx="2759586" cy="2759584"/>
              </a:xfrm>
              <a:prstGeom prst="arc">
                <a:avLst>
                  <a:gd name="adj1" fmla="val 16541205"/>
                  <a:gd name="adj2" fmla="val 10056215"/>
                </a:avLst>
              </a:prstGeom>
              <a:ln w="174625" cap="rnd">
                <a:solidFill>
                  <a:srgbClr val="913080"/>
                </a:solidFill>
              </a:ln>
              <a:effectLst>
                <a:outerShdw blurRad="50800" dist="38100" dir="5400000" algn="t" rotWithShape="0">
                  <a:srgbClr val="91308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panose="020B0500000000000000" pitchFamily="34" charset="-122"/>
                  <a:cs typeface="+mn-cs"/>
                </a:endParaRPr>
              </a:p>
            </p:txBody>
          </p:sp>
        </p:grpSp>
        <p:sp>
          <p:nvSpPr>
            <p:cNvPr id="75" name="文本框 74"/>
            <p:cNvSpPr txBox="1"/>
            <p:nvPr/>
          </p:nvSpPr>
          <p:spPr>
            <a:xfrm>
              <a:off x="3445082" y="4280650"/>
              <a:ext cx="862977" cy="400110"/>
            </a:xfrm>
            <a:prstGeom prst="rect">
              <a:avLst/>
            </a:prstGeom>
            <a:noFill/>
          </p:spPr>
          <p:txBody>
            <a:bodyPr wrap="square">
              <a:spAutoFit/>
            </a:bodyPr>
            <a:lstStyle/>
            <a:p>
              <a:pPr algn="ctr"/>
              <a:r>
                <a:rPr lang="en-US" altLang="zh-CN" sz="2000" b="1" i="0" dirty="0">
                  <a:solidFill>
                    <a:schemeClr val="bg1"/>
                  </a:solidFill>
                  <a:effectLst/>
                  <a:latin typeface="Arial" panose="020B0604020202020204" pitchFamily="34" charset="0"/>
                </a:rPr>
                <a:t>3.2</a:t>
              </a:r>
              <a:r>
                <a:rPr lang="zh-CN" altLang="en-US" sz="1400" b="1" i="0" dirty="0">
                  <a:solidFill>
                    <a:schemeClr val="bg1"/>
                  </a:solidFill>
                  <a:effectLst/>
                  <a:latin typeface="Arial" panose="020B0604020202020204" pitchFamily="34" charset="0"/>
                </a:rPr>
                <a:t>倍</a:t>
              </a:r>
              <a:endParaRPr lang="zh-CN" altLang="en-US" sz="2000" b="1" dirty="0">
                <a:solidFill>
                  <a:schemeClr val="bg1"/>
                </a:solidFill>
              </a:endParaRPr>
            </a:p>
          </p:txBody>
        </p:sp>
      </p:grpSp>
      <p:grpSp>
        <p:nvGrpSpPr>
          <p:cNvPr id="43" name="组合 42"/>
          <p:cNvGrpSpPr/>
          <p:nvPr/>
        </p:nvGrpSpPr>
        <p:grpSpPr>
          <a:xfrm>
            <a:off x="5285619" y="2430673"/>
            <a:ext cx="1620679" cy="1125737"/>
            <a:chOff x="2716482" y="1974728"/>
            <a:chExt cx="1620679" cy="1125737"/>
          </a:xfrm>
        </p:grpSpPr>
        <p:sp>
          <p:nvSpPr>
            <p:cNvPr id="50" name="矩形: 圆角 49"/>
            <p:cNvSpPr/>
            <p:nvPr/>
          </p:nvSpPr>
          <p:spPr>
            <a:xfrm>
              <a:off x="2716482" y="1974728"/>
              <a:ext cx="1620679" cy="1125737"/>
            </a:xfrm>
            <a:prstGeom prst="roundRect">
              <a:avLst>
                <a:gd name="adj" fmla="val 5556"/>
              </a:avLst>
            </a:prstGeom>
            <a:solidFill>
              <a:srgbClr val="872B77">
                <a:alpha val="5000"/>
              </a:srgbClr>
            </a:solidFill>
            <a:ln>
              <a:solidFill>
                <a:srgbClr val="872B7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charset="-122"/>
                <a:cs typeface="+mn-ea"/>
                <a:sym typeface="+mn-lt"/>
              </a:endParaRPr>
            </a:p>
          </p:txBody>
        </p:sp>
        <p:sp>
          <p:nvSpPr>
            <p:cNvPr id="51" name="文本框 50"/>
            <p:cNvSpPr txBox="1"/>
            <p:nvPr/>
          </p:nvSpPr>
          <p:spPr>
            <a:xfrm>
              <a:off x="2931345" y="2368319"/>
              <a:ext cx="1190952" cy="338554"/>
            </a:xfrm>
            <a:prstGeom prst="rect">
              <a:avLst/>
            </a:prstGeom>
            <a:noFill/>
          </p:spPr>
          <p:txBody>
            <a:bodyPr wrap="square">
              <a:spAutoFit/>
            </a:bodyPr>
            <a:lstStyle/>
            <a:p>
              <a:pPr algn="ctr"/>
              <a:r>
                <a:rPr lang="zh-CN" altLang="en-US" sz="1600">
                  <a:latin typeface="Arial" panose="020B0604020202020204" pitchFamily="34" charset="0"/>
                </a:rPr>
                <a:t>伏立康唑</a:t>
              </a:r>
              <a:endParaRPr lang="zh-CN" altLang="en-US" sz="1600" dirty="0">
                <a:latin typeface="Arial" panose="020B0604020202020204" pitchFamily="34" charset="0"/>
              </a:endParaRPr>
            </a:p>
          </p:txBody>
        </p:sp>
      </p:grpSp>
      <p:grpSp>
        <p:nvGrpSpPr>
          <p:cNvPr id="77" name="组合 76"/>
          <p:cNvGrpSpPr/>
          <p:nvPr/>
        </p:nvGrpSpPr>
        <p:grpSpPr>
          <a:xfrm>
            <a:off x="5482804" y="3833766"/>
            <a:ext cx="1226308" cy="1226307"/>
            <a:chOff x="3263416" y="3867552"/>
            <a:chExt cx="1226308" cy="1226307"/>
          </a:xfrm>
        </p:grpSpPr>
        <p:grpSp>
          <p:nvGrpSpPr>
            <p:cNvPr id="78" name="组合 77"/>
            <p:cNvGrpSpPr/>
            <p:nvPr/>
          </p:nvGrpSpPr>
          <p:grpSpPr>
            <a:xfrm>
              <a:off x="3263416" y="3867552"/>
              <a:ext cx="1226308" cy="1226307"/>
              <a:chOff x="844261" y="2049208"/>
              <a:chExt cx="2759586" cy="2759584"/>
            </a:xfrm>
          </p:grpSpPr>
          <p:sp>
            <p:nvSpPr>
              <p:cNvPr id="80" name="!234"/>
              <p:cNvSpPr/>
              <p:nvPr/>
            </p:nvSpPr>
            <p:spPr>
              <a:xfrm>
                <a:off x="844261" y="2049208"/>
                <a:ext cx="2759586" cy="2759584"/>
              </a:xfrm>
              <a:prstGeom prst="ellipse">
                <a:avLst/>
              </a:prstGeom>
              <a:ln w="107950" cap="rnd">
                <a:solidFill>
                  <a:srgbClr val="913080">
                    <a:alpha val="20000"/>
                  </a:srgbClr>
                </a:solidFill>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panose="020B0500000000000000" pitchFamily="34" charset="-122"/>
                  <a:cs typeface="+mn-cs"/>
                </a:endParaRPr>
              </a:p>
            </p:txBody>
          </p:sp>
          <p:sp>
            <p:nvSpPr>
              <p:cNvPr id="81" name="椭圆 80"/>
              <p:cNvSpPr/>
              <p:nvPr/>
            </p:nvSpPr>
            <p:spPr>
              <a:xfrm>
                <a:off x="1253067" y="2458012"/>
                <a:ext cx="1941974" cy="1941974"/>
              </a:xfrm>
              <a:prstGeom prst="ellipse">
                <a:avLst/>
              </a:prstGeom>
              <a:gradFill flip="none" rotWithShape="1">
                <a:gsLst>
                  <a:gs pos="0">
                    <a:srgbClr val="A7569D"/>
                  </a:gs>
                  <a:gs pos="69000">
                    <a:srgbClr val="913080"/>
                  </a:gs>
                </a:gsLst>
                <a:path path="circle">
                  <a:fillToRect r="100000" b="100000"/>
                </a:path>
                <a:tileRect l="-100000" t="-100000"/>
              </a:gradFill>
              <a:ln>
                <a:noFill/>
              </a:ln>
              <a:effectLst>
                <a:outerShdw blurRad="330200" dist="317500" dir="5400000" algn="t" rotWithShape="0">
                  <a:srgbClr val="91308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panose="020B0500000000000000" pitchFamily="34" charset="-122"/>
                  <a:cs typeface="+mn-cs"/>
                </a:endParaRPr>
              </a:p>
            </p:txBody>
          </p:sp>
          <p:sp>
            <p:nvSpPr>
              <p:cNvPr id="82" name="弧形 81"/>
              <p:cNvSpPr/>
              <p:nvPr/>
            </p:nvSpPr>
            <p:spPr>
              <a:xfrm>
                <a:off x="844261" y="2049208"/>
                <a:ext cx="2759586" cy="2759584"/>
              </a:xfrm>
              <a:prstGeom prst="arc">
                <a:avLst>
                  <a:gd name="adj1" fmla="val 16541205"/>
                  <a:gd name="adj2" fmla="val 5091587"/>
                </a:avLst>
              </a:prstGeom>
              <a:ln w="174625" cap="rnd">
                <a:solidFill>
                  <a:srgbClr val="913080"/>
                </a:solidFill>
              </a:ln>
              <a:effectLst>
                <a:outerShdw blurRad="50800" dist="38100" dir="5400000" algn="t" rotWithShape="0">
                  <a:srgbClr val="91308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panose="020B0500000000000000" pitchFamily="34" charset="-122"/>
                  <a:cs typeface="+mn-cs"/>
                </a:endParaRPr>
              </a:p>
            </p:txBody>
          </p:sp>
        </p:grpSp>
        <p:sp>
          <p:nvSpPr>
            <p:cNvPr id="79" name="文本框 78"/>
            <p:cNvSpPr txBox="1"/>
            <p:nvPr/>
          </p:nvSpPr>
          <p:spPr>
            <a:xfrm>
              <a:off x="3445082" y="4280650"/>
              <a:ext cx="862977" cy="400110"/>
            </a:xfrm>
            <a:prstGeom prst="rect">
              <a:avLst/>
            </a:prstGeom>
            <a:noFill/>
          </p:spPr>
          <p:txBody>
            <a:bodyPr wrap="square">
              <a:spAutoFit/>
            </a:bodyPr>
            <a:lstStyle/>
            <a:p>
              <a:pPr algn="ctr"/>
              <a:r>
                <a:rPr lang="en-US" altLang="zh-CN" sz="2000" b="1">
                  <a:solidFill>
                    <a:schemeClr val="bg1"/>
                  </a:solidFill>
                  <a:latin typeface="Arial" panose="020B0604020202020204" pitchFamily="34" charset="0"/>
                </a:rPr>
                <a:t>2.50</a:t>
              </a:r>
              <a:r>
                <a:rPr lang="zh-CN" altLang="en-US" sz="1400" b="1" i="0">
                  <a:solidFill>
                    <a:schemeClr val="bg1"/>
                  </a:solidFill>
                  <a:effectLst/>
                  <a:latin typeface="Arial" panose="020B0604020202020204" pitchFamily="34" charset="0"/>
                </a:rPr>
                <a:t>倍</a:t>
              </a:r>
              <a:endParaRPr lang="zh-CN" altLang="en-US" sz="2000" b="1" dirty="0">
                <a:solidFill>
                  <a:schemeClr val="bg1"/>
                </a:solidFill>
              </a:endParaRPr>
            </a:p>
          </p:txBody>
        </p:sp>
      </p:grpSp>
      <p:grpSp>
        <p:nvGrpSpPr>
          <p:cNvPr id="44" name="组合 43"/>
          <p:cNvGrpSpPr/>
          <p:nvPr/>
        </p:nvGrpSpPr>
        <p:grpSpPr>
          <a:xfrm>
            <a:off x="7373822" y="2430673"/>
            <a:ext cx="1620679" cy="1125737"/>
            <a:chOff x="2716482" y="1974728"/>
            <a:chExt cx="1620679" cy="1125737"/>
          </a:xfrm>
        </p:grpSpPr>
        <p:sp>
          <p:nvSpPr>
            <p:cNvPr id="48" name="矩形: 圆角 47"/>
            <p:cNvSpPr/>
            <p:nvPr/>
          </p:nvSpPr>
          <p:spPr>
            <a:xfrm>
              <a:off x="2716482" y="1974728"/>
              <a:ext cx="1620679" cy="1125737"/>
            </a:xfrm>
            <a:prstGeom prst="roundRect">
              <a:avLst>
                <a:gd name="adj" fmla="val 5556"/>
              </a:avLst>
            </a:prstGeom>
            <a:solidFill>
              <a:srgbClr val="872B77">
                <a:alpha val="5000"/>
              </a:srgbClr>
            </a:solidFill>
            <a:ln>
              <a:solidFill>
                <a:srgbClr val="872B7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charset="-122"/>
                <a:cs typeface="+mn-ea"/>
                <a:sym typeface="+mn-lt"/>
              </a:endParaRPr>
            </a:p>
          </p:txBody>
        </p:sp>
        <p:sp>
          <p:nvSpPr>
            <p:cNvPr id="49" name="文本框 48"/>
            <p:cNvSpPr txBox="1"/>
            <p:nvPr/>
          </p:nvSpPr>
          <p:spPr>
            <a:xfrm>
              <a:off x="2931345" y="2368319"/>
              <a:ext cx="1190952" cy="338554"/>
            </a:xfrm>
            <a:prstGeom prst="rect">
              <a:avLst/>
            </a:prstGeom>
            <a:noFill/>
          </p:spPr>
          <p:txBody>
            <a:bodyPr wrap="square">
              <a:spAutoFit/>
            </a:bodyPr>
            <a:lstStyle/>
            <a:p>
              <a:pPr algn="ctr"/>
              <a:r>
                <a:rPr lang="zh-CN" altLang="en-US" sz="1600">
                  <a:latin typeface="Arial" panose="020B0604020202020204" pitchFamily="34" charset="0"/>
                </a:rPr>
                <a:t>伊曲康唑</a:t>
              </a:r>
              <a:endParaRPr lang="zh-CN" altLang="en-US" sz="1600" dirty="0">
                <a:latin typeface="Arial" panose="020B0604020202020204" pitchFamily="34" charset="0"/>
              </a:endParaRPr>
            </a:p>
          </p:txBody>
        </p:sp>
      </p:grpSp>
      <p:grpSp>
        <p:nvGrpSpPr>
          <p:cNvPr id="83" name="组合 82"/>
          <p:cNvGrpSpPr/>
          <p:nvPr/>
        </p:nvGrpSpPr>
        <p:grpSpPr>
          <a:xfrm>
            <a:off x="7571007" y="3833766"/>
            <a:ext cx="1226308" cy="1226307"/>
            <a:chOff x="3263416" y="3867552"/>
            <a:chExt cx="1226308" cy="1226307"/>
          </a:xfrm>
        </p:grpSpPr>
        <p:grpSp>
          <p:nvGrpSpPr>
            <p:cNvPr id="84" name="组合 83"/>
            <p:cNvGrpSpPr/>
            <p:nvPr/>
          </p:nvGrpSpPr>
          <p:grpSpPr>
            <a:xfrm>
              <a:off x="3263416" y="3867552"/>
              <a:ext cx="1226308" cy="1226307"/>
              <a:chOff x="844261" y="2049208"/>
              <a:chExt cx="2759586" cy="2759584"/>
            </a:xfrm>
          </p:grpSpPr>
          <p:sp>
            <p:nvSpPr>
              <p:cNvPr id="86" name="!234"/>
              <p:cNvSpPr/>
              <p:nvPr/>
            </p:nvSpPr>
            <p:spPr>
              <a:xfrm>
                <a:off x="844261" y="2049208"/>
                <a:ext cx="2759586" cy="2759584"/>
              </a:xfrm>
              <a:prstGeom prst="ellipse">
                <a:avLst/>
              </a:prstGeom>
              <a:ln w="107950" cap="rnd">
                <a:solidFill>
                  <a:srgbClr val="913080">
                    <a:alpha val="20000"/>
                  </a:srgbClr>
                </a:solidFill>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panose="020B0500000000000000" pitchFamily="34" charset="-122"/>
                  <a:cs typeface="+mn-cs"/>
                </a:endParaRPr>
              </a:p>
            </p:txBody>
          </p:sp>
          <p:sp>
            <p:nvSpPr>
              <p:cNvPr id="87" name="椭圆 86"/>
              <p:cNvSpPr/>
              <p:nvPr/>
            </p:nvSpPr>
            <p:spPr>
              <a:xfrm>
                <a:off x="1253067" y="2458012"/>
                <a:ext cx="1941974" cy="1941974"/>
              </a:xfrm>
              <a:prstGeom prst="ellipse">
                <a:avLst/>
              </a:prstGeom>
              <a:gradFill flip="none" rotWithShape="1">
                <a:gsLst>
                  <a:gs pos="0">
                    <a:srgbClr val="A7569D"/>
                  </a:gs>
                  <a:gs pos="69000">
                    <a:srgbClr val="913080"/>
                  </a:gs>
                </a:gsLst>
                <a:path path="circle">
                  <a:fillToRect r="100000" b="100000"/>
                </a:path>
                <a:tileRect l="-100000" t="-100000"/>
              </a:gradFill>
              <a:ln>
                <a:noFill/>
              </a:ln>
              <a:effectLst>
                <a:outerShdw blurRad="330200" dist="317500" dir="5400000" algn="t" rotWithShape="0">
                  <a:srgbClr val="91308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panose="020B0500000000000000" pitchFamily="34" charset="-122"/>
                  <a:cs typeface="+mn-cs"/>
                </a:endParaRPr>
              </a:p>
            </p:txBody>
          </p:sp>
          <p:sp>
            <p:nvSpPr>
              <p:cNvPr id="88" name="弧形 87"/>
              <p:cNvSpPr/>
              <p:nvPr/>
            </p:nvSpPr>
            <p:spPr>
              <a:xfrm>
                <a:off x="844261" y="2049208"/>
                <a:ext cx="2759586" cy="2759584"/>
              </a:xfrm>
              <a:prstGeom prst="arc">
                <a:avLst>
                  <a:gd name="adj1" fmla="val 16541205"/>
                  <a:gd name="adj2" fmla="val 4284572"/>
                </a:avLst>
              </a:prstGeom>
              <a:ln w="174625" cap="rnd">
                <a:solidFill>
                  <a:srgbClr val="913080"/>
                </a:solidFill>
              </a:ln>
              <a:effectLst>
                <a:outerShdw blurRad="50800" dist="38100" dir="5400000" algn="t" rotWithShape="0">
                  <a:srgbClr val="91308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panose="020B0500000000000000" pitchFamily="34" charset="-122"/>
                  <a:cs typeface="+mn-cs"/>
                </a:endParaRPr>
              </a:p>
            </p:txBody>
          </p:sp>
        </p:grpSp>
        <p:sp>
          <p:nvSpPr>
            <p:cNvPr id="85" name="文本框 84"/>
            <p:cNvSpPr txBox="1"/>
            <p:nvPr/>
          </p:nvSpPr>
          <p:spPr>
            <a:xfrm>
              <a:off x="3445082" y="4280650"/>
              <a:ext cx="862977" cy="400110"/>
            </a:xfrm>
            <a:prstGeom prst="rect">
              <a:avLst/>
            </a:prstGeom>
            <a:noFill/>
          </p:spPr>
          <p:txBody>
            <a:bodyPr wrap="square">
              <a:spAutoFit/>
            </a:bodyPr>
            <a:lstStyle/>
            <a:p>
              <a:pPr algn="ctr"/>
              <a:r>
                <a:rPr lang="en-US" altLang="zh-CN" sz="2000" b="1">
                  <a:solidFill>
                    <a:schemeClr val="bg1"/>
                  </a:solidFill>
                  <a:latin typeface="Arial" panose="020B0604020202020204" pitchFamily="34" charset="0"/>
                </a:rPr>
                <a:t>2.39</a:t>
              </a:r>
              <a:r>
                <a:rPr lang="zh-CN" altLang="en-US" sz="1400" b="1" i="0">
                  <a:solidFill>
                    <a:schemeClr val="bg1"/>
                  </a:solidFill>
                  <a:effectLst/>
                  <a:latin typeface="Arial" panose="020B0604020202020204" pitchFamily="34" charset="0"/>
                </a:rPr>
                <a:t>倍</a:t>
              </a:r>
              <a:endParaRPr lang="zh-CN" altLang="en-US" sz="2000" b="1" dirty="0">
                <a:solidFill>
                  <a:schemeClr val="bg1"/>
                </a:solidFill>
              </a:endParaRPr>
            </a:p>
          </p:txBody>
        </p:sp>
      </p:grpSp>
      <p:grpSp>
        <p:nvGrpSpPr>
          <p:cNvPr id="45" name="组合 44"/>
          <p:cNvGrpSpPr/>
          <p:nvPr/>
        </p:nvGrpSpPr>
        <p:grpSpPr>
          <a:xfrm>
            <a:off x="9462025" y="2430673"/>
            <a:ext cx="1620679" cy="1125737"/>
            <a:chOff x="2716482" y="1974728"/>
            <a:chExt cx="1620679" cy="1125737"/>
          </a:xfrm>
        </p:grpSpPr>
        <p:sp>
          <p:nvSpPr>
            <p:cNvPr id="46" name="矩形: 圆角 45"/>
            <p:cNvSpPr/>
            <p:nvPr/>
          </p:nvSpPr>
          <p:spPr>
            <a:xfrm>
              <a:off x="2716482" y="1974728"/>
              <a:ext cx="1620679" cy="1125737"/>
            </a:xfrm>
            <a:prstGeom prst="roundRect">
              <a:avLst>
                <a:gd name="adj" fmla="val 5556"/>
              </a:avLst>
            </a:prstGeom>
            <a:solidFill>
              <a:srgbClr val="872B77">
                <a:alpha val="5000"/>
              </a:srgbClr>
            </a:solidFill>
            <a:ln>
              <a:solidFill>
                <a:srgbClr val="872B77"/>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Arial" panose="020B0604020202020204" pitchFamily="34" charset="0"/>
                <a:ea typeface="微软雅黑" panose="020B0503020204020204" charset="-122"/>
                <a:cs typeface="+mn-ea"/>
                <a:sym typeface="+mn-lt"/>
              </a:endParaRPr>
            </a:p>
          </p:txBody>
        </p:sp>
        <p:sp>
          <p:nvSpPr>
            <p:cNvPr id="47" name="文本框 46"/>
            <p:cNvSpPr txBox="1"/>
            <p:nvPr/>
          </p:nvSpPr>
          <p:spPr>
            <a:xfrm>
              <a:off x="2931345" y="2368319"/>
              <a:ext cx="1190952" cy="338554"/>
            </a:xfrm>
            <a:prstGeom prst="rect">
              <a:avLst/>
            </a:prstGeom>
            <a:noFill/>
          </p:spPr>
          <p:txBody>
            <a:bodyPr wrap="square">
              <a:spAutoFit/>
            </a:bodyPr>
            <a:lstStyle/>
            <a:p>
              <a:pPr algn="ctr"/>
              <a:r>
                <a:rPr lang="zh-CN" altLang="en-US" sz="1600">
                  <a:latin typeface="Arial" panose="020B0604020202020204" pitchFamily="34" charset="0"/>
                </a:rPr>
                <a:t>泊沙康唑</a:t>
              </a:r>
              <a:endParaRPr lang="zh-CN" altLang="en-US" sz="1600" dirty="0">
                <a:latin typeface="Arial" panose="020B0604020202020204" pitchFamily="34" charset="0"/>
              </a:endParaRPr>
            </a:p>
          </p:txBody>
        </p:sp>
      </p:grpSp>
      <p:grpSp>
        <p:nvGrpSpPr>
          <p:cNvPr id="89" name="组合 88"/>
          <p:cNvGrpSpPr/>
          <p:nvPr/>
        </p:nvGrpSpPr>
        <p:grpSpPr>
          <a:xfrm>
            <a:off x="9659210" y="3833766"/>
            <a:ext cx="1226308" cy="1226307"/>
            <a:chOff x="3263416" y="3867552"/>
            <a:chExt cx="1226308" cy="1226307"/>
          </a:xfrm>
        </p:grpSpPr>
        <p:grpSp>
          <p:nvGrpSpPr>
            <p:cNvPr id="90" name="组合 89"/>
            <p:cNvGrpSpPr/>
            <p:nvPr/>
          </p:nvGrpSpPr>
          <p:grpSpPr>
            <a:xfrm>
              <a:off x="3263416" y="3867552"/>
              <a:ext cx="1226308" cy="1226307"/>
              <a:chOff x="844261" y="2049208"/>
              <a:chExt cx="2759586" cy="2759584"/>
            </a:xfrm>
          </p:grpSpPr>
          <p:sp>
            <p:nvSpPr>
              <p:cNvPr id="92" name="!234"/>
              <p:cNvSpPr/>
              <p:nvPr/>
            </p:nvSpPr>
            <p:spPr>
              <a:xfrm>
                <a:off x="844261" y="2049208"/>
                <a:ext cx="2759586" cy="2759584"/>
              </a:xfrm>
              <a:prstGeom prst="ellipse">
                <a:avLst/>
              </a:prstGeom>
              <a:ln w="107950" cap="rnd">
                <a:solidFill>
                  <a:srgbClr val="913080">
                    <a:alpha val="20000"/>
                  </a:srgbClr>
                </a:solidFill>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panose="020B0500000000000000" pitchFamily="34" charset="-122"/>
                  <a:cs typeface="+mn-cs"/>
                </a:endParaRPr>
              </a:p>
            </p:txBody>
          </p:sp>
          <p:sp>
            <p:nvSpPr>
              <p:cNvPr id="93" name="椭圆 92"/>
              <p:cNvSpPr/>
              <p:nvPr/>
            </p:nvSpPr>
            <p:spPr>
              <a:xfrm>
                <a:off x="1253067" y="2458012"/>
                <a:ext cx="1941974" cy="1941974"/>
              </a:xfrm>
              <a:prstGeom prst="ellipse">
                <a:avLst/>
              </a:prstGeom>
              <a:gradFill flip="none" rotWithShape="1">
                <a:gsLst>
                  <a:gs pos="0">
                    <a:srgbClr val="A7569D"/>
                  </a:gs>
                  <a:gs pos="69000">
                    <a:srgbClr val="913080"/>
                  </a:gs>
                </a:gsLst>
                <a:path path="circle">
                  <a:fillToRect r="100000" b="100000"/>
                </a:path>
                <a:tileRect l="-100000" t="-100000"/>
              </a:gradFill>
              <a:ln>
                <a:noFill/>
              </a:ln>
              <a:effectLst>
                <a:outerShdw blurRad="330200" dist="317500" dir="5400000" algn="t" rotWithShape="0">
                  <a:srgbClr val="91308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panose="020B0500000000000000" pitchFamily="34" charset="-122"/>
                  <a:cs typeface="+mn-cs"/>
                </a:endParaRPr>
              </a:p>
            </p:txBody>
          </p:sp>
          <p:sp>
            <p:nvSpPr>
              <p:cNvPr id="94" name="弧形 93"/>
              <p:cNvSpPr/>
              <p:nvPr/>
            </p:nvSpPr>
            <p:spPr>
              <a:xfrm>
                <a:off x="844261" y="2049208"/>
                <a:ext cx="2759586" cy="2759584"/>
              </a:xfrm>
              <a:prstGeom prst="arc">
                <a:avLst>
                  <a:gd name="adj1" fmla="val 16541205"/>
                  <a:gd name="adj2" fmla="val 519729"/>
                </a:avLst>
              </a:prstGeom>
              <a:ln w="174625" cap="rnd">
                <a:solidFill>
                  <a:srgbClr val="913080"/>
                </a:solidFill>
              </a:ln>
              <a:effectLst>
                <a:outerShdw blurRad="50800" dist="38100" dir="5400000" algn="t" rotWithShape="0">
                  <a:srgbClr val="913080">
                    <a:alpha val="40000"/>
                  </a:srgbClr>
                </a:outerShdw>
              </a:effectLst>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Roboto"/>
                  <a:ea typeface="思源黑体 CN Regular" panose="020B0500000000000000" pitchFamily="34" charset="-122"/>
                  <a:cs typeface="+mn-cs"/>
                </a:endParaRPr>
              </a:p>
            </p:txBody>
          </p:sp>
        </p:grpSp>
        <p:sp>
          <p:nvSpPr>
            <p:cNvPr id="91" name="文本框 90"/>
            <p:cNvSpPr txBox="1"/>
            <p:nvPr/>
          </p:nvSpPr>
          <p:spPr>
            <a:xfrm>
              <a:off x="3445082" y="4280650"/>
              <a:ext cx="862977" cy="400110"/>
            </a:xfrm>
            <a:prstGeom prst="rect">
              <a:avLst/>
            </a:prstGeom>
            <a:noFill/>
          </p:spPr>
          <p:txBody>
            <a:bodyPr wrap="square">
              <a:spAutoFit/>
            </a:bodyPr>
            <a:lstStyle/>
            <a:p>
              <a:pPr algn="ctr"/>
              <a:r>
                <a:rPr lang="en-US" altLang="zh-CN" sz="2000" b="1">
                  <a:solidFill>
                    <a:schemeClr val="bg1"/>
                  </a:solidFill>
                  <a:latin typeface="Arial" panose="020B0604020202020204" pitchFamily="34" charset="0"/>
                </a:rPr>
                <a:t>1.11</a:t>
              </a:r>
              <a:r>
                <a:rPr lang="zh-CN" altLang="en-US" sz="1400" b="1" i="0">
                  <a:solidFill>
                    <a:schemeClr val="bg1"/>
                  </a:solidFill>
                  <a:effectLst/>
                  <a:latin typeface="Arial" panose="020B0604020202020204" pitchFamily="34" charset="0"/>
                </a:rPr>
                <a:t>倍</a:t>
              </a:r>
              <a:endParaRPr lang="zh-CN" altLang="en-US" sz="2000" b="1" dirty="0">
                <a:solidFill>
                  <a:schemeClr val="bg1"/>
                </a:solidFill>
              </a:endParaRPr>
            </a:p>
          </p:txBody>
        </p:sp>
      </p:grpSp>
      <p:sp>
        <p:nvSpPr>
          <p:cNvPr id="103" name="矩形 102"/>
          <p:cNvSpPr/>
          <p:nvPr>
            <p:custDataLst>
              <p:tags r:id="rId6"/>
            </p:custDataLst>
          </p:nvPr>
        </p:nvSpPr>
        <p:spPr>
          <a:xfrm>
            <a:off x="531334" y="6072505"/>
            <a:ext cx="11129010" cy="460375"/>
          </a:xfrm>
          <a:prstGeom prst="rect">
            <a:avLst/>
          </a:prstGeom>
        </p:spPr>
        <p:txBody>
          <a:bodyPr wrap="none">
            <a:noAutofit/>
          </a:bodyPr>
          <a:lstStyle/>
          <a:p>
            <a:pPr>
              <a:lnSpc>
                <a:spcPct val="100000"/>
              </a:lnSpc>
              <a:defRPr/>
            </a:pPr>
            <a:r>
              <a:rPr lang="en-US" altLang="zh-CN" sz="800">
                <a:ea typeface="+mn-lt"/>
                <a:cs typeface="+mn-lt"/>
                <a:sym typeface="+mn-ea"/>
              </a:rPr>
              <a:t>Yang YL, et al. Front Pharmacol. 2021 Oct 29;12:697330. </a:t>
            </a:r>
            <a:endParaRPr lang="en-US" altLang="zh-CN" sz="800" dirty="0">
              <a:ea typeface="+mn-lt"/>
              <a:cs typeface="+mn-lt"/>
              <a:sym typeface="+mn-ea"/>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目前仅艾沙康唑、两性霉素</a:t>
            </a: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可用于侵袭性霉菌病（</a:t>
            </a:r>
            <a:r>
              <a:rPr lang="en-US" altLang="zh-CN" sz="2400" dirty="0">
                <a:latin typeface="微软雅黑" panose="020B0503020204020204" charset="-122"/>
                <a:ea typeface="微软雅黑" panose="020B0503020204020204" charset="-122"/>
                <a:cs typeface="微软雅黑" panose="020B0503020204020204" charset="-122"/>
              </a:rPr>
              <a:t>IMD</a:t>
            </a:r>
            <a:r>
              <a:rPr lang="zh-CN" altLang="en-US" sz="2400" dirty="0">
                <a:latin typeface="微软雅黑" panose="020B0503020204020204" charset="-122"/>
                <a:ea typeface="微软雅黑" panose="020B0503020204020204" charset="-122"/>
                <a:cs typeface="微软雅黑" panose="020B0503020204020204" charset="-122"/>
              </a:rPr>
              <a:t>）的治疗</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圆角矩形 12"/>
          <p:cNvSpPr/>
          <p:nvPr/>
        </p:nvSpPr>
        <p:spPr>
          <a:xfrm>
            <a:off x="667351" y="1316992"/>
            <a:ext cx="10972800" cy="4312973"/>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graphicFrame>
        <p:nvGraphicFramePr>
          <p:cNvPr id="24" name="表格 4"/>
          <p:cNvGraphicFramePr>
            <a:graphicFrameLocks noGrp="1"/>
          </p:cNvGraphicFramePr>
          <p:nvPr>
            <p:custDataLst>
              <p:tags r:id="rId1"/>
            </p:custDataLst>
          </p:nvPr>
        </p:nvGraphicFramePr>
        <p:xfrm>
          <a:off x="1100488" y="1562833"/>
          <a:ext cx="9991023" cy="2994130"/>
        </p:xfrm>
        <a:graphic>
          <a:graphicData uri="http://schemas.openxmlformats.org/drawingml/2006/table">
            <a:tbl>
              <a:tblPr firstRow="1" bandRow="1"/>
              <a:tblGrid>
                <a:gridCol w="1574526"/>
                <a:gridCol w="1595675"/>
                <a:gridCol w="1242389"/>
                <a:gridCol w="1430808"/>
                <a:gridCol w="1838847"/>
                <a:gridCol w="1024195"/>
                <a:gridCol w="130194"/>
                <a:gridCol w="1154389"/>
              </a:tblGrid>
              <a:tr h="570895">
                <a:tc rowSpan="2">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pPr>
                      <a:r>
                        <a:rPr lang="zh-CN" altLang="en-US" sz="1200" b="1" dirty="0">
                          <a:solidFill>
                            <a:schemeClr val="bg1"/>
                          </a:solidFill>
                          <a:latin typeface="Times New Roman" panose="02020603050405020304" charset="0"/>
                          <a:ea typeface="微软雅黑" panose="020B0503020204020204" charset="-122"/>
                          <a:cs typeface="Times New Roman" panose="02020603050405020304" charset="0"/>
                        </a:rPr>
                        <a:t>适应症</a:t>
                      </a:r>
                      <a:endParaRPr lang="zh-CN" altLang="en-US" sz="120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gridSpan="7">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pPr>
                      <a:r>
                        <a:rPr lang="zh-CN" altLang="en-US" sz="1200" b="1" dirty="0">
                          <a:solidFill>
                            <a:schemeClr val="bg1"/>
                          </a:solidFill>
                          <a:latin typeface="Times New Roman" panose="02020603050405020304" charset="0"/>
                          <a:ea typeface="微软雅黑" panose="020B0503020204020204" charset="-122"/>
                          <a:cs typeface="Times New Roman" panose="02020603050405020304" charset="0"/>
                        </a:rPr>
                        <a:t>抗霉菌药物</a:t>
                      </a:r>
                      <a:endParaRPr lang="zh-CN" altLang="en-US" sz="120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hMerge="1">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c hMerge="1">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r>
              <a:tr h="576876">
                <a:tc vMerge="1">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pPr>
                      <a:r>
                        <a:rPr lang="zh-CN" altLang="en-US" sz="1200" b="1" dirty="0">
                          <a:solidFill>
                            <a:schemeClr val="bg1"/>
                          </a:solidFill>
                          <a:latin typeface="Times New Roman" panose="02020603050405020304" charset="0"/>
                          <a:ea typeface="微软雅黑" panose="020B0503020204020204" charset="-122"/>
                          <a:cs typeface="Times New Roman" panose="02020603050405020304" charset="0"/>
                        </a:rPr>
                        <a:t>两性霉素</a:t>
                      </a:r>
                      <a:r>
                        <a:rPr lang="en-US" altLang="zh-CN" sz="1200" b="1" dirty="0">
                          <a:solidFill>
                            <a:schemeClr val="bg1"/>
                          </a:solidFill>
                          <a:latin typeface="Times New Roman" panose="02020603050405020304" charset="0"/>
                          <a:ea typeface="微软雅黑" panose="020B0503020204020204" charset="-122"/>
                          <a:cs typeface="Times New Roman" panose="02020603050405020304" charset="0"/>
                        </a:rPr>
                        <a:t>B</a:t>
                      </a:r>
                      <a:r>
                        <a:rPr lang="en-US" altLang="zh-CN" sz="1200" b="1" baseline="30000" dirty="0">
                          <a:solidFill>
                            <a:schemeClr val="bg1"/>
                          </a:solidFill>
                          <a:latin typeface="Times New Roman" panose="02020603050405020304" charset="0"/>
                          <a:ea typeface="微软雅黑" panose="020B0503020204020204" charset="-122"/>
                          <a:cs typeface="Times New Roman" panose="02020603050405020304" charset="0"/>
                        </a:rPr>
                        <a:t>1</a:t>
                      </a:r>
                      <a:r>
                        <a:rPr lang="en-US" altLang="zh-CN" sz="1200" b="1" dirty="0">
                          <a:solidFill>
                            <a:schemeClr val="bg1"/>
                          </a:solidFill>
                          <a:latin typeface="Times New Roman" panose="02020603050405020304" charset="0"/>
                          <a:ea typeface="微软雅黑" panose="020B0503020204020204" charset="-122"/>
                          <a:cs typeface="Times New Roman" panose="02020603050405020304" charset="0"/>
                        </a:rPr>
                        <a:t>  </a:t>
                      </a:r>
                      <a:endParaRPr lang="zh-CN" altLang="en-US" dirty="0"/>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pPr>
                      <a:r>
                        <a:rPr lang="zh-CN" altLang="en-US" sz="1200" b="1" dirty="0">
                          <a:solidFill>
                            <a:schemeClr val="bg1"/>
                          </a:solidFill>
                          <a:latin typeface="Times New Roman" panose="02020603050405020304" charset="0"/>
                          <a:ea typeface="微软雅黑" panose="020B0503020204020204" charset="-122"/>
                          <a:cs typeface="Times New Roman" panose="02020603050405020304" charset="0"/>
                        </a:rPr>
                        <a:t>伏立康唑</a:t>
                      </a:r>
                      <a:r>
                        <a:rPr lang="en-US" altLang="zh-CN" sz="1200" b="1" baseline="30000" dirty="0">
                          <a:solidFill>
                            <a:schemeClr val="bg1"/>
                          </a:solidFill>
                          <a:latin typeface="Times New Roman" panose="02020603050405020304" charset="0"/>
                          <a:ea typeface="微软雅黑" panose="020B0503020204020204" charset="-122"/>
                          <a:cs typeface="Times New Roman" panose="02020603050405020304" charset="0"/>
                        </a:rPr>
                        <a:t>2</a:t>
                      </a:r>
                      <a:r>
                        <a:rPr lang="en-US" altLang="zh-CN" sz="1200" b="1" dirty="0">
                          <a:solidFill>
                            <a:schemeClr val="bg1"/>
                          </a:solidFill>
                          <a:latin typeface="Times New Roman" panose="02020603050405020304" charset="0"/>
                          <a:ea typeface="微软雅黑" panose="020B0503020204020204" charset="-122"/>
                          <a:cs typeface="Times New Roman" panose="02020603050405020304" charset="0"/>
                        </a:rPr>
                        <a:t> </a:t>
                      </a:r>
                      <a:endParaRPr lang="en-US" altLang="zh-CN" sz="120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200" b="1" dirty="0">
                          <a:solidFill>
                            <a:schemeClr val="bg1"/>
                          </a:solidFill>
                          <a:latin typeface="Times New Roman" panose="02020603050405020304" charset="0"/>
                          <a:ea typeface="微软雅黑" panose="020B0503020204020204" charset="-122"/>
                          <a:cs typeface="Times New Roman" panose="02020603050405020304" charset="0"/>
                        </a:rPr>
                        <a:t>泊沙康唑</a:t>
                      </a:r>
                      <a:r>
                        <a:rPr lang="en-US" altLang="zh-CN" sz="1200" b="1" baseline="30000" dirty="0">
                          <a:solidFill>
                            <a:schemeClr val="bg1"/>
                          </a:solidFill>
                          <a:latin typeface="Times New Roman" panose="02020603050405020304" charset="0"/>
                          <a:ea typeface="微软雅黑" panose="020B0503020204020204" charset="-122"/>
                          <a:cs typeface="Times New Roman" panose="02020603050405020304" charset="0"/>
                        </a:rPr>
                        <a:t>3</a:t>
                      </a:r>
                      <a:endParaRPr lang="zh-CN" altLang="en-US" sz="120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200" b="1" dirty="0">
                          <a:solidFill>
                            <a:schemeClr val="bg1"/>
                          </a:solidFill>
                          <a:latin typeface="Times New Roman" panose="02020603050405020304" charset="0"/>
                          <a:ea typeface="微软雅黑" panose="020B0503020204020204" charset="-122"/>
                          <a:cs typeface="Times New Roman" panose="02020603050405020304" charset="0"/>
                        </a:rPr>
                        <a:t>艾沙康唑</a:t>
                      </a:r>
                      <a:r>
                        <a:rPr lang="en-US" altLang="zh-CN" sz="1200" b="1" baseline="30000" dirty="0">
                          <a:solidFill>
                            <a:schemeClr val="bg1"/>
                          </a:solidFill>
                          <a:latin typeface="Times New Roman" panose="02020603050405020304" charset="0"/>
                          <a:ea typeface="微软雅黑" panose="020B0503020204020204" charset="-122"/>
                          <a:cs typeface="Times New Roman" panose="02020603050405020304" charset="0"/>
                        </a:rPr>
                        <a:t>4</a:t>
                      </a:r>
                      <a:endParaRPr lang="zh-CN" altLang="en-US" sz="120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pPr>
                      <a:r>
                        <a:rPr lang="zh-CN" altLang="en-US" sz="1200" b="1" dirty="0">
                          <a:solidFill>
                            <a:schemeClr val="bg1"/>
                          </a:solidFill>
                          <a:latin typeface="Times New Roman" panose="02020603050405020304" charset="0"/>
                          <a:ea typeface="微软雅黑" panose="020B0503020204020204" charset="-122"/>
                          <a:cs typeface="Times New Roman" panose="02020603050405020304" charset="0"/>
                        </a:rPr>
                        <a:t>卡泊芬净</a:t>
                      </a:r>
                      <a:r>
                        <a:rPr lang="en-US" altLang="zh-CN" sz="1200" b="1" baseline="30000" dirty="0">
                          <a:solidFill>
                            <a:schemeClr val="bg1"/>
                          </a:solidFill>
                          <a:latin typeface="Times New Roman" panose="02020603050405020304" charset="0"/>
                          <a:ea typeface="微软雅黑" panose="020B0503020204020204" charset="-122"/>
                          <a:cs typeface="Times New Roman" panose="02020603050405020304" charset="0"/>
                        </a:rPr>
                        <a:t>5</a:t>
                      </a:r>
                      <a:endParaRPr lang="zh-CN" altLang="en-US" sz="120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gridSpan="2">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pPr>
                      <a:r>
                        <a:rPr lang="zh-CN" altLang="en-US" sz="1200" b="1" dirty="0">
                          <a:solidFill>
                            <a:schemeClr val="bg1"/>
                          </a:solidFill>
                          <a:latin typeface="Times New Roman" panose="02020603050405020304" charset="0"/>
                          <a:ea typeface="微软雅黑" panose="020B0503020204020204" charset="-122"/>
                          <a:cs typeface="Times New Roman" panose="02020603050405020304" charset="0"/>
                        </a:rPr>
                        <a:t>米卡芬净</a:t>
                      </a:r>
                      <a:r>
                        <a:rPr lang="en-US" altLang="zh-CN" sz="1200" b="1" baseline="30000" dirty="0">
                          <a:solidFill>
                            <a:schemeClr val="bg1"/>
                          </a:solidFill>
                          <a:latin typeface="Times New Roman" panose="02020603050405020304" charset="0"/>
                          <a:ea typeface="微软雅黑" panose="020B0503020204020204" charset="-122"/>
                          <a:cs typeface="Times New Roman" panose="02020603050405020304" charset="0"/>
                        </a:rPr>
                        <a:t>6</a:t>
                      </a:r>
                      <a:endParaRPr lang="zh-CN" altLang="en-US" sz="120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hMerge="1">
                  <a:tcPr/>
                </a:tc>
              </a:tr>
              <a:tr h="1040749">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l">
                        <a:lnSpc>
                          <a:spcPct val="150000"/>
                        </a:lnSpc>
                      </a:pPr>
                      <a:r>
                        <a:rPr lang="zh-CN" altLang="en-US" sz="1200" b="1" dirty="0">
                          <a:solidFill>
                            <a:schemeClr val="tx1"/>
                          </a:solidFill>
                          <a:latin typeface="Times New Roman" panose="02020603050405020304" charset="0"/>
                          <a:ea typeface="微软雅黑" panose="020B0503020204020204" charset="-122"/>
                          <a:cs typeface="Times New Roman" panose="02020603050405020304" charset="0"/>
                        </a:rPr>
                        <a:t>侵袭性曲霉病</a:t>
                      </a:r>
                      <a:endParaRPr lang="en-US" altLang="zh-CN" sz="1200" b="1"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pPr>
                      <a:r>
                        <a:rPr lang="zh-CN" altLang="en-US" sz="1800" b="0" dirty="0">
                          <a:solidFill>
                            <a:schemeClr val="tx1"/>
                          </a:solidFill>
                          <a:latin typeface="Times New Roman" panose="02020603050405020304" charset="0"/>
                          <a:ea typeface="微软雅黑" panose="020B0503020204020204" charset="-122"/>
                          <a:cs typeface="Times New Roman" panose="02020603050405020304" charset="0"/>
                        </a:rPr>
                        <a:t>√</a:t>
                      </a:r>
                      <a:endParaRPr lang="zh-CN" altLang="en-US" sz="1800" b="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r>
              <a:tr h="805610">
                <a:tc>
                  <a:txBody>
                    <a:bodyPr/>
                    <a:lstStyle/>
                    <a:p>
                      <a:pPr algn="l">
                        <a:lnSpc>
                          <a:spcPct val="150000"/>
                        </a:lnSpc>
                      </a:pPr>
                      <a:r>
                        <a:rPr lang="zh-CN" altLang="en-US" sz="1200" b="1" dirty="0">
                          <a:solidFill>
                            <a:schemeClr val="tx1"/>
                          </a:solidFill>
                          <a:latin typeface="Times New Roman" panose="02020603050405020304" charset="0"/>
                          <a:ea typeface="微软雅黑" panose="020B0503020204020204" charset="-122"/>
                          <a:cs typeface="Times New Roman" panose="02020603050405020304" charset="0"/>
                        </a:rPr>
                        <a:t>侵袭性毛霉病</a:t>
                      </a:r>
                      <a:endParaRPr lang="en-US" altLang="zh-CN" sz="1200" b="1"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highlight>
                          <a:srgbClr val="FFFF00"/>
                        </a:highligh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marL="0" marR="0" lvl="0" indent="0" algn="ctr" defTabSz="914400" rtl="0" eaLnBrk="1" fontAlgn="auto" latinLnBrk="0" hangingPunct="1">
                        <a:lnSpc>
                          <a:spcPct val="150000"/>
                        </a:lnSpc>
                        <a:spcBef>
                          <a:spcPts val="0"/>
                        </a:spcBef>
                        <a:spcAft>
                          <a:spcPts val="0"/>
                        </a:spcAft>
                        <a:buClrTx/>
                        <a:buSzTx/>
                        <a:buFontTx/>
                        <a:buNone/>
                        <a:defRPr/>
                      </a:pPr>
                      <a:endParaRPr kumimoji="0" lang="en-US" altLang="zh-CN" sz="1200" b="0" i="0" u="none" strike="noStrike" kern="1200" cap="none" spc="0" normalizeH="0" baseline="0" noProof="0" dirty="0">
                        <a:ln>
                          <a:noFill/>
                        </a:ln>
                        <a:solidFill>
                          <a:schemeClr val="tx1"/>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cPr/>
                </a:tc>
                <a:tc hMerge="1">
                  <a:tcPr/>
                </a:tc>
              </a:tr>
            </a:tbl>
          </a:graphicData>
        </a:graphic>
      </p:graphicFrame>
      <p:sp>
        <p:nvSpPr>
          <p:cNvPr id="32" name="@紫荆的职场Point13"/>
          <p:cNvSpPr/>
          <p:nvPr/>
        </p:nvSpPr>
        <p:spPr bwMode="auto">
          <a:xfrm>
            <a:off x="1263630" y="5137706"/>
            <a:ext cx="10122568" cy="806462"/>
          </a:xfrm>
          <a:prstGeom prst="roundRect">
            <a:avLst>
              <a:gd name="adj" fmla="val 1613"/>
            </a:avLst>
          </a:prstGeom>
          <a:solidFill>
            <a:srgbClr val="FFFFFF"/>
          </a:solidFill>
          <a:ln w="6350" cap="flat" cmpd="sng" algn="ctr">
            <a:solidFill>
              <a:sysClr val="window" lastClr="FFFFFF"/>
            </a:solidFill>
            <a:prstDash val="solid"/>
            <a:miter lim="800000"/>
          </a:ln>
          <a:effectLst>
            <a:outerShdw blurRad="254000" dist="38100" dir="2700000" algn="tl" rotWithShape="0">
              <a:srgbClr val="171717">
                <a:alpha val="14902"/>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HarmonyOS Sans SC"/>
              <a:ea typeface="HarmonyOS Sans SC"/>
              <a:cs typeface="+mn-ea"/>
              <a:sym typeface="+mn-lt"/>
            </a:endParaRPr>
          </a:p>
        </p:txBody>
      </p:sp>
      <p:cxnSp>
        <p:nvCxnSpPr>
          <p:cNvPr id="34" name="@紫荆的职场Point25"/>
          <p:cNvCxnSpPr/>
          <p:nvPr/>
        </p:nvCxnSpPr>
        <p:spPr>
          <a:xfrm>
            <a:off x="1594952" y="5129317"/>
            <a:ext cx="5195629" cy="0"/>
          </a:xfrm>
          <a:prstGeom prst="line">
            <a:avLst/>
          </a:prstGeom>
          <a:noFill/>
          <a:ln w="31750" cap="rnd" cmpd="sng" algn="ctr">
            <a:solidFill>
              <a:srgbClr val="7030A0"/>
            </a:solidFill>
            <a:prstDash val="solid"/>
            <a:miter lim="800000"/>
          </a:ln>
          <a:effectLst/>
        </p:spPr>
      </p:cxnSp>
      <p:grpSp>
        <p:nvGrpSpPr>
          <p:cNvPr id="41" name="@紫荆的职场Point19"/>
          <p:cNvGrpSpPr/>
          <p:nvPr/>
        </p:nvGrpSpPr>
        <p:grpSpPr>
          <a:xfrm>
            <a:off x="982413" y="5137706"/>
            <a:ext cx="281217" cy="276348"/>
            <a:chOff x="1404481" y="997071"/>
            <a:chExt cx="1056664" cy="1145202"/>
          </a:xfrm>
        </p:grpSpPr>
        <p:sp>
          <p:nvSpPr>
            <p:cNvPr id="42" name="@紫荆的职场Point19-1"/>
            <p:cNvSpPr/>
            <p:nvPr/>
          </p:nvSpPr>
          <p:spPr>
            <a:xfrm>
              <a:off x="1404481" y="997071"/>
              <a:ext cx="1056664" cy="1145202"/>
            </a:xfrm>
            <a:prstGeom prst="ellipse">
              <a:avLst/>
            </a:prstGeom>
            <a:solidFill>
              <a:srgbClr val="FFFFFF"/>
            </a:solidFill>
            <a:ln w="12700" cap="flat" cmpd="sng" algn="ctr">
              <a:noFill/>
              <a:prstDash val="solid"/>
              <a:miter lim="800000"/>
            </a:ln>
            <a:effectLst>
              <a:outerShdw blurRad="127000" dist="38100" dir="2700000" sx="101000" sy="101000" algn="tl" rotWithShape="0">
                <a:srgbClr val="606060">
                  <a:lumMod val="75000"/>
                  <a:lumOff val="25000"/>
                  <a:alpha val="30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5F2987"/>
                </a:solidFill>
                <a:effectLst/>
                <a:uLnTx/>
                <a:uFillTx/>
                <a:latin typeface="HarmonyOS Sans SC"/>
                <a:ea typeface="HarmonyOS Sans SC"/>
                <a:cs typeface="+mn-ea"/>
                <a:sym typeface="+mn-lt"/>
              </a:endParaRPr>
            </a:p>
          </p:txBody>
        </p:sp>
        <p:sp>
          <p:nvSpPr>
            <p:cNvPr id="43" name="@紫荆的职场Point19-2"/>
            <p:cNvSpPr/>
            <p:nvPr/>
          </p:nvSpPr>
          <p:spPr>
            <a:xfrm>
              <a:off x="1645004" y="1303493"/>
              <a:ext cx="575616" cy="532359"/>
            </a:xfrm>
            <a:custGeom>
              <a:avLst/>
              <a:gdLst/>
              <a:ahLst/>
              <a:cxnLst/>
              <a:rect l="l" t="t" r="r" b="b"/>
              <a:pathLst>
                <a:path w="770005" h="712143">
                  <a:moveTo>
                    <a:pt x="704725" y="0"/>
                  </a:moveTo>
                  <a:lnTo>
                    <a:pt x="770005" y="103854"/>
                  </a:lnTo>
                  <a:cubicBezTo>
                    <a:pt x="715605" y="126603"/>
                    <a:pt x="675547" y="160480"/>
                    <a:pt x="649831" y="205483"/>
                  </a:cubicBezTo>
                  <a:cubicBezTo>
                    <a:pt x="624114" y="250487"/>
                    <a:pt x="609773" y="316013"/>
                    <a:pt x="606805" y="402064"/>
                  </a:cubicBezTo>
                  <a:lnTo>
                    <a:pt x="746267" y="402064"/>
                  </a:lnTo>
                  <a:lnTo>
                    <a:pt x="746267" y="712143"/>
                  </a:lnTo>
                  <a:lnTo>
                    <a:pt x="459926" y="712143"/>
                  </a:lnTo>
                  <a:lnTo>
                    <a:pt x="459926" y="467344"/>
                  </a:lnTo>
                  <a:cubicBezTo>
                    <a:pt x="459926" y="334806"/>
                    <a:pt x="475751" y="238865"/>
                    <a:pt x="507402" y="179519"/>
                  </a:cubicBezTo>
                  <a:cubicBezTo>
                    <a:pt x="548944" y="100392"/>
                    <a:pt x="614718" y="40553"/>
                    <a:pt x="704725" y="0"/>
                  </a:cubicBezTo>
                  <a:close/>
                  <a:moveTo>
                    <a:pt x="244799" y="0"/>
                  </a:moveTo>
                  <a:lnTo>
                    <a:pt x="310079" y="103854"/>
                  </a:lnTo>
                  <a:cubicBezTo>
                    <a:pt x="255679" y="126603"/>
                    <a:pt x="215621" y="160480"/>
                    <a:pt x="189905" y="205483"/>
                  </a:cubicBezTo>
                  <a:cubicBezTo>
                    <a:pt x="164189" y="250487"/>
                    <a:pt x="149847" y="316013"/>
                    <a:pt x="146880" y="402064"/>
                  </a:cubicBezTo>
                  <a:lnTo>
                    <a:pt x="286341" y="402064"/>
                  </a:lnTo>
                  <a:lnTo>
                    <a:pt x="286341" y="712143"/>
                  </a:lnTo>
                  <a:lnTo>
                    <a:pt x="0" y="712143"/>
                  </a:lnTo>
                  <a:lnTo>
                    <a:pt x="0" y="467344"/>
                  </a:lnTo>
                  <a:cubicBezTo>
                    <a:pt x="0" y="334806"/>
                    <a:pt x="15826" y="238865"/>
                    <a:pt x="47477" y="179519"/>
                  </a:cubicBezTo>
                  <a:cubicBezTo>
                    <a:pt x="89018" y="100392"/>
                    <a:pt x="154792" y="40553"/>
                    <a:pt x="244799" y="0"/>
                  </a:cubicBezTo>
                  <a:close/>
                </a:path>
              </a:pathLst>
            </a:custGeom>
            <a:solidFill>
              <a:srgbClr val="7030A0"/>
            </a:solidFill>
            <a:ln>
              <a:noFill/>
            </a:ln>
            <a:effectLst/>
          </p:spPr>
          <p:txBody>
            <a:bodyPr rot="0" spcFirstLastPara="0" vertOverflow="overflow" horzOverflow="overflow" vert="horz" wrap="square" lIns="91440" tIns="45721" rIns="91440" bIns="45721" numCol="1" spcCol="0" rtlCol="0" fromWordArt="0" anchor="t" anchorCtr="0" forceAA="0" compatLnSpc="1">
              <a:noAutofit/>
            </a:bodyPr>
            <a:lstStyle/>
            <a:p>
              <a:pPr marL="0" marR="0" lvl="0" indent="0" defTabSz="457200" eaLnBrk="1" fontAlgn="auto" latinLnBrk="0" hangingPunct="1">
                <a:lnSpc>
                  <a:spcPct val="120000"/>
                </a:lnSpc>
                <a:spcBef>
                  <a:spcPts val="0"/>
                </a:spcBef>
                <a:spcAft>
                  <a:spcPts val="0"/>
                </a:spcAft>
                <a:buClrTx/>
                <a:buSzTx/>
                <a:buFontTx/>
                <a:buNone/>
                <a:defRPr/>
              </a:pPr>
              <a:endParaRPr kumimoji="0" lang="zh-CN" altLang="zh-CN" sz="23900" b="0" i="0" u="none" strike="noStrike" kern="0" cap="none" spc="0" normalizeH="0" baseline="0" noProof="0" dirty="0">
                <a:ln>
                  <a:noFill/>
                </a:ln>
                <a:solidFill>
                  <a:srgbClr val="5F2987"/>
                </a:solidFill>
                <a:effectLst/>
                <a:uLnTx/>
                <a:uFillTx/>
                <a:latin typeface="HarmonyOS Sans SC"/>
                <a:ea typeface="HarmonyOS Sans SC"/>
                <a:cs typeface="+mn-ea"/>
                <a:sym typeface="+mn-lt"/>
              </a:endParaRPr>
            </a:p>
          </p:txBody>
        </p:sp>
      </p:grpSp>
      <p:sp>
        <p:nvSpPr>
          <p:cNvPr id="44" name="文本框 43"/>
          <p:cNvSpPr txBox="1"/>
          <p:nvPr/>
        </p:nvSpPr>
        <p:spPr>
          <a:xfrm>
            <a:off x="2531402" y="5348373"/>
            <a:ext cx="8518358" cy="400110"/>
          </a:xfrm>
          <a:prstGeom prst="rect">
            <a:avLst/>
          </a:prstGeom>
          <a:noFill/>
        </p:spPr>
        <p:txBody>
          <a:bodyPr wrap="square" rtlCol="0">
            <a:spAutoFit/>
          </a:bodyPr>
          <a:lstStyle/>
          <a:p>
            <a:r>
              <a:rPr lang="zh-CN" altLang="en-US" sz="2000" b="1" dirty="0">
                <a:latin typeface="Times New Roman" panose="02020603050405020304" charset="0"/>
                <a:ea typeface="微软雅黑" panose="020B0503020204020204" charset="-122"/>
                <a:cs typeface="Times New Roman" panose="02020603050405020304" charset="0"/>
              </a:rPr>
              <a:t>临床中如何选择适当药物治疗血液恶性肿瘤患者的霉菌感染？</a:t>
            </a:r>
            <a:endParaRPr lang="zh-CN" altLang="en-US" sz="2000" b="1" dirty="0">
              <a:latin typeface="Times New Roman" panose="02020603050405020304" charset="0"/>
              <a:ea typeface="微软雅黑" panose="020B0503020204020204" charset="-122"/>
              <a:cs typeface="Times New Roman" panose="02020603050405020304" charset="0"/>
            </a:endParaRPr>
          </a:p>
        </p:txBody>
      </p:sp>
      <p:sp>
        <p:nvSpPr>
          <p:cNvPr id="45" name="文本框 4"/>
          <p:cNvSpPr txBox="1"/>
          <p:nvPr/>
        </p:nvSpPr>
        <p:spPr>
          <a:xfrm>
            <a:off x="79190" y="6430185"/>
            <a:ext cx="11942482" cy="400110"/>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000" dirty="0">
                <a:latin typeface="Times New Roman" panose="02020603050405020304" charset="0"/>
                <a:ea typeface="微软雅黑" panose="020B0503020204020204" charset="-122"/>
                <a:cs typeface="Times New Roman" panose="02020603050405020304" charset="0"/>
                <a:sym typeface="+mn-ea"/>
              </a:rPr>
              <a:t>1. </a:t>
            </a:r>
            <a:r>
              <a:rPr lang="zh-CN" altLang="en-US" sz="1000" dirty="0">
                <a:latin typeface="Times New Roman" panose="02020603050405020304" charset="0"/>
                <a:ea typeface="微软雅黑" panose="020B0503020204020204" charset="-122"/>
                <a:cs typeface="Times New Roman" panose="02020603050405020304" charset="0"/>
                <a:sym typeface="+mn-ea"/>
              </a:rPr>
              <a:t>中华医学会血液学分会抗感染学组</a:t>
            </a:r>
            <a:r>
              <a:rPr lang="en-US" altLang="zh-CN" sz="1000" dirty="0">
                <a:latin typeface="Times New Roman" panose="02020603050405020304" charset="0"/>
                <a:ea typeface="微软雅黑" panose="020B0503020204020204" charset="-122"/>
                <a:cs typeface="Times New Roman" panose="02020603050405020304" charset="0"/>
                <a:sym typeface="+mn-ea"/>
              </a:rPr>
              <a:t>.</a:t>
            </a:r>
            <a:r>
              <a:rPr lang="zh-CN" altLang="en-US" sz="1000" dirty="0">
                <a:latin typeface="Times New Roman" panose="02020603050405020304" charset="0"/>
                <a:ea typeface="微软雅黑" panose="020B0503020204020204" charset="-122"/>
                <a:cs typeface="Times New Roman" panose="02020603050405020304" charset="0"/>
                <a:sym typeface="+mn-ea"/>
              </a:rPr>
              <a:t>临床血液学杂志</a:t>
            </a:r>
            <a:r>
              <a:rPr lang="en-US" altLang="zh-CN" sz="1000" dirty="0">
                <a:latin typeface="Times New Roman" panose="02020603050405020304" charset="0"/>
                <a:ea typeface="微软雅黑" panose="020B0503020204020204" charset="-122"/>
                <a:cs typeface="Times New Roman" panose="02020603050405020304" charset="0"/>
                <a:sym typeface="+mn-ea"/>
              </a:rPr>
              <a:t>.2023.36(5)</a:t>
            </a:r>
            <a:r>
              <a:rPr lang="zh-CN" altLang="en-US" sz="1000" dirty="0">
                <a:latin typeface="Times New Roman" panose="02020603050405020304" charset="0"/>
                <a:ea typeface="微软雅黑" panose="020B0503020204020204" charset="-122"/>
                <a:cs typeface="Times New Roman" panose="02020603050405020304" charset="0"/>
                <a:sym typeface="+mn-ea"/>
              </a:rPr>
              <a:t>：</a:t>
            </a:r>
            <a:r>
              <a:rPr lang="en-US" altLang="zh-CN" sz="1000" dirty="0">
                <a:latin typeface="Times New Roman" panose="02020603050405020304" charset="0"/>
                <a:ea typeface="微软雅黑" panose="020B0503020204020204" charset="-122"/>
                <a:cs typeface="Times New Roman" panose="02020603050405020304" charset="0"/>
                <a:sym typeface="+mn-ea"/>
              </a:rPr>
              <a:t>295-302.              2.</a:t>
            </a:r>
            <a:r>
              <a:rPr lang="zh-CN" altLang="en-US" sz="1000" dirty="0">
                <a:latin typeface="Times New Roman" panose="02020603050405020304" charset="0"/>
                <a:ea typeface="微软雅黑" panose="020B0503020204020204" charset="-122"/>
                <a:cs typeface="Times New Roman" panose="02020603050405020304" charset="0"/>
                <a:sym typeface="+mn-ea"/>
              </a:rPr>
              <a:t>伏立康唑片说明书 </a:t>
            </a:r>
            <a:r>
              <a:rPr lang="en-US" altLang="zh-CN" sz="1000" dirty="0">
                <a:latin typeface="Times New Roman" panose="02020603050405020304" charset="0"/>
                <a:ea typeface="微软雅黑" panose="020B0503020204020204" charset="-122"/>
                <a:cs typeface="Times New Roman" panose="02020603050405020304" charset="0"/>
                <a:sym typeface="+mn-ea"/>
              </a:rPr>
              <a:t>2024</a:t>
            </a:r>
            <a:r>
              <a:rPr lang="zh-CN" altLang="en-US" sz="1000" dirty="0">
                <a:latin typeface="Times New Roman" panose="02020603050405020304" charset="0"/>
                <a:ea typeface="微软雅黑" panose="020B0503020204020204" charset="-122"/>
                <a:cs typeface="Times New Roman" panose="02020603050405020304" charset="0"/>
                <a:sym typeface="+mn-ea"/>
              </a:rPr>
              <a:t>年</a:t>
            </a:r>
            <a:r>
              <a:rPr lang="en-US" altLang="zh-CN" sz="1000" dirty="0">
                <a:latin typeface="Times New Roman" panose="02020603050405020304" charset="0"/>
                <a:ea typeface="微软雅黑" panose="020B0503020204020204" charset="-122"/>
                <a:cs typeface="Times New Roman" panose="02020603050405020304" charset="0"/>
                <a:sym typeface="+mn-ea"/>
              </a:rPr>
              <a:t>06</a:t>
            </a:r>
            <a:r>
              <a:rPr lang="zh-CN" altLang="en-US" sz="1000" dirty="0">
                <a:latin typeface="Times New Roman" panose="02020603050405020304" charset="0"/>
                <a:ea typeface="微软雅黑" panose="020B0503020204020204" charset="-122"/>
                <a:cs typeface="Times New Roman" panose="02020603050405020304" charset="0"/>
                <a:sym typeface="+mn-ea"/>
              </a:rPr>
              <a:t>月</a:t>
            </a:r>
            <a:r>
              <a:rPr lang="en-US" altLang="zh-CN" sz="1000" dirty="0">
                <a:latin typeface="Times New Roman" panose="02020603050405020304" charset="0"/>
                <a:ea typeface="微软雅黑" panose="020B0503020204020204" charset="-122"/>
                <a:cs typeface="Times New Roman" panose="02020603050405020304" charset="0"/>
                <a:sym typeface="+mn-ea"/>
              </a:rPr>
              <a:t>03</a:t>
            </a:r>
            <a:r>
              <a:rPr lang="zh-CN" altLang="en-US" sz="1000" dirty="0">
                <a:latin typeface="Times New Roman" panose="02020603050405020304" charset="0"/>
                <a:ea typeface="微软雅黑" panose="020B0503020204020204" charset="-122"/>
                <a:cs typeface="Times New Roman" panose="02020603050405020304" charset="0"/>
                <a:sym typeface="+mn-ea"/>
              </a:rPr>
              <a:t>日                 </a:t>
            </a:r>
            <a:r>
              <a:rPr lang="en-US" altLang="zh-CN" sz="1000" dirty="0">
                <a:latin typeface="Times New Roman" panose="02020603050405020304" charset="0"/>
                <a:ea typeface="微软雅黑" panose="020B0503020204020204" charset="-122"/>
                <a:cs typeface="Times New Roman" panose="02020603050405020304" charset="0"/>
                <a:sym typeface="+mn-ea"/>
              </a:rPr>
              <a:t>3.</a:t>
            </a:r>
            <a:r>
              <a:rPr lang="zh-CN" altLang="en-US" sz="1000" dirty="0">
                <a:latin typeface="Times New Roman" panose="02020603050405020304" charset="0"/>
                <a:ea typeface="微软雅黑" panose="020B0503020204020204" charset="-122"/>
                <a:cs typeface="Times New Roman" panose="02020603050405020304" charset="0"/>
                <a:sym typeface="+mn-ea"/>
              </a:rPr>
              <a:t>泊沙康唑肠溶片说明书 </a:t>
            </a:r>
            <a:r>
              <a:rPr lang="en-US" altLang="zh-CN" sz="1000" dirty="0">
                <a:latin typeface="Times New Roman" panose="02020603050405020304" charset="0"/>
                <a:ea typeface="微软雅黑" panose="020B0503020204020204" charset="-122"/>
                <a:cs typeface="Times New Roman" panose="02020603050405020304" charset="0"/>
                <a:sym typeface="+mn-ea"/>
              </a:rPr>
              <a:t>2024</a:t>
            </a:r>
            <a:r>
              <a:rPr lang="zh-CN" altLang="en-US" sz="1000" dirty="0">
                <a:latin typeface="Times New Roman" panose="02020603050405020304" charset="0"/>
                <a:ea typeface="微软雅黑" panose="020B0503020204020204" charset="-122"/>
                <a:cs typeface="Times New Roman" panose="02020603050405020304" charset="0"/>
                <a:sym typeface="+mn-ea"/>
              </a:rPr>
              <a:t>年</a:t>
            </a:r>
            <a:r>
              <a:rPr lang="en-US" altLang="zh-CN" sz="1000" dirty="0">
                <a:latin typeface="Times New Roman" panose="02020603050405020304" charset="0"/>
                <a:ea typeface="微软雅黑" panose="020B0503020204020204" charset="-122"/>
                <a:cs typeface="Times New Roman" panose="02020603050405020304" charset="0"/>
                <a:sym typeface="+mn-ea"/>
              </a:rPr>
              <a:t>9</a:t>
            </a:r>
            <a:r>
              <a:rPr lang="zh-CN" altLang="en-US" sz="1000" dirty="0">
                <a:latin typeface="Times New Roman" panose="02020603050405020304" charset="0"/>
                <a:ea typeface="微软雅黑" panose="020B0503020204020204" charset="-122"/>
                <a:cs typeface="Times New Roman" panose="02020603050405020304" charset="0"/>
                <a:sym typeface="+mn-ea"/>
              </a:rPr>
              <a:t>月</a:t>
            </a:r>
            <a:r>
              <a:rPr lang="en-US" altLang="zh-CN" sz="1000" dirty="0">
                <a:latin typeface="Times New Roman" panose="02020603050405020304" charset="0"/>
                <a:ea typeface="微软雅黑" panose="020B0503020204020204" charset="-122"/>
                <a:cs typeface="Times New Roman" panose="02020603050405020304" charset="0"/>
                <a:sym typeface="+mn-ea"/>
              </a:rPr>
              <a:t>10</a:t>
            </a:r>
            <a:r>
              <a:rPr lang="zh-CN" altLang="en-US" sz="1000" dirty="0">
                <a:latin typeface="Times New Roman" panose="02020603050405020304" charset="0"/>
                <a:ea typeface="微软雅黑" panose="020B0503020204020204" charset="-122"/>
                <a:cs typeface="Times New Roman" panose="02020603050405020304" charset="0"/>
                <a:sym typeface="+mn-ea"/>
              </a:rPr>
              <a:t>日           </a:t>
            </a:r>
            <a:r>
              <a:rPr lang="en-US" altLang="zh-CN" sz="1000" dirty="0">
                <a:latin typeface="Times New Roman" panose="02020603050405020304" charset="0"/>
                <a:ea typeface="微软雅黑" panose="020B0503020204020204" charset="-122"/>
                <a:cs typeface="Times New Roman" panose="02020603050405020304" charset="0"/>
                <a:sym typeface="+mn-ea"/>
              </a:rPr>
              <a:t>4.</a:t>
            </a:r>
            <a:r>
              <a:rPr lang="zh-CN" altLang="en-US" sz="1000" dirty="0">
                <a:latin typeface="Times New Roman" panose="02020603050405020304" charset="0"/>
                <a:ea typeface="微软雅黑" panose="020B0503020204020204" charset="-122"/>
                <a:cs typeface="Times New Roman" panose="02020603050405020304" charset="0"/>
                <a:sym typeface="+mn-ea"/>
              </a:rPr>
              <a:t>注射用硫酸艾沙康唑说明书</a:t>
            </a:r>
            <a:r>
              <a:rPr lang="en-US" altLang="zh-CN" sz="1000" dirty="0">
                <a:latin typeface="Times New Roman" panose="02020603050405020304" charset="0"/>
                <a:ea typeface="微软雅黑" panose="020B0503020204020204" charset="-122"/>
                <a:cs typeface="Times New Roman" panose="02020603050405020304" charset="0"/>
                <a:sym typeface="+mn-ea"/>
              </a:rPr>
              <a:t>. 2024</a:t>
            </a:r>
            <a:r>
              <a:rPr lang="zh-CN" altLang="en-US" sz="1000" dirty="0">
                <a:latin typeface="Times New Roman" panose="02020603050405020304" charset="0"/>
                <a:ea typeface="微软雅黑" panose="020B0503020204020204" charset="-122"/>
                <a:cs typeface="Times New Roman" panose="02020603050405020304" charset="0"/>
                <a:sym typeface="+mn-ea"/>
              </a:rPr>
              <a:t>年</a:t>
            </a:r>
            <a:r>
              <a:rPr lang="en-US" altLang="zh-CN" sz="1000" dirty="0">
                <a:latin typeface="Times New Roman" panose="02020603050405020304" charset="0"/>
                <a:ea typeface="微软雅黑" panose="020B0503020204020204" charset="-122"/>
                <a:cs typeface="Times New Roman" panose="02020603050405020304" charset="0"/>
                <a:sym typeface="+mn-ea"/>
              </a:rPr>
              <a:t>03</a:t>
            </a:r>
            <a:r>
              <a:rPr lang="zh-CN" altLang="en-US" sz="1000" dirty="0">
                <a:latin typeface="Times New Roman" panose="02020603050405020304" charset="0"/>
                <a:ea typeface="微软雅黑" panose="020B0503020204020204" charset="-122"/>
                <a:cs typeface="Times New Roman" panose="02020603050405020304" charset="0"/>
                <a:sym typeface="+mn-ea"/>
              </a:rPr>
              <a:t>月</a:t>
            </a:r>
            <a:r>
              <a:rPr lang="en-US" altLang="zh-CN" sz="1000" dirty="0">
                <a:latin typeface="Times New Roman" panose="02020603050405020304" charset="0"/>
                <a:ea typeface="微软雅黑" panose="020B0503020204020204" charset="-122"/>
                <a:cs typeface="Times New Roman" panose="02020603050405020304" charset="0"/>
                <a:sym typeface="+mn-ea"/>
              </a:rPr>
              <a:t>22</a:t>
            </a:r>
            <a:r>
              <a:rPr lang="zh-CN" altLang="en-US" sz="1000" dirty="0">
                <a:latin typeface="Times New Roman" panose="02020603050405020304" charset="0"/>
                <a:ea typeface="微软雅黑" panose="020B0503020204020204" charset="-122"/>
                <a:cs typeface="Times New Roman" panose="02020603050405020304" charset="0"/>
                <a:sym typeface="+mn-ea"/>
              </a:rPr>
              <a:t>日          </a:t>
            </a:r>
            <a:r>
              <a:rPr lang="en-US" altLang="zh-CN" sz="1000" dirty="0">
                <a:latin typeface="Times New Roman" panose="02020603050405020304" charset="0"/>
                <a:ea typeface="微软雅黑" panose="020B0503020204020204" charset="-122"/>
                <a:cs typeface="Times New Roman" panose="02020603050405020304" charset="0"/>
                <a:sym typeface="+mn-ea"/>
              </a:rPr>
              <a:t>5.</a:t>
            </a:r>
            <a:r>
              <a:rPr lang="zh-CN" altLang="en-US" sz="1000" dirty="0">
                <a:latin typeface="Times New Roman" panose="02020603050405020304" charset="0"/>
                <a:ea typeface="微软雅黑" panose="020B0503020204020204" charset="-122"/>
                <a:cs typeface="Times New Roman" panose="02020603050405020304" charset="0"/>
                <a:sym typeface="+mn-ea"/>
              </a:rPr>
              <a:t>注射用醋酸卡泊芬净说明书         </a:t>
            </a:r>
            <a:r>
              <a:rPr lang="en-US" altLang="zh-CN" sz="1000" dirty="0">
                <a:latin typeface="Times New Roman" panose="02020603050405020304" charset="0"/>
                <a:ea typeface="微软雅黑" panose="020B0503020204020204" charset="-122"/>
                <a:cs typeface="Times New Roman" panose="02020603050405020304" charset="0"/>
                <a:sym typeface="+mn-ea"/>
              </a:rPr>
              <a:t>6.</a:t>
            </a:r>
            <a:r>
              <a:rPr lang="zh-CN" altLang="en-US" sz="1000" dirty="0">
                <a:latin typeface="Times New Roman" panose="02020603050405020304" charset="0"/>
                <a:ea typeface="微软雅黑" panose="020B0503020204020204" charset="-122"/>
                <a:cs typeface="Times New Roman" panose="02020603050405020304" charset="0"/>
                <a:sym typeface="+mn-ea"/>
              </a:rPr>
              <a:t>注射用米卡芬净钠说明书</a:t>
            </a:r>
            <a:endParaRPr lang="en-US" altLang="zh-CN" sz="1000" dirty="0">
              <a:latin typeface="Times New Roman" panose="02020603050405020304" charset="0"/>
              <a:ea typeface="微软雅黑" panose="020B0503020204020204" charset="-122"/>
              <a:cs typeface="Times New Roman" panose="02020603050405020304" charset="0"/>
              <a:sym typeface="+mn-ea"/>
            </a:endParaRPr>
          </a:p>
        </p:txBody>
      </p:sp>
      <p:sp>
        <p:nvSpPr>
          <p:cNvPr id="5" name="文本框 4"/>
          <p:cNvSpPr txBox="1"/>
          <p:nvPr/>
        </p:nvSpPr>
        <p:spPr>
          <a:xfrm>
            <a:off x="413845" y="6034879"/>
            <a:ext cx="10122568" cy="400110"/>
          </a:xfrm>
          <a:prstGeom prst="rect">
            <a:avLst/>
          </a:prstGeom>
          <a:noFill/>
        </p:spPr>
        <p:txBody>
          <a:bodyPr wrap="square">
            <a:spAutoFit/>
          </a:bodyPr>
          <a:lstStyle/>
          <a:p>
            <a:r>
              <a:rPr lang="zh-CN" altLang="en-US" sz="1000" dirty="0">
                <a:latin typeface="Times New Roman" panose="02020603050405020304" charset="0"/>
                <a:ea typeface="微软雅黑" panose="020B0503020204020204" charset="-122"/>
                <a:cs typeface="Times New Roman" panose="02020603050405020304" charset="0"/>
              </a:rPr>
              <a:t>艾沙康唑：本品适用于治疗成人患者下列感染：侵袭性曲霉病、侵袭性毛霉病；两性霉素</a:t>
            </a:r>
            <a:r>
              <a:rPr lang="en-US" altLang="zh-CN" sz="1000" dirty="0">
                <a:latin typeface="Times New Roman" panose="02020603050405020304" charset="0"/>
                <a:ea typeface="微软雅黑" panose="020B0503020204020204" charset="-122"/>
                <a:cs typeface="Times New Roman" panose="02020603050405020304" charset="0"/>
              </a:rPr>
              <a:t>B</a:t>
            </a:r>
            <a:r>
              <a:rPr lang="zh-CN" altLang="en-US" sz="1000" dirty="0">
                <a:latin typeface="Times New Roman" panose="02020603050405020304" charset="0"/>
                <a:ea typeface="微软雅黑" panose="020B0503020204020204" charset="-122"/>
                <a:cs typeface="Times New Roman" panose="02020603050405020304" charset="0"/>
              </a:rPr>
              <a:t>：本品适用于敏感真菌所致的深部真菌感染且病情呈进行性发展者，如败血症、心内膜炎、脑膜炎</a:t>
            </a:r>
            <a:r>
              <a:rPr lang="en-US" altLang="zh-CN" sz="1000" dirty="0">
                <a:latin typeface="Times New Roman" panose="02020603050405020304" charset="0"/>
                <a:ea typeface="微软雅黑" panose="020B0503020204020204" charset="-122"/>
                <a:cs typeface="Times New Roman" panose="02020603050405020304" charset="0"/>
              </a:rPr>
              <a:t>(</a:t>
            </a:r>
            <a:r>
              <a:rPr lang="zh-CN" altLang="en-US" sz="1000" dirty="0">
                <a:latin typeface="Times New Roman" panose="02020603050405020304" charset="0"/>
                <a:ea typeface="微软雅黑" panose="020B0503020204020204" charset="-122"/>
                <a:cs typeface="Times New Roman" panose="02020603050405020304" charset="0"/>
              </a:rPr>
              <a:t>隐球菌及其他真菌</a:t>
            </a:r>
            <a:r>
              <a:rPr lang="en-US" altLang="zh-CN" sz="1000" dirty="0">
                <a:latin typeface="Times New Roman" panose="02020603050405020304" charset="0"/>
                <a:ea typeface="微软雅黑" panose="020B0503020204020204" charset="-122"/>
                <a:cs typeface="Times New Roman" panose="02020603050405020304" charset="0"/>
              </a:rPr>
              <a:t>)</a:t>
            </a:r>
            <a:r>
              <a:rPr lang="zh-CN" altLang="en-US" sz="1000" dirty="0">
                <a:latin typeface="Times New Roman" panose="02020603050405020304" charset="0"/>
                <a:ea typeface="微软雅黑" panose="020B0503020204020204" charset="-122"/>
                <a:cs typeface="Times New Roman" panose="02020603050405020304" charset="0"/>
              </a:rPr>
              <a:t>、腹腔感染</a:t>
            </a:r>
            <a:r>
              <a:rPr lang="en-US" altLang="zh-CN" sz="1000" dirty="0">
                <a:latin typeface="Times New Roman" panose="02020603050405020304" charset="0"/>
                <a:ea typeface="微软雅黑" panose="020B0503020204020204" charset="-122"/>
                <a:cs typeface="Times New Roman" panose="02020603050405020304" charset="0"/>
              </a:rPr>
              <a:t>(</a:t>
            </a:r>
            <a:r>
              <a:rPr lang="zh-CN" altLang="en-US" sz="1000" dirty="0">
                <a:latin typeface="Times New Roman" panose="02020603050405020304" charset="0"/>
                <a:ea typeface="微软雅黑" panose="020B0503020204020204" charset="-122"/>
                <a:cs typeface="Times New Roman" panose="02020603050405020304" charset="0"/>
              </a:rPr>
              <a:t>包括与透析相关者</a:t>
            </a:r>
            <a:r>
              <a:rPr lang="en-US" altLang="zh-CN" sz="1000" dirty="0">
                <a:latin typeface="Times New Roman" panose="02020603050405020304" charset="0"/>
                <a:ea typeface="微软雅黑" panose="020B0503020204020204" charset="-122"/>
                <a:cs typeface="Times New Roman" panose="02020603050405020304" charset="0"/>
              </a:rPr>
              <a:t>)</a:t>
            </a:r>
            <a:r>
              <a:rPr lang="zh-CN" altLang="en-US" sz="1000" dirty="0">
                <a:latin typeface="Times New Roman" panose="02020603050405020304" charset="0"/>
                <a:ea typeface="微软雅黑" panose="020B0503020204020204" charset="-122"/>
                <a:cs typeface="Times New Roman" panose="02020603050405020304" charset="0"/>
              </a:rPr>
              <a:t>、肺部感染、尿路感染和眼内炎等</a:t>
            </a:r>
            <a:endParaRPr lang="zh-CN" altLang="en-US" sz="1000" dirty="0">
              <a:latin typeface="Times New Roman" panose="02020603050405020304" charset="0"/>
              <a:ea typeface="微软雅黑" panose="020B0503020204020204" charset="-122"/>
              <a:cs typeface="Times New Roman" panose="02020603050405020304" charset="0"/>
            </a:endParaRPr>
          </a:p>
        </p:txBody>
      </p:sp>
      <p:sp>
        <p:nvSpPr>
          <p:cNvPr id="12" name="文本框 11"/>
          <p:cNvSpPr txBox="1"/>
          <p:nvPr/>
        </p:nvSpPr>
        <p:spPr>
          <a:xfrm>
            <a:off x="4307205" y="66376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273120"/>
            <a:ext cx="10969200" cy="70560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艾沙康唑与两性霉素</a:t>
            </a: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抗菌谱类似，且艾沙康唑对曲霉活性更高</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4" name="圆角矩形 12"/>
          <p:cNvSpPr/>
          <p:nvPr/>
        </p:nvSpPr>
        <p:spPr>
          <a:xfrm>
            <a:off x="714780" y="1252305"/>
            <a:ext cx="10972800" cy="5058897"/>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sp>
        <p:nvSpPr>
          <p:cNvPr id="18" name="矩形 9"/>
          <p:cNvSpPr/>
          <p:nvPr/>
        </p:nvSpPr>
        <p:spPr>
          <a:xfrm>
            <a:off x="25092" y="6575743"/>
            <a:ext cx="5718047" cy="246221"/>
          </a:xfrm>
          <a:prstGeom prst="rect">
            <a:avLst/>
          </a:prstGeom>
        </p:spPr>
        <p:txBody>
          <a:bodyPr wrap="square">
            <a:spAutoFit/>
          </a:bodyPr>
          <a:lstStyle/>
          <a:p>
            <a:pPr>
              <a:defRPr/>
            </a:pPr>
            <a:r>
              <a:rPr lang="zh-CN" altLang="en-US" sz="1000" dirty="0">
                <a:latin typeface="Times New Roman" panose="02020603050405020304" charset="0"/>
                <a:ea typeface="微软雅黑" panose="020B0503020204020204" charset="-122"/>
                <a:cs typeface="Times New Roman" panose="02020603050405020304" charset="0"/>
              </a:rPr>
              <a:t>范洪伟译</a:t>
            </a:r>
            <a:r>
              <a:rPr lang="en-US" altLang="zh-CN" sz="1000" dirty="0">
                <a:latin typeface="Times New Roman" panose="02020603050405020304" charset="0"/>
                <a:ea typeface="微软雅黑" panose="020B0503020204020204" charset="-122"/>
                <a:cs typeface="Times New Roman" panose="02020603050405020304" charset="0"/>
              </a:rPr>
              <a:t>.</a:t>
            </a:r>
            <a:r>
              <a:rPr lang="zh-CN" altLang="en-US" sz="1000" dirty="0">
                <a:latin typeface="Times New Roman" panose="02020603050405020304" charset="0"/>
                <a:ea typeface="微软雅黑" panose="020B0503020204020204" charset="-122"/>
                <a:cs typeface="Times New Roman" panose="02020603050405020304" charset="0"/>
              </a:rPr>
              <a:t>桑福德指南抗微生物治疗指南</a:t>
            </a:r>
            <a:r>
              <a:rPr lang="en-US" altLang="zh-CN" sz="1000" dirty="0">
                <a:latin typeface="Times New Roman" panose="02020603050405020304" charset="0"/>
                <a:ea typeface="微软雅黑" panose="020B0503020204020204" charset="-122"/>
                <a:cs typeface="Times New Roman" panose="02020603050405020304" charset="0"/>
              </a:rPr>
              <a:t>[M].53</a:t>
            </a:r>
            <a:r>
              <a:rPr lang="zh-CN" altLang="en-US" sz="1000" dirty="0">
                <a:latin typeface="Times New Roman" panose="02020603050405020304" charset="0"/>
                <a:ea typeface="微软雅黑" panose="020B0503020204020204" charset="-122"/>
                <a:cs typeface="Times New Roman" panose="02020603050405020304" charset="0"/>
              </a:rPr>
              <a:t>版</a:t>
            </a:r>
            <a:r>
              <a:rPr lang="en-US" altLang="zh-CN" sz="1000" dirty="0">
                <a:latin typeface="Times New Roman" panose="02020603050405020304" charset="0"/>
                <a:ea typeface="微软雅黑" panose="020B0503020204020204" charset="-122"/>
                <a:cs typeface="Times New Roman" panose="02020603050405020304" charset="0"/>
              </a:rPr>
              <a:t>.</a:t>
            </a:r>
            <a:r>
              <a:rPr lang="zh-CN" altLang="en-US" sz="1000" dirty="0">
                <a:latin typeface="Times New Roman" panose="02020603050405020304" charset="0"/>
                <a:ea typeface="微软雅黑" panose="020B0503020204020204" charset="-122"/>
                <a:cs typeface="Times New Roman" panose="02020603050405020304" charset="0"/>
              </a:rPr>
              <a:t>北京协和医科大学出版社，</a:t>
            </a:r>
            <a:r>
              <a:rPr lang="en-US" altLang="zh-CN" sz="1000" dirty="0">
                <a:latin typeface="Times New Roman" panose="02020603050405020304" charset="0"/>
                <a:ea typeface="微软雅黑" panose="020B0503020204020204" charset="-122"/>
                <a:cs typeface="Times New Roman" panose="02020603050405020304" charset="0"/>
              </a:rPr>
              <a:t>2023:85-85</a:t>
            </a:r>
            <a:endParaRPr lang="en-US" altLang="zh-CN" sz="1000" dirty="0">
              <a:latin typeface="Times New Roman" panose="02020603050405020304" charset="0"/>
              <a:ea typeface="微软雅黑" panose="020B0503020204020204" charset="-122"/>
              <a:cs typeface="Times New Roman" panose="02020603050405020304" charset="0"/>
            </a:endParaRPr>
          </a:p>
        </p:txBody>
      </p:sp>
      <p:grpSp>
        <p:nvGrpSpPr>
          <p:cNvPr id="8" name="组合 7"/>
          <p:cNvGrpSpPr/>
          <p:nvPr/>
        </p:nvGrpSpPr>
        <p:grpSpPr>
          <a:xfrm>
            <a:off x="101791" y="473904"/>
            <a:ext cx="321653" cy="5572757"/>
            <a:chOff x="101791" y="473904"/>
            <a:chExt cx="321653" cy="5572757"/>
          </a:xfrm>
        </p:grpSpPr>
        <p:grpSp>
          <p:nvGrpSpPr>
            <p:cNvPr id="30" name="组合 29"/>
            <p:cNvGrpSpPr/>
            <p:nvPr/>
          </p:nvGrpSpPr>
          <p:grpSpPr>
            <a:xfrm rot="5400000">
              <a:off x="-2529560" y="3106766"/>
              <a:ext cx="5572757" cy="307033"/>
              <a:chOff x="1584211" y="71915"/>
              <a:chExt cx="7358148" cy="271664"/>
            </a:xfrm>
            <a:effectLst/>
          </p:grpSpPr>
          <p:sp>
            <p:nvSpPr>
              <p:cNvPr id="33" name="紫荆的职场Point7"/>
              <p:cNvSpPr/>
              <p:nvPr/>
            </p:nvSpPr>
            <p:spPr>
              <a:xfrm>
                <a:off x="1584211" y="115259"/>
                <a:ext cx="7358148" cy="167315"/>
              </a:xfrm>
              <a:prstGeom prst="roundRect">
                <a:avLst>
                  <a:gd name="adj" fmla="val 50000"/>
                </a:avLst>
              </a:prstGeom>
              <a:solidFill>
                <a:srgbClr val="8D3E8B"/>
              </a:solidFill>
              <a:ln w="38100" cap="flat" cmpd="sng" algn="ctr">
                <a:noFill/>
                <a:prstDash val="solid"/>
                <a:miter lim="800000"/>
              </a:ln>
              <a:effectLst/>
            </p:spPr>
            <p:txBody>
              <a:bodyPr lIns="98755" tIns="49378" rIns="98755" bIns="4937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HarmonyOS Sans SC Black"/>
                  <a:ea typeface="HarmonyOS Sans SC Black"/>
                  <a:cs typeface="+mn-cs"/>
                </a:endParaRPr>
              </a:p>
            </p:txBody>
          </p:sp>
          <p:sp>
            <p:nvSpPr>
              <p:cNvPr id="38" name="矩形: 圆角 37"/>
              <p:cNvSpPr/>
              <p:nvPr/>
            </p:nvSpPr>
            <p:spPr>
              <a:xfrm rot="16200000">
                <a:off x="2271454" y="-405087"/>
                <a:ext cx="271664" cy="1225668"/>
              </a:xfrm>
              <a:prstGeom prst="roundRect">
                <a:avLst/>
              </a:prstGeom>
              <a:solidFill>
                <a:srgbClr val="F3EB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抗菌谱</a:t>
                </a:r>
                <a:endParaRPr lang="zh-CN" altLang="en-US" sz="1400" b="1" dirty="0">
                  <a:solidFill>
                    <a:schemeClr val="tx1"/>
                  </a:solidFill>
                  <a:latin typeface="微软雅黑" panose="020B0503020204020204" charset="-122"/>
                  <a:ea typeface="微软雅黑" panose="020B0503020204020204" charset="-122"/>
                </a:endParaRPr>
              </a:p>
            </p:txBody>
          </p:sp>
        </p:grpSp>
        <p:sp>
          <p:nvSpPr>
            <p:cNvPr id="3" name="矩形: 圆角 2"/>
            <p:cNvSpPr/>
            <p:nvPr/>
          </p:nvSpPr>
          <p:spPr>
            <a:xfrm>
              <a:off x="101791" y="1680747"/>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疗效</a:t>
              </a:r>
              <a:endParaRPr lang="zh-CN" altLang="en-US" sz="1400" b="1" dirty="0">
                <a:solidFill>
                  <a:srgbClr val="858585"/>
                </a:solidFill>
                <a:latin typeface="微软雅黑" panose="020B0503020204020204" charset="-122"/>
                <a:ea typeface="微软雅黑" panose="020B0503020204020204" charset="-122"/>
              </a:endParaRPr>
            </a:p>
          </p:txBody>
        </p:sp>
        <p:sp>
          <p:nvSpPr>
            <p:cNvPr id="4" name="矩形: 圆角 3"/>
            <p:cNvSpPr/>
            <p:nvPr/>
          </p:nvSpPr>
          <p:spPr>
            <a:xfrm>
              <a:off x="111102" y="2755294"/>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安全性</a:t>
              </a:r>
              <a:endParaRPr lang="zh-CN" altLang="en-US" sz="1400" b="1" dirty="0">
                <a:solidFill>
                  <a:srgbClr val="858585"/>
                </a:solidFill>
                <a:latin typeface="微软雅黑" panose="020B0503020204020204" charset="-122"/>
                <a:ea typeface="微软雅黑" panose="020B0503020204020204" charset="-122"/>
              </a:endParaRPr>
            </a:p>
          </p:txBody>
        </p:sp>
        <p:sp>
          <p:nvSpPr>
            <p:cNvPr id="6" name="矩形: 圆角 5"/>
            <p:cNvSpPr/>
            <p:nvPr/>
          </p:nvSpPr>
          <p:spPr>
            <a:xfrm>
              <a:off x="111102" y="3819936"/>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长疗程</a:t>
              </a:r>
              <a:endParaRPr lang="zh-CN" altLang="en-US" sz="1400" b="1" dirty="0">
                <a:solidFill>
                  <a:srgbClr val="858585"/>
                </a:solidFill>
                <a:latin typeface="微软雅黑" panose="020B0503020204020204" charset="-122"/>
                <a:ea typeface="微软雅黑" panose="020B0503020204020204" charset="-122"/>
              </a:endParaRPr>
            </a:p>
          </p:txBody>
        </p:sp>
        <p:sp>
          <p:nvSpPr>
            <p:cNvPr id="7" name="矩形: 圆角 6"/>
            <p:cNvSpPr/>
            <p:nvPr/>
          </p:nvSpPr>
          <p:spPr>
            <a:xfrm>
              <a:off x="116411" y="4906635"/>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指南推荐</a:t>
              </a:r>
              <a:endParaRPr lang="zh-CN" altLang="en-US" sz="1400" b="1" dirty="0">
                <a:solidFill>
                  <a:srgbClr val="858585"/>
                </a:solidFill>
                <a:latin typeface="微软雅黑" panose="020B0503020204020204" charset="-122"/>
                <a:ea typeface="微软雅黑" panose="020B0503020204020204" charset="-122"/>
              </a:endParaRPr>
            </a:p>
          </p:txBody>
        </p:sp>
      </p:grpSp>
      <p:graphicFrame>
        <p:nvGraphicFramePr>
          <p:cNvPr id="5" name="表格 4"/>
          <p:cNvGraphicFramePr>
            <a:graphicFrameLocks noGrp="1"/>
          </p:cNvGraphicFramePr>
          <p:nvPr/>
        </p:nvGraphicFramePr>
        <p:xfrm>
          <a:off x="1102544" y="1600013"/>
          <a:ext cx="10197272" cy="4044295"/>
        </p:xfrm>
        <a:graphic>
          <a:graphicData uri="http://schemas.openxmlformats.org/drawingml/2006/table">
            <a:tbl>
              <a:tblPr firstRow="1" bandRow="1"/>
              <a:tblGrid>
                <a:gridCol w="2215047"/>
                <a:gridCol w="1596445"/>
                <a:gridCol w="1596445"/>
                <a:gridCol w="1596445"/>
                <a:gridCol w="1596445"/>
                <a:gridCol w="1596445"/>
              </a:tblGrid>
              <a:tr h="673020">
                <a:tc rowSpan="2">
                  <a:txBody>
                    <a:bodyPr/>
                    <a:lstStyle>
                      <a:lvl1pPr marL="0" algn="l" defTabSz="914400" rtl="0" eaLnBrk="1" latinLnBrk="0" hangingPunct="1">
                        <a:defRPr sz="1800" b="1" kern="1200">
                          <a:solidFill>
                            <a:schemeClr val="tx1"/>
                          </a:solidFill>
                          <a:latin typeface="等线" panose="02010600030101010101" pitchFamily="2" charset="-122"/>
                        </a:defRPr>
                      </a:lvl1pPr>
                      <a:lvl2pPr marL="457200" algn="l" defTabSz="914400" rtl="0" eaLnBrk="1" latinLnBrk="0" hangingPunct="1">
                        <a:defRPr sz="1800" b="1" kern="1200">
                          <a:solidFill>
                            <a:schemeClr val="tx1"/>
                          </a:solidFill>
                          <a:latin typeface="等线" panose="02010600030101010101" pitchFamily="2" charset="-122"/>
                        </a:defRPr>
                      </a:lvl2pPr>
                      <a:lvl3pPr marL="914400" algn="l" defTabSz="914400" rtl="0" eaLnBrk="1" latinLnBrk="0" hangingPunct="1">
                        <a:defRPr sz="1800" b="1" kern="1200">
                          <a:solidFill>
                            <a:schemeClr val="tx1"/>
                          </a:solidFill>
                          <a:latin typeface="等线" panose="02010600030101010101" pitchFamily="2" charset="-122"/>
                        </a:defRPr>
                      </a:lvl3pPr>
                      <a:lvl4pPr marL="1371600" algn="l" defTabSz="914400" rtl="0" eaLnBrk="1" latinLnBrk="0" hangingPunct="1">
                        <a:defRPr sz="1800" b="1" kern="1200">
                          <a:solidFill>
                            <a:schemeClr val="tx1"/>
                          </a:solidFill>
                          <a:latin typeface="等线" panose="02010600030101010101" pitchFamily="2" charset="-122"/>
                        </a:defRPr>
                      </a:lvl4pPr>
                      <a:lvl5pPr marL="1828800" algn="l" defTabSz="914400" rtl="0" eaLnBrk="1" latinLnBrk="0" hangingPunct="1">
                        <a:defRPr sz="1800" b="1" kern="1200">
                          <a:solidFill>
                            <a:schemeClr val="tx1"/>
                          </a:solidFill>
                          <a:latin typeface="等线" panose="02010600030101010101" pitchFamily="2" charset="-122"/>
                        </a:defRPr>
                      </a:lvl5pPr>
                      <a:lvl6pPr marL="2286000" algn="l" defTabSz="914400" rtl="0" eaLnBrk="1" latinLnBrk="0" hangingPunct="1">
                        <a:defRPr sz="1800" b="1" kern="1200">
                          <a:solidFill>
                            <a:schemeClr val="tx1"/>
                          </a:solidFill>
                          <a:latin typeface="等线" panose="02010600030101010101" pitchFamily="2" charset="-122"/>
                        </a:defRPr>
                      </a:lvl6pPr>
                      <a:lvl7pPr marL="2743200" algn="l" defTabSz="914400" rtl="0" eaLnBrk="1" latinLnBrk="0" hangingPunct="1">
                        <a:defRPr sz="1800" b="1" kern="1200">
                          <a:solidFill>
                            <a:schemeClr val="tx1"/>
                          </a:solidFill>
                          <a:latin typeface="等线" panose="02010600030101010101" pitchFamily="2" charset="-122"/>
                        </a:defRPr>
                      </a:lvl7pPr>
                      <a:lvl8pPr marL="3200400" algn="l" defTabSz="914400" rtl="0" eaLnBrk="1" latinLnBrk="0" hangingPunct="1">
                        <a:defRPr sz="1800" b="1" kern="1200">
                          <a:solidFill>
                            <a:schemeClr val="tx1"/>
                          </a:solidFill>
                          <a:latin typeface="等线" panose="02010600030101010101" pitchFamily="2" charset="-122"/>
                        </a:defRPr>
                      </a:lvl8pPr>
                      <a:lvl9pPr marL="3657600" algn="l" defTabSz="914400" rtl="0" eaLnBrk="1" latinLnBrk="0" hangingPunct="1">
                        <a:defRPr sz="1800" b="1" kern="1200">
                          <a:solidFill>
                            <a:schemeClr val="tx1"/>
                          </a:solidFill>
                          <a:latin typeface="等线" panose="02010600030101010101" pitchFamily="2" charset="-122"/>
                        </a:defRPr>
                      </a:lvl9pPr>
                    </a:lstStyle>
                    <a:p>
                      <a:pPr algn="ctr"/>
                      <a:endParaRPr lang="zh-CN" altLang="en-US" sz="1600" dirty="0">
                        <a:solidFill>
                          <a:schemeClr val="bg1"/>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8D3E8B"/>
                    </a:solidFill>
                  </a:tcPr>
                </a:tc>
                <a:tc gridSpan="5">
                  <a:txBody>
                    <a:bodyPr/>
                    <a:lstStyle>
                      <a:lvl1pPr marL="0" algn="l" defTabSz="914400" rtl="0" eaLnBrk="1" latinLnBrk="0" hangingPunct="1">
                        <a:defRPr sz="1800" b="1" kern="1200">
                          <a:solidFill>
                            <a:schemeClr val="lt1"/>
                          </a:solidFill>
                          <a:latin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defRPr>
                      </a:lvl9pPr>
                    </a:lstStyle>
                    <a:p>
                      <a:pPr algn="ctr"/>
                      <a:r>
                        <a:rPr lang="zh-CN" altLang="en-US" sz="1600" b="1" dirty="0">
                          <a:solidFill>
                            <a:schemeClr val="bg1"/>
                          </a:solidFill>
                          <a:latin typeface="微软雅黑" panose="020B0503020204020204" charset="-122"/>
                          <a:ea typeface="微软雅黑" panose="020B0503020204020204" charset="-122"/>
                          <a:sym typeface="微软雅黑" panose="020B0503020204020204" charset="-122"/>
                        </a:rPr>
                        <a:t>抗真菌药物</a:t>
                      </a:r>
                      <a:endParaRPr lang="zh-CN" altLang="en-US" sz="1600" b="1" dirty="0">
                        <a:solidFill>
                          <a:schemeClr val="bg1"/>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8D3E8B"/>
                    </a:solidFill>
                  </a:tcPr>
                </a:tc>
                <a:tc hMerge="1">
                  <a:tcPr anchor="ctr">
                    <a:solidFill>
                      <a:schemeClr val="accent3"/>
                    </a:solidFill>
                  </a:tcPr>
                </a:tc>
                <a:tc hMerge="1">
                  <a:tcPr anchor="ctr">
                    <a:solidFill>
                      <a:schemeClr val="accent3"/>
                    </a:solidFill>
                  </a:tcPr>
                </a:tc>
                <a:tc hMerge="1">
                  <a:tcPr anchor="ctr">
                    <a:lnR w="12700" cap="flat" cmpd="sng" algn="ctr">
                      <a:solidFill>
                        <a:schemeClr val="bg1">
                          <a:lumMod val="85000"/>
                        </a:schemeClr>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solidFill>
                      <a:schemeClr val="accent3"/>
                    </a:solidFill>
                  </a:tcPr>
                </a:tc>
                <a:tc hMerge="1">
                  <a:tcPr anchor="ctr">
                    <a:lnB w="12700" cap="flat" cmpd="sng" algn="ctr">
                      <a:solidFill>
                        <a:schemeClr val="bg1">
                          <a:lumMod val="85000"/>
                        </a:schemeClr>
                      </a:solidFill>
                      <a:prstDash val="solid"/>
                      <a:round/>
                      <a:headEnd type="none" w="med" len="med"/>
                      <a:tailEnd type="none" w="med" len="med"/>
                    </a:lnB>
                    <a:solidFill>
                      <a:schemeClr val="accent3"/>
                    </a:solidFill>
                  </a:tcPr>
                </a:tc>
              </a:tr>
              <a:tr h="628543">
                <a:tc vMerge="1">
                  <a:tcPr anchor="ct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zh-CN" altLang="en-US" sz="1600" b="1" dirty="0">
                          <a:solidFill>
                            <a:srgbClr val="7030A0"/>
                          </a:solidFill>
                          <a:latin typeface="微软雅黑" panose="020B0503020204020204" charset="-122"/>
                          <a:ea typeface="微软雅黑" panose="020B0503020204020204" charset="-122"/>
                          <a:sym typeface="微软雅黑" panose="020B0503020204020204" charset="-122"/>
                        </a:rPr>
                        <a:t>伏立康唑</a:t>
                      </a:r>
                      <a:endParaRPr lang="zh-CN" altLang="en-US" sz="1600" b="1" dirty="0">
                        <a:solidFill>
                          <a:srgbClr val="7030A0"/>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38100" cmpd="sng">
                      <a:solidFill>
                        <a:sysClr val="window" lastClr="FFFFFF"/>
                      </a:solidFill>
                    </a:lnL>
                    <a:lnR w="12700" cap="flat" cmpd="sng" algn="ctr">
                      <a:solidFill>
                        <a:sysClr val="window" lastClr="FFFFFF">
                          <a:lumMod val="75000"/>
                        </a:sysClr>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zh-CN" altLang="en-US" sz="1600" b="1" dirty="0">
                          <a:solidFill>
                            <a:srgbClr val="7030A0"/>
                          </a:solidFill>
                          <a:latin typeface="微软雅黑" panose="020B0503020204020204" charset="-122"/>
                          <a:ea typeface="微软雅黑" panose="020B0503020204020204" charset="-122"/>
                          <a:sym typeface="微软雅黑" panose="020B0503020204020204" charset="-122"/>
                        </a:rPr>
                        <a:t>泊沙康唑</a:t>
                      </a:r>
                      <a:endParaRPr lang="zh-CN" altLang="en-US" sz="1600" b="1" dirty="0">
                        <a:solidFill>
                          <a:srgbClr val="7030A0"/>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zh-CN" altLang="en-US" sz="1600" b="1" dirty="0">
                          <a:solidFill>
                            <a:srgbClr val="7030A0"/>
                          </a:solidFill>
                          <a:latin typeface="微软雅黑" panose="020B0503020204020204" charset="-122"/>
                          <a:ea typeface="微软雅黑" panose="020B0503020204020204" charset="-122"/>
                          <a:sym typeface="微软雅黑" panose="020B0503020204020204" charset="-122"/>
                        </a:rPr>
                        <a:t>艾沙康唑</a:t>
                      </a:r>
                      <a:endParaRPr lang="zh-CN" altLang="en-US" sz="1600" b="1" dirty="0">
                        <a:solidFill>
                          <a:srgbClr val="7030A0"/>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zh-CN" altLang="en-US" sz="1600" b="1" dirty="0">
                          <a:solidFill>
                            <a:srgbClr val="7030A0"/>
                          </a:solidFill>
                          <a:latin typeface="微软雅黑" panose="020B0503020204020204" charset="-122"/>
                          <a:ea typeface="微软雅黑" panose="020B0503020204020204" charset="-122"/>
                          <a:sym typeface="微软雅黑" panose="020B0503020204020204" charset="-122"/>
                        </a:rPr>
                        <a:t>卡泊芬净</a:t>
                      </a:r>
                      <a:endParaRPr lang="zh-CN" altLang="en-US" sz="1600" b="1" dirty="0">
                        <a:solidFill>
                          <a:srgbClr val="7030A0"/>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ap="flat" cmpd="sng" algn="ctr">
                      <a:solidFill>
                        <a:sysClr val="window" lastClr="FFFFFF">
                          <a:lumMod val="75000"/>
                        </a:sysClr>
                      </a:solidFill>
                      <a:prstDash val="solid"/>
                      <a:round/>
                      <a:headEnd type="none" w="med" len="med"/>
                      <a:tailEnd type="none" w="med" len="med"/>
                    </a:lnL>
                    <a:lnR w="12700" cap="flat" cmpd="sng" algn="ctr">
                      <a:solidFill>
                        <a:sysClr val="window" lastClr="FFFFFF">
                          <a:lumMod val="75000"/>
                        </a:sysClr>
                      </a:solidFill>
                      <a:prstDash val="solid"/>
                      <a:round/>
                      <a:headEnd type="none" w="med" len="med"/>
                      <a:tailEnd type="none" w="med" len="med"/>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zh-CN" altLang="en-US" sz="1600" b="1" dirty="0">
                          <a:solidFill>
                            <a:srgbClr val="7030A0"/>
                          </a:solidFill>
                          <a:latin typeface="微软雅黑" panose="020B0503020204020204" charset="-122"/>
                          <a:ea typeface="微软雅黑" panose="020B0503020204020204" charset="-122"/>
                          <a:sym typeface="微软雅黑" panose="020B0503020204020204" charset="-122"/>
                        </a:rPr>
                        <a:t>两性霉素</a:t>
                      </a:r>
                      <a:r>
                        <a:rPr lang="en-US" altLang="zh-CN" sz="1600" b="1" dirty="0">
                          <a:solidFill>
                            <a:srgbClr val="7030A0"/>
                          </a:solidFill>
                          <a:latin typeface="微软雅黑" panose="020B0503020204020204" charset="-122"/>
                          <a:ea typeface="微软雅黑" panose="020B0503020204020204" charset="-122"/>
                          <a:sym typeface="微软雅黑" panose="020B0503020204020204" charset="-122"/>
                        </a:rPr>
                        <a:t>B</a:t>
                      </a:r>
                      <a:endParaRPr lang="zh-CN" altLang="en-US" sz="1600" b="1" dirty="0">
                        <a:solidFill>
                          <a:srgbClr val="7030A0"/>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ap="flat" cmpd="sng" algn="ctr">
                      <a:solidFill>
                        <a:sysClr val="window" lastClr="FFFFFF">
                          <a:lumMod val="75000"/>
                        </a:sysClr>
                      </a:solidFill>
                      <a:prstDash val="solid"/>
                      <a:round/>
                      <a:headEnd type="none" w="med" len="med"/>
                      <a:tailEnd type="none" w="med" len="med"/>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r>
              <a:tr h="685683">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r>
                        <a:rPr lang="zh-CN" altLang="en-US" sz="1600" dirty="0">
                          <a:latin typeface="微软雅黑" panose="020B0503020204020204" charset="-122"/>
                          <a:ea typeface="微软雅黑" panose="020B0503020204020204" charset="-122"/>
                          <a:sym typeface="微软雅黑" panose="020B0503020204020204" charset="-122"/>
                        </a:rPr>
                        <a:t>烟曲霉</a:t>
                      </a:r>
                      <a:endParaRPr lang="zh-CN" altLang="en-US" sz="1600" dirty="0">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3EBF9"/>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en-US" altLang="zh-CN" sz="16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6EDF4"/>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EA72E">
                        <a:lumMod val="20000"/>
                        <a:lumOff val="80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6EDF4"/>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en-US" altLang="zh-CN" sz="16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alpha val="45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en-US" altLang="zh-CN" sz="16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EA72E">
                        <a:lumMod val="20000"/>
                        <a:lumOff val="80000"/>
                      </a:srgbClr>
                    </a:solidFill>
                  </a:tcPr>
                </a:tc>
              </a:tr>
              <a:tr h="685683">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r>
                        <a:rPr lang="zh-CN" altLang="en-US" sz="1600" dirty="0">
                          <a:latin typeface="微软雅黑" panose="020B0503020204020204" charset="-122"/>
                          <a:ea typeface="微软雅黑" panose="020B0503020204020204" charset="-122"/>
                          <a:sym typeface="微软雅黑" panose="020B0503020204020204" charset="-122"/>
                        </a:rPr>
                        <a:t>土曲霉</a:t>
                      </a:r>
                      <a:endParaRPr lang="zh-CN" altLang="en-US" sz="1600" dirty="0">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3EBF9"/>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6EDF4"/>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en-US" altLang="zh-CN" sz="16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EA72E">
                        <a:lumMod val="20000"/>
                        <a:lumOff val="80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6EDF4"/>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alpha val="45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en-US" altLang="zh-CN" sz="16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0</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7132">
                        <a:lumMod val="40000"/>
                        <a:lumOff val="60000"/>
                      </a:srgbClr>
                    </a:solidFill>
                  </a:tcPr>
                </a:tc>
              </a:tr>
              <a:tr h="685683">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r>
                        <a:rPr lang="zh-CN" altLang="en-US" sz="1600" dirty="0">
                          <a:latin typeface="微软雅黑" panose="020B0503020204020204" charset="-122"/>
                          <a:ea typeface="微软雅黑" panose="020B0503020204020204" charset="-122"/>
                          <a:sym typeface="微软雅黑" panose="020B0503020204020204" charset="-122"/>
                        </a:rPr>
                        <a:t>黄曲霉</a:t>
                      </a:r>
                      <a:endParaRPr lang="zh-CN" altLang="en-US" sz="1600" dirty="0">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3EBF9"/>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6EDF4"/>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16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EA72E">
                        <a:lumMod val="20000"/>
                        <a:lumOff val="80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6EDF4"/>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FC000">
                        <a:alpha val="45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en-US" altLang="zh-CN" sz="16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EA72E">
                        <a:lumMod val="20000"/>
                        <a:lumOff val="80000"/>
                      </a:srgbClr>
                    </a:solidFill>
                  </a:tcPr>
                </a:tc>
              </a:tr>
              <a:tr h="685683">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r>
                        <a:rPr lang="zh-CN" altLang="en-US" sz="1600" dirty="0">
                          <a:latin typeface="微软雅黑" panose="020B0503020204020204" charset="-122"/>
                          <a:ea typeface="微软雅黑" panose="020B0503020204020204" charset="-122"/>
                          <a:sym typeface="微软雅黑" panose="020B0503020204020204" charset="-122"/>
                        </a:rPr>
                        <a:t>毛霉菌</a:t>
                      </a:r>
                      <a:endParaRPr lang="zh-CN" altLang="en-US" sz="1600" dirty="0">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3EBF9"/>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7132">
                        <a:lumMod val="40000"/>
                        <a:lumOff val="60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EA72E">
                        <a:lumMod val="20000"/>
                        <a:lumOff val="80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EA72E">
                        <a:lumMod val="20000"/>
                        <a:lumOff val="80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1600" b="1"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sym typeface="微软雅黑" panose="020B0503020204020204" charset="-122"/>
                        </a:rPr>
                        <a:t>0</a:t>
                      </a:r>
                      <a:endParaRPr kumimoji="0" lang="zh-CN" altLang="en-US" sz="1600" b="1"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97132">
                        <a:lumMod val="40000"/>
                        <a:lumOff val="60000"/>
                      </a:srgbClr>
                    </a:solidFill>
                  </a:tcPr>
                </a:tc>
                <a:tc>
                  <a:txBody>
                    <a:bodyPr/>
                    <a:lstStyle>
                      <a:lvl1pPr marL="0" algn="l" defTabSz="914400" rtl="0" eaLnBrk="1" latinLnBrk="0" hangingPunct="1">
                        <a:defRPr sz="1800" kern="1200">
                          <a:solidFill>
                            <a:schemeClr val="tx1"/>
                          </a:solidFill>
                          <a:latin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defRPr>
                      </a:lvl9pPr>
                    </a:lstStyle>
                    <a:p>
                      <a:pPr algn="ctr"/>
                      <a:r>
                        <a:rPr lang="en-US" altLang="zh-CN" sz="1600" b="1"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6EDF4"/>
                    </a:solidFill>
                  </a:tcPr>
                </a:tc>
              </a:tr>
            </a:tbl>
          </a:graphicData>
        </a:graphic>
      </p:graphicFrame>
      <p:graphicFrame>
        <p:nvGraphicFramePr>
          <p:cNvPr id="9" name="表格 8"/>
          <p:cNvGraphicFramePr>
            <a:graphicFrameLocks noGrp="1"/>
          </p:cNvGraphicFramePr>
          <p:nvPr/>
        </p:nvGraphicFramePr>
        <p:xfrm>
          <a:off x="5135330" y="5982213"/>
          <a:ext cx="5881480" cy="215444"/>
        </p:xfrm>
        <a:graphic>
          <a:graphicData uri="http://schemas.openxmlformats.org/drawingml/2006/table">
            <a:tbl>
              <a:tblPr firstRow="1" bandRow="1"/>
              <a:tblGrid>
                <a:gridCol w="1787598"/>
                <a:gridCol w="1595718"/>
                <a:gridCol w="1524000"/>
                <a:gridCol w="974164"/>
              </a:tblGrid>
              <a:tr h="215444">
                <a:tc>
                  <a:txBody>
                    <a:bodyPr/>
                    <a:lstStyle>
                      <a:lvl1pPr marL="0" algn="l" defTabSz="914400" rtl="0" eaLnBrk="1" latinLnBrk="0" hangingPunct="1">
                        <a:defRPr sz="1800" b="1" kern="1200">
                          <a:solidFill>
                            <a:schemeClr val="lt1"/>
                          </a:solidFill>
                          <a:latin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defRPr>
                      </a:lvl9pPr>
                    </a:lstStyle>
                    <a:p>
                      <a:r>
                        <a:rPr lang="en-US" altLang="zh-CN" sz="700" dirty="0">
                          <a:solidFill>
                            <a:schemeClr val="tx1"/>
                          </a:solidFill>
                          <a:latin typeface="微软雅黑" panose="020B0503020204020204" charset="-122"/>
                          <a:ea typeface="微软雅黑" panose="020B0503020204020204" charset="-122"/>
                          <a:cs typeface="Times New Roman" panose="02020603050405020304" charset="0"/>
                          <a:sym typeface="微软雅黑" panose="020B0503020204020204" charset="-122"/>
                        </a:rPr>
                        <a:t>++</a:t>
                      </a:r>
                      <a:r>
                        <a:rPr lang="zh-CN" altLang="en-US" sz="700" dirty="0">
                          <a:solidFill>
                            <a:schemeClr val="tx1"/>
                          </a:solidFill>
                          <a:latin typeface="微软雅黑" panose="020B0503020204020204" charset="-122"/>
                          <a:ea typeface="微软雅黑" panose="020B0503020204020204" charset="-122"/>
                          <a:cs typeface="Times New Roman" panose="02020603050405020304" charset="0"/>
                          <a:sym typeface="微软雅黑" panose="020B0503020204020204" charset="-122"/>
                        </a:rPr>
                        <a:t>：推荐，该药为一线推荐治疗药物</a:t>
                      </a:r>
                      <a:endParaRPr lang="zh-CN" altLang="en-US" sz="700" dirty="0">
                        <a:solidFill>
                          <a:schemeClr val="tx1"/>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6EDF4"/>
                    </a:solidFill>
                  </a:tcPr>
                </a:tc>
                <a:tc>
                  <a:txBody>
                    <a:bodyPr/>
                    <a:lstStyle>
                      <a:lvl1pPr marL="0" algn="l" defTabSz="914400" rtl="0" eaLnBrk="1" latinLnBrk="0" hangingPunct="1">
                        <a:defRPr sz="1800" b="1" kern="1200">
                          <a:solidFill>
                            <a:schemeClr val="lt1"/>
                          </a:solidFill>
                          <a:latin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defRPr>
                      </a:lvl9pPr>
                    </a:lstStyle>
                    <a:p>
                      <a:r>
                        <a:rPr lang="en-US" altLang="zh-CN" sz="700" dirty="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rPr>
                        <a:t>+</a:t>
                      </a:r>
                      <a:r>
                        <a:rPr lang="zh-CN" altLang="en-US" sz="700" dirty="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rPr>
                        <a:t>：有活性，该药是备选药物</a:t>
                      </a:r>
                      <a:endParaRPr lang="zh-CN" altLang="en-US" sz="700" dirty="0">
                        <a:solidFill>
                          <a:schemeClr val="tx1"/>
                        </a:solidFill>
                        <a:latin typeface="Times New Roman" panose="02020603050405020304" charset="0"/>
                        <a:ea typeface="微软雅黑" panose="020B0503020204020204" charset="-122"/>
                        <a:cs typeface="Times New Roman" panose="02020603050405020304" charset="0"/>
                        <a:sym typeface="微软雅黑" panose="020B050302020402020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EA72E">
                        <a:lumMod val="20000"/>
                        <a:lumOff val="80000"/>
                      </a:srgbClr>
                    </a:solidFill>
                  </a:tcPr>
                </a:tc>
                <a:tc>
                  <a:txBody>
                    <a:bodyPr/>
                    <a:lstStyle>
                      <a:lvl1pPr marL="0" algn="l" defTabSz="914400" rtl="0" eaLnBrk="1" latinLnBrk="0" hangingPunct="1">
                        <a:defRPr sz="1800" b="1" kern="1200">
                          <a:solidFill>
                            <a:schemeClr val="lt1"/>
                          </a:solidFill>
                          <a:latin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defRPr>
                      </a:lvl9pPr>
                    </a:lstStyle>
                    <a:p>
                      <a:r>
                        <a:rPr lang="en-US" altLang="zh-CN" sz="700" dirty="0">
                          <a:solidFill>
                            <a:schemeClr val="tx1"/>
                          </a:solidFill>
                          <a:latin typeface="微软雅黑" panose="020B0503020204020204" charset="-122"/>
                          <a:ea typeface="微软雅黑" panose="020B0503020204020204" charset="-122"/>
                          <a:cs typeface="Times New Roman" panose="02020603050405020304" charset="0"/>
                          <a:sym typeface="微软雅黑" panose="020B0503020204020204" charset="-122"/>
                        </a:rPr>
                        <a:t>±</a:t>
                      </a:r>
                      <a:r>
                        <a:rPr lang="zh-CN" altLang="en-US" sz="700" dirty="0">
                          <a:solidFill>
                            <a:schemeClr val="tx1"/>
                          </a:solidFill>
                          <a:latin typeface="微软雅黑" panose="020B0503020204020204" charset="-122"/>
                          <a:ea typeface="微软雅黑" panose="020B0503020204020204" charset="-122"/>
                          <a:cs typeface="Times New Roman" panose="02020603050405020304" charset="0"/>
                          <a:sym typeface="微软雅黑" panose="020B0503020204020204" charset="-122"/>
                        </a:rPr>
                        <a:t>：不确定，抗菌活性不确定</a:t>
                      </a:r>
                      <a:endParaRPr lang="zh-CN" altLang="en-US" sz="700" dirty="0">
                        <a:solidFill>
                          <a:schemeClr val="tx1"/>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FC000">
                        <a:alpha val="45000"/>
                      </a:srgbClr>
                    </a:solidFill>
                  </a:tcPr>
                </a:tc>
                <a:tc>
                  <a:txBody>
                    <a:bodyPr/>
                    <a:lstStyle>
                      <a:lvl1pPr marL="0" algn="l" defTabSz="914400" rtl="0" eaLnBrk="1" latinLnBrk="0" hangingPunct="1">
                        <a:defRPr sz="1800" b="1" kern="1200">
                          <a:solidFill>
                            <a:schemeClr val="lt1"/>
                          </a:solidFill>
                          <a:latin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defRPr>
                      </a:lvl9pPr>
                    </a:lstStyle>
                    <a:p>
                      <a:r>
                        <a:rPr lang="en-US" altLang="zh-CN" sz="700" dirty="0">
                          <a:solidFill>
                            <a:schemeClr val="tx1"/>
                          </a:solidFill>
                          <a:latin typeface="微软雅黑" panose="020B0503020204020204" charset="-122"/>
                          <a:ea typeface="微软雅黑" panose="020B0503020204020204" charset="-122"/>
                          <a:cs typeface="Times New Roman" panose="02020603050405020304" charset="0"/>
                          <a:sym typeface="微软雅黑" panose="020B0503020204020204" charset="-122"/>
                        </a:rPr>
                        <a:t>0</a:t>
                      </a:r>
                      <a:r>
                        <a:rPr lang="zh-CN" altLang="en-US" sz="700" dirty="0">
                          <a:solidFill>
                            <a:schemeClr val="tx1"/>
                          </a:solidFill>
                          <a:latin typeface="微软雅黑" panose="020B0503020204020204" charset="-122"/>
                          <a:ea typeface="微软雅黑" panose="020B0503020204020204" charset="-122"/>
                          <a:cs typeface="Times New Roman" panose="02020603050405020304" charset="0"/>
                          <a:sym typeface="微软雅黑" panose="020B0503020204020204" charset="-122"/>
                        </a:rPr>
                        <a:t>：不推荐</a:t>
                      </a:r>
                      <a:endParaRPr lang="zh-CN" altLang="en-US" sz="700" dirty="0">
                        <a:solidFill>
                          <a:schemeClr val="tx1"/>
                        </a:solidFill>
                        <a:latin typeface="微软雅黑" panose="020B0503020204020204" charset="-122"/>
                        <a:ea typeface="微软雅黑" panose="020B0503020204020204" charset="-122"/>
                        <a:cs typeface="Times New Roman" panose="02020603050405020304" charset="0"/>
                        <a:sym typeface="微软雅黑" panose="020B0503020204020204"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E97132">
                        <a:lumMod val="40000"/>
                        <a:lumOff val="60000"/>
                      </a:srgbClr>
                    </a:solidFill>
                  </a:tcPr>
                </a:tc>
              </a:tr>
            </a:tbl>
          </a:graphicData>
        </a:graphic>
      </p:graphicFrame>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hink-cell data - do not delete" hidden="1"/>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4" imgW="5715" imgH="5715" progId="TCLayout.ActiveDocument.1">
                  <p:embed/>
                </p:oleObj>
              </mc:Choice>
              <mc:Fallback>
                <p:oleObj name="think-cell 幻灯片" r:id="rId4" imgW="5715" imgH="5715" progId="TCLayout.ActiveDocument.1">
                  <p:embed/>
                  <p:pic>
                    <p:nvPicPr>
                      <p:cNvPr id="0" name="图片 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标题 2"/>
          <p:cNvSpPr>
            <a:spLocks noGrp="1"/>
          </p:cNvSpPr>
          <p:nvPr>
            <p:ph type="title"/>
          </p:nvPr>
        </p:nvSpPr>
        <p:spPr>
          <a:xfrm>
            <a:off x="664210" y="281305"/>
            <a:ext cx="10224135" cy="549275"/>
          </a:xfrm>
        </p:spPr>
        <p:txBody>
          <a:bodyPr vert="horz">
            <a:normAutofit fontScale="90000"/>
          </a:bodyPr>
          <a:lstStyle/>
          <a:p>
            <a:r>
              <a:rPr lang="zh-CN" altLang="en-US" sz="2665" dirty="0">
                <a:latin typeface="微软雅黑" panose="020B0503020204020204" charset="-122"/>
                <a:ea typeface="微软雅黑" panose="020B0503020204020204" charset="-122"/>
                <a:cs typeface="微软雅黑" panose="020B0503020204020204" charset="-122"/>
              </a:rPr>
              <a:t>艾沙康唑对曲霉的抗菌活性高于两性霉素</a:t>
            </a:r>
            <a:r>
              <a:rPr lang="en-US" altLang="zh-CN" sz="2665" dirty="0">
                <a:latin typeface="微软雅黑" panose="020B0503020204020204" charset="-122"/>
                <a:ea typeface="微软雅黑" panose="020B0503020204020204" charset="-122"/>
                <a:cs typeface="微软雅黑" panose="020B0503020204020204" charset="-122"/>
              </a:rPr>
              <a:t>B</a:t>
            </a:r>
            <a:r>
              <a:rPr lang="zh-CN" altLang="en-US" sz="2665" dirty="0">
                <a:latin typeface="微软雅黑" panose="020B0503020204020204" charset="-122"/>
                <a:ea typeface="微软雅黑" panose="020B0503020204020204" charset="-122"/>
                <a:cs typeface="微软雅黑" panose="020B0503020204020204" charset="-122"/>
              </a:rPr>
              <a:t>，对毛霉抗菌活性与两性霉素</a:t>
            </a:r>
            <a:r>
              <a:rPr lang="en-US" altLang="zh-CN" sz="2665" dirty="0">
                <a:latin typeface="微软雅黑" panose="020B0503020204020204" charset="-122"/>
                <a:ea typeface="微软雅黑" panose="020B0503020204020204" charset="-122"/>
                <a:cs typeface="微软雅黑" panose="020B0503020204020204" charset="-122"/>
              </a:rPr>
              <a:t>B</a:t>
            </a:r>
            <a:r>
              <a:rPr lang="zh-CN" altLang="en-US" sz="2665" dirty="0">
                <a:latin typeface="微软雅黑" panose="020B0503020204020204" charset="-122"/>
                <a:ea typeface="微软雅黑" panose="020B0503020204020204" charset="-122"/>
                <a:cs typeface="微软雅黑" panose="020B0503020204020204" charset="-122"/>
              </a:rPr>
              <a:t>相当</a:t>
            </a:r>
            <a:endParaRPr lang="zh-CN" altLang="en-US" sz="2665" dirty="0">
              <a:latin typeface="微软雅黑" panose="020B0503020204020204" charset="-122"/>
              <a:ea typeface="微软雅黑" panose="020B0503020204020204" charset="-122"/>
              <a:cs typeface="微软雅黑" panose="020B0503020204020204" charset="-122"/>
            </a:endParaRPr>
          </a:p>
        </p:txBody>
      </p:sp>
      <p:sp>
        <p:nvSpPr>
          <p:cNvPr id="4" name="圆角矩形 12"/>
          <p:cNvSpPr/>
          <p:nvPr/>
        </p:nvSpPr>
        <p:spPr>
          <a:xfrm>
            <a:off x="838199" y="1170001"/>
            <a:ext cx="4865650" cy="4945301"/>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sp>
        <p:nvSpPr>
          <p:cNvPr id="5" name="圆角矩形 12"/>
          <p:cNvSpPr/>
          <p:nvPr/>
        </p:nvSpPr>
        <p:spPr>
          <a:xfrm>
            <a:off x="6158754" y="1148513"/>
            <a:ext cx="5079920" cy="4966789"/>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sp>
        <p:nvSpPr>
          <p:cNvPr id="6" name="文本框 5"/>
          <p:cNvSpPr txBox="1"/>
          <p:nvPr/>
        </p:nvSpPr>
        <p:spPr>
          <a:xfrm>
            <a:off x="0" y="6579679"/>
            <a:ext cx="12170734" cy="246221"/>
          </a:xfrm>
          <a:prstGeom prst="rect">
            <a:avLst/>
          </a:prstGeom>
          <a:noFill/>
        </p:spPr>
        <p:txBody>
          <a:bodyPr wrap="square">
            <a:spAutoFit/>
          </a:bodyPr>
          <a:lstStyle/>
          <a:p>
            <a:r>
              <a:rPr lang="zh-CN" altLang="en-US" sz="1000" dirty="0">
                <a:latin typeface="Times New Roman" panose="02020603050405020304" charset="0"/>
                <a:ea typeface="微软雅黑" panose="020B0503020204020204" charset="-122"/>
                <a:cs typeface="Times New Roman" panose="02020603050405020304" charset="0"/>
              </a:rPr>
              <a:t>井然等</a:t>
            </a:r>
            <a:r>
              <a:rPr lang="en-US" altLang="zh-CN" sz="1000" dirty="0">
                <a:latin typeface="Times New Roman" panose="02020603050405020304" charset="0"/>
                <a:ea typeface="微软雅黑" panose="020B0503020204020204" charset="-122"/>
                <a:cs typeface="Times New Roman" panose="02020603050405020304" charset="0"/>
              </a:rPr>
              <a:t>. </a:t>
            </a:r>
            <a:r>
              <a:rPr lang="zh-CN" altLang="en-US" sz="1000" dirty="0">
                <a:latin typeface="Times New Roman" panose="02020603050405020304" charset="0"/>
                <a:ea typeface="微软雅黑" panose="020B0503020204020204" charset="-122"/>
                <a:cs typeface="Times New Roman" panose="02020603050405020304" charset="0"/>
              </a:rPr>
              <a:t>中国合理用药探索</a:t>
            </a:r>
            <a:r>
              <a:rPr lang="en-US" altLang="zh-CN" sz="1000" dirty="0">
                <a:latin typeface="Times New Roman" panose="02020603050405020304" charset="0"/>
                <a:ea typeface="微软雅黑" panose="020B0503020204020204" charset="-122"/>
                <a:cs typeface="Times New Roman" panose="02020603050405020304" charset="0"/>
              </a:rPr>
              <a:t>. 2022;12(19):78-84.</a:t>
            </a:r>
            <a:endParaRPr lang="en-US" altLang="zh-CN" sz="1000" dirty="0">
              <a:latin typeface="Times New Roman" panose="02020603050405020304" charset="0"/>
              <a:ea typeface="微软雅黑" panose="020B0503020204020204" charset="-122"/>
              <a:cs typeface="Times New Roman" panose="02020603050405020304" charset="0"/>
            </a:endParaRPr>
          </a:p>
        </p:txBody>
      </p:sp>
      <p:grpSp>
        <p:nvGrpSpPr>
          <p:cNvPr id="7" name="组合 6"/>
          <p:cNvGrpSpPr/>
          <p:nvPr/>
        </p:nvGrpSpPr>
        <p:grpSpPr>
          <a:xfrm>
            <a:off x="1034737" y="1877446"/>
            <a:ext cx="4333897" cy="4030075"/>
            <a:chOff x="108" y="2729"/>
            <a:chExt cx="36345" cy="3723"/>
          </a:xfrm>
        </p:grpSpPr>
        <p:graphicFrame>
          <p:nvGraphicFramePr>
            <p:cNvPr id="8" name="图表 7" descr="7b0a202020202263686172745265734964223a20223230343732353634220a7d0a"/>
            <p:cNvGraphicFramePr/>
            <p:nvPr/>
          </p:nvGraphicFramePr>
          <p:xfrm>
            <a:off x="2223" y="2729"/>
            <a:ext cx="34230" cy="3723"/>
          </p:xfrm>
          <a:graphic>
            <a:graphicData uri="http://schemas.openxmlformats.org/drawingml/2006/chart">
              <c:chart xmlns:c="http://schemas.openxmlformats.org/drawingml/2006/chart" xmlns:r="http://schemas.openxmlformats.org/officeDocument/2006/relationships" r:id="rId1"/>
            </a:graphicData>
          </a:graphic>
        </p:graphicFrame>
        <p:sp>
          <p:nvSpPr>
            <p:cNvPr id="9" name="文本框 8"/>
            <p:cNvSpPr txBox="1"/>
            <p:nvPr/>
          </p:nvSpPr>
          <p:spPr>
            <a:xfrm rot="16200000">
              <a:off x="-104" y="3477"/>
              <a:ext cx="2560" cy="213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rPr>
                <a:t>曲霉复合群敏感率</a:t>
              </a:r>
              <a:endParaRPr kumimoji="0" lang="en-US" altLang="zh-CN" sz="11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endParaRPr>
            </a:p>
          </p:txBody>
        </p:sp>
      </p:grpSp>
      <p:grpSp>
        <p:nvGrpSpPr>
          <p:cNvPr id="10" name="组合 9"/>
          <p:cNvGrpSpPr/>
          <p:nvPr/>
        </p:nvGrpSpPr>
        <p:grpSpPr>
          <a:xfrm>
            <a:off x="6465804" y="1792743"/>
            <a:ext cx="4450869" cy="4216367"/>
            <a:chOff x="108" y="2729"/>
            <a:chExt cx="36345" cy="3723"/>
          </a:xfrm>
        </p:grpSpPr>
        <p:graphicFrame>
          <p:nvGraphicFramePr>
            <p:cNvPr id="11" name="图表 10" descr="7b0a202020202263686172745265734964223a20223230343732353634220a7d0a"/>
            <p:cNvGraphicFramePr/>
            <p:nvPr/>
          </p:nvGraphicFramePr>
          <p:xfrm>
            <a:off x="2223" y="2729"/>
            <a:ext cx="34230" cy="3723"/>
          </p:xfrm>
          <a:graphic>
            <a:graphicData uri="http://schemas.openxmlformats.org/drawingml/2006/chart">
              <c:chart xmlns:c="http://schemas.openxmlformats.org/drawingml/2006/chart" xmlns:r="http://schemas.openxmlformats.org/officeDocument/2006/relationships" r:id="rId2"/>
            </a:graphicData>
          </a:graphic>
        </p:graphicFrame>
        <p:sp>
          <p:nvSpPr>
            <p:cNvPr id="12" name="文本框 11"/>
            <p:cNvSpPr txBox="1"/>
            <p:nvPr/>
          </p:nvSpPr>
          <p:spPr>
            <a:xfrm rot="16200000">
              <a:off x="-104" y="3477"/>
              <a:ext cx="2560" cy="213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1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rPr>
                <a:t>毛霉目菌株的中位</a:t>
              </a:r>
              <a:r>
                <a:rPr kumimoji="0" lang="en-US" altLang="zh-CN" sz="11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rPr>
                <a:t>MIC</a:t>
              </a:r>
              <a:r>
                <a:rPr kumimoji="0" lang="zh-CN" altLang="en-US" sz="11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rPr>
                <a:t>值（</a:t>
              </a:r>
              <a:r>
                <a:rPr kumimoji="0" lang="el-GR" altLang="zh-CN" sz="11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rPr>
                <a:t>μ</a:t>
              </a:r>
              <a:r>
                <a:rPr kumimoji="0" lang="en-US" altLang="zh-CN" sz="11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rPr>
                <a:t>g/mL</a:t>
              </a:r>
              <a:r>
                <a:rPr kumimoji="0" lang="zh-CN" altLang="en-US" sz="11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rPr>
                <a:t>）</a:t>
              </a:r>
              <a:endParaRPr kumimoji="0" lang="en-US" altLang="zh-CN" sz="11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endParaRPr>
            </a:p>
          </p:txBody>
        </p:sp>
      </p:grpSp>
      <p:sp>
        <p:nvSpPr>
          <p:cNvPr id="14" name="文本框 13"/>
          <p:cNvSpPr txBox="1"/>
          <p:nvPr/>
        </p:nvSpPr>
        <p:spPr>
          <a:xfrm>
            <a:off x="866241" y="1271277"/>
            <a:ext cx="4809565" cy="307777"/>
          </a:xfrm>
          <a:prstGeom prst="rect">
            <a:avLst/>
          </a:prstGeom>
          <a:noFill/>
        </p:spPr>
        <p:txBody>
          <a:bodyPr wrap="square">
            <a:spAutoFit/>
          </a:bodyPr>
          <a:lstStyle/>
          <a:p>
            <a:pPr algn="ctr"/>
            <a:r>
              <a:rPr lang="zh-CN" altLang="en-US" sz="1400" b="1" dirty="0">
                <a:latin typeface="Times New Roman" panose="02020603050405020304" charset="0"/>
                <a:ea typeface="微软雅黑" panose="020B0503020204020204" charset="-122"/>
                <a:cs typeface="Times New Roman" panose="02020603050405020304" charset="0"/>
              </a:rPr>
              <a:t>不同曲霉复合群对艾沙康唑和</a:t>
            </a:r>
            <a:r>
              <a:rPr lang="en-US" altLang="zh-CN" sz="1400" b="1" dirty="0">
                <a:latin typeface="Times New Roman" panose="02020603050405020304" charset="0"/>
                <a:ea typeface="微软雅黑" panose="020B0503020204020204" charset="-122"/>
                <a:cs typeface="Times New Roman" panose="02020603050405020304" charset="0"/>
              </a:rPr>
              <a:t>AmB</a:t>
            </a:r>
            <a:r>
              <a:rPr lang="zh-CN" altLang="en-US" sz="1400" b="1" dirty="0">
                <a:latin typeface="Times New Roman" panose="02020603050405020304" charset="0"/>
                <a:ea typeface="微软雅黑" panose="020B0503020204020204" charset="-122"/>
                <a:cs typeface="Times New Roman" panose="02020603050405020304" charset="0"/>
              </a:rPr>
              <a:t>的敏感率</a:t>
            </a:r>
            <a:endParaRPr lang="en-US" altLang="zh-CN" sz="1400" b="1" dirty="0">
              <a:latin typeface="Times New Roman" panose="02020603050405020304" charset="0"/>
              <a:ea typeface="微软雅黑" panose="020B0503020204020204" charset="-122"/>
              <a:cs typeface="Times New Roman" panose="02020603050405020304" charset="0"/>
            </a:endParaRPr>
          </a:p>
        </p:txBody>
      </p:sp>
      <p:sp>
        <p:nvSpPr>
          <p:cNvPr id="15" name="文本框 14"/>
          <p:cNvSpPr txBox="1"/>
          <p:nvPr/>
        </p:nvSpPr>
        <p:spPr>
          <a:xfrm>
            <a:off x="6374426" y="1266468"/>
            <a:ext cx="4892630" cy="307777"/>
          </a:xfrm>
          <a:prstGeom prst="rect">
            <a:avLst/>
          </a:prstGeom>
          <a:noFill/>
        </p:spPr>
        <p:txBody>
          <a:bodyPr wrap="square">
            <a:spAutoFit/>
          </a:bodyPr>
          <a:lstStyle/>
          <a:p>
            <a:pPr algn="ctr"/>
            <a:r>
              <a:rPr lang="zh-CN" altLang="en-US" sz="1400" b="1" dirty="0">
                <a:latin typeface="Times New Roman" panose="02020603050405020304" charset="0"/>
                <a:ea typeface="微软雅黑" panose="020B0503020204020204" charset="-122"/>
                <a:cs typeface="Times New Roman" panose="02020603050405020304" charset="0"/>
              </a:rPr>
              <a:t>艾沙康唑及</a:t>
            </a:r>
            <a:r>
              <a:rPr lang="en-US" altLang="zh-CN" sz="1400" b="1" dirty="0" err="1">
                <a:latin typeface="Times New Roman" panose="02020603050405020304" charset="0"/>
                <a:ea typeface="微软雅黑" panose="020B0503020204020204" charset="-122"/>
                <a:cs typeface="Times New Roman" panose="02020603050405020304" charset="0"/>
              </a:rPr>
              <a:t>AmB</a:t>
            </a:r>
            <a:r>
              <a:rPr lang="zh-CN" altLang="en-US" sz="1400" b="1" dirty="0">
                <a:latin typeface="Times New Roman" panose="02020603050405020304" charset="0"/>
                <a:ea typeface="微软雅黑" panose="020B0503020204020204" charset="-122"/>
                <a:cs typeface="Times New Roman" panose="02020603050405020304" charset="0"/>
              </a:rPr>
              <a:t>对毛霉目真菌的中位</a:t>
            </a:r>
            <a:r>
              <a:rPr lang="en-US" altLang="zh-CN" sz="1400" b="1" dirty="0">
                <a:latin typeface="Times New Roman" panose="02020603050405020304" charset="0"/>
                <a:ea typeface="微软雅黑" panose="020B0503020204020204" charset="-122"/>
                <a:cs typeface="Times New Roman" panose="02020603050405020304" charset="0"/>
              </a:rPr>
              <a:t>MIC</a:t>
            </a:r>
            <a:r>
              <a:rPr lang="zh-CN" altLang="en-US" sz="1400" b="1" dirty="0">
                <a:latin typeface="Times New Roman" panose="02020603050405020304" charset="0"/>
                <a:ea typeface="微软雅黑" panose="020B0503020204020204" charset="-122"/>
                <a:cs typeface="Times New Roman" panose="02020603050405020304" charset="0"/>
              </a:rPr>
              <a:t>值</a:t>
            </a:r>
            <a:endParaRPr lang="zh-CN" altLang="en-US" sz="1400" b="1" dirty="0">
              <a:latin typeface="Times New Roman" panose="02020603050405020304" charset="0"/>
              <a:ea typeface="微软雅黑" panose="020B0503020204020204" charset="-122"/>
              <a:cs typeface="Times New Roman" panose="02020603050405020304" charset="0"/>
            </a:endParaRPr>
          </a:p>
        </p:txBody>
      </p:sp>
      <p:sp>
        <p:nvSpPr>
          <p:cNvPr id="13" name="文本框 12"/>
          <p:cNvSpPr txBox="1"/>
          <p:nvPr/>
        </p:nvSpPr>
        <p:spPr>
          <a:xfrm>
            <a:off x="809950" y="6170848"/>
            <a:ext cx="10697607" cy="400110"/>
          </a:xfrm>
          <a:prstGeom prst="rect">
            <a:avLst/>
          </a:prstGeom>
          <a:noFill/>
        </p:spPr>
        <p:txBody>
          <a:bodyPr wrap="square">
            <a:spAutoFit/>
          </a:bodyPr>
          <a:lstStyle/>
          <a:p>
            <a:r>
              <a:rPr lang="zh-CN" altLang="en-US" sz="1000" dirty="0">
                <a:latin typeface="Times New Roman" panose="02020603050405020304" charset="0"/>
                <a:ea typeface="微软雅黑" panose="020B0503020204020204" charset="-122"/>
                <a:cs typeface="Times New Roman" panose="02020603050405020304" charset="0"/>
              </a:rPr>
              <a:t>研究收集 </a:t>
            </a:r>
            <a:r>
              <a:rPr lang="en-US" altLang="zh-CN" sz="1000" dirty="0">
                <a:latin typeface="Times New Roman" panose="02020603050405020304" charset="0"/>
                <a:ea typeface="微软雅黑" panose="020B0503020204020204" charset="-122"/>
                <a:cs typeface="Times New Roman" panose="02020603050405020304" charset="0"/>
              </a:rPr>
              <a:t>2017-2020</a:t>
            </a:r>
            <a:r>
              <a:rPr lang="zh-CN" altLang="en-US" sz="1000" dirty="0">
                <a:latin typeface="Times New Roman" panose="02020603050405020304" charset="0"/>
                <a:ea typeface="微软雅黑" panose="020B0503020204020204" charset="-122"/>
                <a:cs typeface="Times New Roman" panose="02020603050405020304" charset="0"/>
              </a:rPr>
              <a:t>年来自中国医院侵性真菌病监测网（</a:t>
            </a:r>
            <a:r>
              <a:rPr lang="en-US" altLang="zh-CN" sz="1000" dirty="0">
                <a:latin typeface="Times New Roman" panose="02020603050405020304" charset="0"/>
                <a:ea typeface="微软雅黑" panose="020B0503020204020204" charset="-122"/>
                <a:cs typeface="Times New Roman" panose="02020603050405020304" charset="0"/>
              </a:rPr>
              <a:t>CHIF-NET</a:t>
            </a:r>
            <a:r>
              <a:rPr lang="zh-CN" altLang="en-US" sz="1000" dirty="0">
                <a:latin typeface="Times New Roman" panose="02020603050405020304" charset="0"/>
                <a:ea typeface="微软雅黑" panose="020B0503020204020204" charset="-122"/>
                <a:cs typeface="Times New Roman" panose="02020603050405020304" charset="0"/>
              </a:rPr>
              <a:t>）北方合作医 院的临床分离丝状真菌</a:t>
            </a:r>
            <a:r>
              <a:rPr lang="en-US" altLang="zh-CN" sz="1000" dirty="0">
                <a:latin typeface="Times New Roman" panose="02020603050405020304" charset="0"/>
                <a:ea typeface="微软雅黑" panose="020B0503020204020204" charset="-122"/>
                <a:cs typeface="Times New Roman" panose="02020603050405020304" charset="0"/>
              </a:rPr>
              <a:t>131</a:t>
            </a:r>
            <a:r>
              <a:rPr lang="zh-CN" altLang="en-US" sz="1000" dirty="0">
                <a:latin typeface="Times New Roman" panose="02020603050405020304" charset="0"/>
                <a:ea typeface="微软雅黑" panose="020B0503020204020204" charset="-122"/>
                <a:cs typeface="Times New Roman" panose="02020603050405020304" charset="0"/>
              </a:rPr>
              <a:t>株，包含曲霉属</a:t>
            </a:r>
            <a:r>
              <a:rPr lang="en-US" altLang="zh-CN" sz="1000" dirty="0">
                <a:latin typeface="Times New Roman" panose="02020603050405020304" charset="0"/>
                <a:ea typeface="微软雅黑" panose="020B0503020204020204" charset="-122"/>
                <a:cs typeface="Times New Roman" panose="02020603050405020304" charset="0"/>
              </a:rPr>
              <a:t>105</a:t>
            </a:r>
            <a:r>
              <a:rPr lang="zh-CN" altLang="en-US" sz="1000" dirty="0">
                <a:latin typeface="Times New Roman" panose="02020603050405020304" charset="0"/>
                <a:ea typeface="微软雅黑" panose="020B0503020204020204" charset="-122"/>
                <a:cs typeface="Times New Roman" panose="02020603050405020304" charset="0"/>
              </a:rPr>
              <a:t>株和毛霉目菌株</a:t>
            </a:r>
            <a:r>
              <a:rPr lang="en-US" altLang="zh-CN" sz="1000" dirty="0">
                <a:latin typeface="Times New Roman" panose="02020603050405020304" charset="0"/>
                <a:ea typeface="微软雅黑" panose="020B0503020204020204" charset="-122"/>
                <a:cs typeface="Times New Roman" panose="02020603050405020304" charset="0"/>
              </a:rPr>
              <a:t>26</a:t>
            </a:r>
            <a:r>
              <a:rPr lang="zh-CN" altLang="en-US" sz="1000" dirty="0">
                <a:latin typeface="Times New Roman" panose="02020603050405020304" charset="0"/>
                <a:ea typeface="微软雅黑" panose="020B0503020204020204" charset="-122"/>
                <a:cs typeface="Times New Roman" panose="02020603050405020304" charset="0"/>
              </a:rPr>
              <a:t>株。旨在：比较艾沙康唑和伏立康唑及两性霉素</a:t>
            </a:r>
            <a:r>
              <a:rPr lang="en-US" altLang="zh-CN" sz="1000" dirty="0">
                <a:latin typeface="Times New Roman" panose="02020603050405020304" charset="0"/>
                <a:ea typeface="微软雅黑" panose="020B0503020204020204" charset="-122"/>
                <a:cs typeface="Times New Roman" panose="02020603050405020304" charset="0"/>
              </a:rPr>
              <a:t>B</a:t>
            </a:r>
            <a:r>
              <a:rPr lang="zh-CN" altLang="en-US" sz="1000" dirty="0">
                <a:latin typeface="Times New Roman" panose="02020603050405020304" charset="0"/>
                <a:ea typeface="微软雅黑" panose="020B0503020204020204" charset="-122"/>
                <a:cs typeface="Times New Roman" panose="02020603050405020304" charset="0"/>
              </a:rPr>
              <a:t>对我国多中心临床分离的曲霉属和毛霉目菌株的体外药物敏感性</a:t>
            </a:r>
            <a:endParaRPr lang="zh-CN" altLang="en-US" sz="1000" dirty="0">
              <a:latin typeface="Times New Roman" panose="02020603050405020304" charset="0"/>
              <a:ea typeface="微软雅黑" panose="020B0503020204020204" charset="-122"/>
              <a:cs typeface="Times New Roman" panose="02020603050405020304" charset="0"/>
            </a:endParaRPr>
          </a:p>
        </p:txBody>
      </p:sp>
      <p:grpSp>
        <p:nvGrpSpPr>
          <p:cNvPr id="16" name="组合 15"/>
          <p:cNvGrpSpPr/>
          <p:nvPr/>
        </p:nvGrpSpPr>
        <p:grpSpPr>
          <a:xfrm>
            <a:off x="101791" y="473904"/>
            <a:ext cx="321653" cy="5572757"/>
            <a:chOff x="101791" y="473904"/>
            <a:chExt cx="321653" cy="5572757"/>
          </a:xfrm>
        </p:grpSpPr>
        <p:grpSp>
          <p:nvGrpSpPr>
            <p:cNvPr id="17" name="组合 16"/>
            <p:cNvGrpSpPr/>
            <p:nvPr/>
          </p:nvGrpSpPr>
          <p:grpSpPr>
            <a:xfrm rot="5400000">
              <a:off x="-2529560" y="3106766"/>
              <a:ext cx="5572757" cy="307033"/>
              <a:chOff x="1584211" y="71915"/>
              <a:chExt cx="7358148" cy="271664"/>
            </a:xfrm>
            <a:effectLst/>
          </p:grpSpPr>
          <p:sp>
            <p:nvSpPr>
              <p:cNvPr id="21" name="紫荆的职场Point7"/>
              <p:cNvSpPr/>
              <p:nvPr/>
            </p:nvSpPr>
            <p:spPr>
              <a:xfrm>
                <a:off x="1584211" y="115259"/>
                <a:ext cx="7358148" cy="167315"/>
              </a:xfrm>
              <a:prstGeom prst="roundRect">
                <a:avLst>
                  <a:gd name="adj" fmla="val 50000"/>
                </a:avLst>
              </a:prstGeom>
              <a:solidFill>
                <a:srgbClr val="8D3E8B"/>
              </a:solidFill>
              <a:ln w="38100" cap="flat" cmpd="sng" algn="ctr">
                <a:noFill/>
                <a:prstDash val="solid"/>
                <a:miter lim="800000"/>
              </a:ln>
              <a:effectLst/>
            </p:spPr>
            <p:txBody>
              <a:bodyPr lIns="98755" tIns="49378" rIns="98755" bIns="4937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HarmonyOS Sans SC Black"/>
                  <a:ea typeface="HarmonyOS Sans SC Black"/>
                  <a:cs typeface="+mn-cs"/>
                </a:endParaRPr>
              </a:p>
            </p:txBody>
          </p:sp>
          <p:sp>
            <p:nvSpPr>
              <p:cNvPr id="22" name="矩形: 圆角 21"/>
              <p:cNvSpPr/>
              <p:nvPr/>
            </p:nvSpPr>
            <p:spPr>
              <a:xfrm rot="16200000">
                <a:off x="2271454" y="-405087"/>
                <a:ext cx="271664" cy="1225668"/>
              </a:xfrm>
              <a:prstGeom prst="roundRect">
                <a:avLst/>
              </a:prstGeom>
              <a:solidFill>
                <a:srgbClr val="F3EB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抗菌谱</a:t>
                </a:r>
                <a:endParaRPr lang="zh-CN" altLang="en-US" sz="1400" b="1" dirty="0">
                  <a:solidFill>
                    <a:schemeClr val="tx1"/>
                  </a:solidFill>
                  <a:latin typeface="微软雅黑" panose="020B0503020204020204" charset="-122"/>
                  <a:ea typeface="微软雅黑" panose="020B0503020204020204" charset="-122"/>
                </a:endParaRPr>
              </a:p>
            </p:txBody>
          </p:sp>
        </p:grpSp>
        <p:sp>
          <p:nvSpPr>
            <p:cNvPr id="18" name="矩形: 圆角 16"/>
            <p:cNvSpPr/>
            <p:nvPr/>
          </p:nvSpPr>
          <p:spPr>
            <a:xfrm>
              <a:off x="101791" y="1680747"/>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疗效</a:t>
              </a:r>
              <a:endParaRPr lang="zh-CN" altLang="en-US" sz="1400" b="1" dirty="0">
                <a:solidFill>
                  <a:srgbClr val="858585"/>
                </a:solidFill>
                <a:latin typeface="微软雅黑" panose="020B0503020204020204" charset="-122"/>
                <a:ea typeface="微软雅黑" panose="020B0503020204020204" charset="-122"/>
              </a:endParaRPr>
            </a:p>
          </p:txBody>
        </p:sp>
        <p:sp>
          <p:nvSpPr>
            <p:cNvPr id="19" name="矩形: 圆角 17"/>
            <p:cNvSpPr/>
            <p:nvPr/>
          </p:nvSpPr>
          <p:spPr>
            <a:xfrm>
              <a:off x="111102" y="2755294"/>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安全性</a:t>
              </a:r>
              <a:endParaRPr lang="zh-CN" altLang="en-US" sz="1400" b="1" dirty="0">
                <a:solidFill>
                  <a:srgbClr val="858585"/>
                </a:solidFill>
                <a:latin typeface="微软雅黑" panose="020B0503020204020204" charset="-122"/>
                <a:ea typeface="微软雅黑" panose="020B0503020204020204" charset="-122"/>
              </a:endParaRPr>
            </a:p>
          </p:txBody>
        </p:sp>
        <p:sp>
          <p:nvSpPr>
            <p:cNvPr id="20" name="矩形: 圆角 18"/>
            <p:cNvSpPr/>
            <p:nvPr/>
          </p:nvSpPr>
          <p:spPr>
            <a:xfrm>
              <a:off x="111102" y="3819936"/>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长疗程</a:t>
              </a:r>
              <a:endParaRPr lang="zh-CN" altLang="en-US" sz="1400" b="1" dirty="0">
                <a:solidFill>
                  <a:srgbClr val="858585"/>
                </a:solidFill>
                <a:latin typeface="微软雅黑" panose="020B0503020204020204" charset="-122"/>
                <a:ea typeface="微软雅黑" panose="020B0503020204020204" charset="-122"/>
              </a:endParaRPr>
            </a:p>
          </p:txBody>
        </p:sp>
        <p:sp>
          <p:nvSpPr>
            <p:cNvPr id="24" name="矩形: 圆角 19"/>
            <p:cNvSpPr/>
            <p:nvPr/>
          </p:nvSpPr>
          <p:spPr>
            <a:xfrm>
              <a:off x="116411" y="4906635"/>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指南推荐</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26" name="文本框 25"/>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330" y="307975"/>
            <a:ext cx="11378565" cy="705485"/>
          </a:xfrm>
        </p:spPr>
        <p:txBody>
          <a:bodyPr>
            <a:normAutofit fontScale="90000"/>
          </a:bodyPr>
          <a:lstStyle/>
          <a:p>
            <a:r>
              <a:rPr lang="en-US" altLang="zh-CN" sz="2665" dirty="0">
                <a:latin typeface="微软雅黑" panose="020B0503020204020204" charset="-122"/>
                <a:ea typeface="微软雅黑" panose="020B0503020204020204" charset="-122"/>
                <a:cs typeface="微软雅黑" panose="020B0503020204020204" charset="-122"/>
              </a:rPr>
              <a:t>AmB</a:t>
            </a:r>
            <a:r>
              <a:rPr lang="zh-CN" altLang="en-US" sz="2665" dirty="0">
                <a:latin typeface="微软雅黑" panose="020B0503020204020204" charset="-122"/>
                <a:ea typeface="微软雅黑" panose="020B0503020204020204" charset="-122"/>
                <a:cs typeface="微软雅黑" panose="020B0503020204020204" charset="-122"/>
              </a:rPr>
              <a:t>治疗</a:t>
            </a:r>
            <a:r>
              <a:rPr lang="en-US" altLang="zh-CN" sz="2665" dirty="0">
                <a:latin typeface="微软雅黑" panose="020B0503020204020204" charset="-122"/>
                <a:ea typeface="微软雅黑" panose="020B0503020204020204" charset="-122"/>
                <a:cs typeface="微软雅黑" panose="020B0503020204020204" charset="-122"/>
              </a:rPr>
              <a:t>IA</a:t>
            </a:r>
            <a:r>
              <a:rPr lang="zh-CN" altLang="en-US" sz="2665" dirty="0">
                <a:latin typeface="微软雅黑" panose="020B0503020204020204" charset="-122"/>
                <a:ea typeface="微软雅黑" panose="020B0503020204020204" charset="-122"/>
                <a:cs typeface="微软雅黑" panose="020B0503020204020204" charset="-122"/>
              </a:rPr>
              <a:t>疗效劣于伏立康唑，而艾沙康唑治疗</a:t>
            </a:r>
            <a:r>
              <a:rPr lang="en-US" altLang="zh-CN" sz="2665" dirty="0">
                <a:latin typeface="微软雅黑" panose="020B0503020204020204" charset="-122"/>
                <a:ea typeface="微软雅黑" panose="020B0503020204020204" charset="-122"/>
                <a:cs typeface="微软雅黑" panose="020B0503020204020204" charset="-122"/>
              </a:rPr>
              <a:t>IA</a:t>
            </a:r>
            <a:r>
              <a:rPr lang="zh-CN" altLang="en-US" sz="2665" dirty="0">
                <a:latin typeface="微软雅黑" panose="020B0503020204020204" charset="-122"/>
                <a:ea typeface="微软雅黑" panose="020B0503020204020204" charset="-122"/>
                <a:cs typeface="微软雅黑" panose="020B0503020204020204" charset="-122"/>
              </a:rPr>
              <a:t>疗效与伏立康唑相当</a:t>
            </a:r>
            <a:endParaRPr lang="zh-CN" altLang="en-US" sz="2665" dirty="0">
              <a:latin typeface="微软雅黑" panose="020B0503020204020204" charset="-122"/>
              <a:ea typeface="微软雅黑" panose="020B0503020204020204" charset="-122"/>
              <a:cs typeface="微软雅黑" panose="020B0503020204020204" charset="-122"/>
            </a:endParaRPr>
          </a:p>
        </p:txBody>
      </p:sp>
      <p:sp>
        <p:nvSpPr>
          <p:cNvPr id="17" name="圆角矩形 12"/>
          <p:cNvSpPr/>
          <p:nvPr/>
        </p:nvSpPr>
        <p:spPr>
          <a:xfrm>
            <a:off x="930486" y="1101632"/>
            <a:ext cx="5012069" cy="5391243"/>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sp>
        <p:nvSpPr>
          <p:cNvPr id="18" name="圆角矩形 12"/>
          <p:cNvSpPr/>
          <p:nvPr/>
        </p:nvSpPr>
        <p:spPr>
          <a:xfrm>
            <a:off x="6376693" y="1121429"/>
            <a:ext cx="5079920" cy="5371445"/>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grpSp>
        <p:nvGrpSpPr>
          <p:cNvPr id="20" name="组合 19"/>
          <p:cNvGrpSpPr/>
          <p:nvPr/>
        </p:nvGrpSpPr>
        <p:grpSpPr>
          <a:xfrm>
            <a:off x="1214974" y="2787622"/>
            <a:ext cx="4430805" cy="3522625"/>
            <a:chOff x="6400801" y="1781735"/>
            <a:chExt cx="4430805" cy="4251840"/>
          </a:xfrm>
        </p:grpSpPr>
        <p:grpSp>
          <p:nvGrpSpPr>
            <p:cNvPr id="21" name="组合 20"/>
            <p:cNvGrpSpPr/>
            <p:nvPr/>
          </p:nvGrpSpPr>
          <p:grpSpPr>
            <a:xfrm>
              <a:off x="6400801" y="1781735"/>
              <a:ext cx="4430805" cy="4098804"/>
              <a:chOff x="108" y="2729"/>
              <a:chExt cx="36345" cy="3723"/>
            </a:xfrm>
          </p:grpSpPr>
          <p:graphicFrame>
            <p:nvGraphicFramePr>
              <p:cNvPr id="32" name="图表 31" descr="7b0a202020202263686172745265734964223a20223230343732353634220a7d0a"/>
              <p:cNvGraphicFramePr/>
              <p:nvPr/>
            </p:nvGraphicFramePr>
            <p:xfrm>
              <a:off x="2223" y="2729"/>
              <a:ext cx="34230" cy="3723"/>
            </p:xfrm>
            <a:graphic>
              <a:graphicData uri="http://schemas.openxmlformats.org/drawingml/2006/chart">
                <c:chart xmlns:c="http://schemas.openxmlformats.org/drawingml/2006/chart" xmlns:r="http://schemas.openxmlformats.org/officeDocument/2006/relationships" r:id="rId1"/>
              </a:graphicData>
            </a:graphic>
          </p:graphicFrame>
          <p:sp>
            <p:nvSpPr>
              <p:cNvPr id="33" name="文本框 18"/>
              <p:cNvSpPr txBox="1"/>
              <p:nvPr/>
            </p:nvSpPr>
            <p:spPr>
              <a:xfrm rot="16200000">
                <a:off x="-104" y="3477"/>
                <a:ext cx="2560" cy="213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治疗</a:t>
                </a:r>
                <a:r>
                  <a:rPr kumimoji="0" lang="en-US" altLang="zh-CN" sz="11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IA</a:t>
                </a:r>
                <a:r>
                  <a:rPr kumimoji="0" lang="zh-CN" altLang="en-US" sz="11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rPr>
                  <a:t>临床有效率</a:t>
                </a:r>
                <a:endParaRPr kumimoji="0" lang="en-US" altLang="zh-CN" sz="110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mn-cs"/>
                </a:endParaRPr>
              </a:p>
            </p:txBody>
          </p:sp>
        </p:grpSp>
        <p:sp>
          <p:nvSpPr>
            <p:cNvPr id="22" name="文本框 19"/>
            <p:cNvSpPr txBox="1"/>
            <p:nvPr/>
          </p:nvSpPr>
          <p:spPr>
            <a:xfrm>
              <a:off x="7128339" y="2368507"/>
              <a:ext cx="713657" cy="33584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000" b="1" i="0" dirty="0">
                  <a:solidFill>
                    <a:srgbClr val="C00000"/>
                  </a:solidFill>
                  <a:effectLst/>
                  <a:latin typeface="Times New Roman" panose="02020603050405020304" charset="0"/>
                  <a:ea typeface="微软雅黑" panose="020B0503020204020204" charset="-122"/>
                  <a:cs typeface="Times New Roman" panose="02020603050405020304" charset="0"/>
                </a:rPr>
                <a:t>P&lt;0.0001</a:t>
              </a:r>
              <a:endParaRPr lang="zh-CN" altLang="en-US" sz="1000" b="1" i="0" dirty="0">
                <a:solidFill>
                  <a:srgbClr val="C00000"/>
                </a:solidFill>
                <a:effectLst/>
                <a:latin typeface="Times New Roman" panose="02020603050405020304" charset="0"/>
                <a:ea typeface="微软雅黑" panose="020B0503020204020204" charset="-122"/>
                <a:cs typeface="Times New Roman" panose="02020603050405020304" charset="0"/>
              </a:endParaRPr>
            </a:p>
          </p:txBody>
        </p:sp>
        <p:sp>
          <p:nvSpPr>
            <p:cNvPr id="23" name="文本框 20"/>
            <p:cNvSpPr txBox="1"/>
            <p:nvPr/>
          </p:nvSpPr>
          <p:spPr>
            <a:xfrm>
              <a:off x="7651696" y="2563451"/>
              <a:ext cx="713657" cy="33584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000" b="1" i="0" dirty="0">
                  <a:solidFill>
                    <a:srgbClr val="C00000"/>
                  </a:solidFill>
                  <a:effectLst/>
                  <a:latin typeface="Times New Roman" panose="02020603050405020304" charset="0"/>
                  <a:ea typeface="微软雅黑" panose="020B0503020204020204" charset="-122"/>
                  <a:cs typeface="Times New Roman" panose="02020603050405020304" charset="0"/>
                </a:rPr>
                <a:t>P&lt;0.0001</a:t>
              </a:r>
              <a:endParaRPr lang="zh-CN" altLang="en-US" sz="1000" b="1" i="0" dirty="0">
                <a:solidFill>
                  <a:srgbClr val="C00000"/>
                </a:solidFill>
                <a:effectLst/>
                <a:latin typeface="Times New Roman" panose="02020603050405020304" charset="0"/>
                <a:ea typeface="微软雅黑" panose="020B0503020204020204" charset="-122"/>
                <a:cs typeface="Times New Roman" panose="02020603050405020304" charset="0"/>
              </a:endParaRPr>
            </a:p>
          </p:txBody>
        </p:sp>
        <p:sp>
          <p:nvSpPr>
            <p:cNvPr id="24" name="文本框 21"/>
            <p:cNvSpPr txBox="1"/>
            <p:nvPr/>
          </p:nvSpPr>
          <p:spPr>
            <a:xfrm>
              <a:off x="8173890" y="2130831"/>
              <a:ext cx="713657" cy="33584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000" b="1" i="0" dirty="0">
                  <a:solidFill>
                    <a:srgbClr val="C00000"/>
                  </a:solidFill>
                  <a:effectLst/>
                  <a:latin typeface="Times New Roman" panose="02020603050405020304" charset="0"/>
                  <a:ea typeface="微软雅黑" panose="020B0503020204020204" charset="-122"/>
                  <a:cs typeface="Times New Roman" panose="02020603050405020304" charset="0"/>
                </a:rPr>
                <a:t>P&lt;0.0001</a:t>
              </a:r>
              <a:endParaRPr lang="zh-CN" altLang="en-US" sz="1000" b="1" i="0" dirty="0">
                <a:solidFill>
                  <a:srgbClr val="C00000"/>
                </a:solidFill>
                <a:effectLst/>
                <a:latin typeface="Times New Roman" panose="02020603050405020304" charset="0"/>
                <a:ea typeface="微软雅黑" panose="020B0503020204020204" charset="-122"/>
                <a:cs typeface="Times New Roman" panose="02020603050405020304" charset="0"/>
              </a:endParaRPr>
            </a:p>
          </p:txBody>
        </p:sp>
        <p:cxnSp>
          <p:nvCxnSpPr>
            <p:cNvPr id="25" name="直接连接符 24"/>
            <p:cNvCxnSpPr/>
            <p:nvPr/>
          </p:nvCxnSpPr>
          <p:spPr>
            <a:xfrm>
              <a:off x="7126941" y="5691560"/>
              <a:ext cx="16181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文本框 20"/>
            <p:cNvSpPr txBox="1"/>
            <p:nvPr/>
          </p:nvSpPr>
          <p:spPr>
            <a:xfrm>
              <a:off x="7600659" y="5758913"/>
              <a:ext cx="889987" cy="26160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100" i="0" dirty="0">
                  <a:effectLst/>
                  <a:latin typeface="Times New Roman" panose="02020603050405020304" charset="0"/>
                  <a:ea typeface="微软雅黑" panose="020B0503020204020204" charset="-122"/>
                  <a:cs typeface="Times New Roman" panose="02020603050405020304" charset="0"/>
                </a:rPr>
                <a:t>治疗结束时</a:t>
              </a:r>
              <a:endParaRPr lang="zh-CN" altLang="en-US" sz="1100" i="0" dirty="0">
                <a:effectLst/>
                <a:latin typeface="Times New Roman" panose="02020603050405020304" charset="0"/>
                <a:ea typeface="微软雅黑" panose="020B0503020204020204" charset="-122"/>
                <a:cs typeface="Times New Roman" panose="02020603050405020304" charset="0"/>
              </a:endParaRPr>
            </a:p>
          </p:txBody>
        </p:sp>
        <p:cxnSp>
          <p:nvCxnSpPr>
            <p:cNvPr id="27" name="直接连接符 26"/>
            <p:cNvCxnSpPr/>
            <p:nvPr/>
          </p:nvCxnSpPr>
          <p:spPr>
            <a:xfrm>
              <a:off x="9051082" y="5704611"/>
              <a:ext cx="161818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文本框 20"/>
            <p:cNvSpPr txBox="1"/>
            <p:nvPr/>
          </p:nvSpPr>
          <p:spPr>
            <a:xfrm>
              <a:off x="9524800" y="5771966"/>
              <a:ext cx="889987" cy="26160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1100" i="0" dirty="0">
                  <a:effectLst/>
                  <a:latin typeface="Times New Roman" panose="02020603050405020304" charset="0"/>
                  <a:ea typeface="微软雅黑" panose="020B0503020204020204" charset="-122"/>
                  <a:cs typeface="Times New Roman" panose="02020603050405020304" charset="0"/>
                </a:rPr>
                <a:t>治疗</a:t>
              </a:r>
              <a:r>
                <a:rPr lang="en-US" altLang="zh-CN" sz="1100" i="0" dirty="0">
                  <a:effectLst/>
                  <a:latin typeface="Times New Roman" panose="02020603050405020304" charset="0"/>
                  <a:ea typeface="微软雅黑" panose="020B0503020204020204" charset="-122"/>
                  <a:cs typeface="Times New Roman" panose="02020603050405020304" charset="0"/>
                </a:rPr>
                <a:t>12</a:t>
              </a:r>
              <a:r>
                <a:rPr lang="zh-CN" altLang="en-US" sz="1100" i="0" dirty="0">
                  <a:effectLst/>
                  <a:latin typeface="Times New Roman" panose="02020603050405020304" charset="0"/>
                  <a:ea typeface="微软雅黑" panose="020B0503020204020204" charset="-122"/>
                  <a:cs typeface="Times New Roman" panose="02020603050405020304" charset="0"/>
                </a:rPr>
                <a:t>周时</a:t>
              </a:r>
              <a:endParaRPr lang="zh-CN" altLang="en-US" sz="1100" i="0" dirty="0">
                <a:effectLst/>
                <a:latin typeface="Times New Roman" panose="02020603050405020304" charset="0"/>
                <a:ea typeface="微软雅黑" panose="020B0503020204020204" charset="-122"/>
                <a:cs typeface="Times New Roman" panose="02020603050405020304" charset="0"/>
              </a:endParaRPr>
            </a:p>
          </p:txBody>
        </p:sp>
        <p:sp>
          <p:nvSpPr>
            <p:cNvPr id="29" name="文本框 28"/>
            <p:cNvSpPr txBox="1"/>
            <p:nvPr/>
          </p:nvSpPr>
          <p:spPr>
            <a:xfrm>
              <a:off x="9005491" y="2362134"/>
              <a:ext cx="713657" cy="33584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000" b="1" i="0" dirty="0">
                  <a:solidFill>
                    <a:srgbClr val="C00000"/>
                  </a:solidFill>
                  <a:effectLst/>
                  <a:latin typeface="Times New Roman" panose="02020603050405020304" charset="0"/>
                  <a:ea typeface="微软雅黑" panose="020B0503020204020204" charset="-122"/>
                  <a:cs typeface="Times New Roman" panose="02020603050405020304" charset="0"/>
                </a:rPr>
                <a:t>P&lt;0.0001</a:t>
              </a:r>
              <a:endParaRPr lang="zh-CN" altLang="en-US" sz="1000" b="1" i="0" dirty="0">
                <a:solidFill>
                  <a:srgbClr val="C00000"/>
                </a:solidFill>
                <a:effectLst/>
                <a:latin typeface="Times New Roman" panose="02020603050405020304" charset="0"/>
                <a:ea typeface="微软雅黑" panose="020B0503020204020204" charset="-122"/>
                <a:cs typeface="Times New Roman" panose="02020603050405020304" charset="0"/>
              </a:endParaRPr>
            </a:p>
          </p:txBody>
        </p:sp>
        <p:sp>
          <p:nvSpPr>
            <p:cNvPr id="30" name="文本框 29"/>
            <p:cNvSpPr txBox="1"/>
            <p:nvPr/>
          </p:nvSpPr>
          <p:spPr>
            <a:xfrm>
              <a:off x="9651177" y="2594559"/>
              <a:ext cx="713657" cy="33584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000" b="1" i="0" dirty="0">
                  <a:solidFill>
                    <a:srgbClr val="C00000"/>
                  </a:solidFill>
                  <a:effectLst/>
                  <a:latin typeface="Times New Roman" panose="02020603050405020304" charset="0"/>
                  <a:ea typeface="微软雅黑" panose="020B0503020204020204" charset="-122"/>
                  <a:cs typeface="Times New Roman" panose="02020603050405020304" charset="0"/>
                </a:rPr>
                <a:t>P=0.0002</a:t>
              </a:r>
              <a:endParaRPr lang="zh-CN" altLang="en-US" sz="1000" b="1" i="0" dirty="0">
                <a:solidFill>
                  <a:srgbClr val="C00000"/>
                </a:solidFill>
                <a:effectLst/>
                <a:latin typeface="Times New Roman" panose="02020603050405020304" charset="0"/>
                <a:ea typeface="微软雅黑" panose="020B0503020204020204" charset="-122"/>
                <a:cs typeface="Times New Roman" panose="02020603050405020304" charset="0"/>
              </a:endParaRPr>
            </a:p>
          </p:txBody>
        </p:sp>
        <p:sp>
          <p:nvSpPr>
            <p:cNvPr id="31" name="文本框 21"/>
            <p:cNvSpPr txBox="1"/>
            <p:nvPr/>
          </p:nvSpPr>
          <p:spPr>
            <a:xfrm>
              <a:off x="10123788" y="2037617"/>
              <a:ext cx="646331" cy="33584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altLang="zh-CN" sz="1000" b="1" i="0" dirty="0">
                  <a:solidFill>
                    <a:srgbClr val="C00000"/>
                  </a:solidFill>
                  <a:effectLst/>
                  <a:latin typeface="Times New Roman" panose="02020603050405020304" charset="0"/>
                  <a:ea typeface="微软雅黑" panose="020B0503020204020204" charset="-122"/>
                  <a:cs typeface="Times New Roman" panose="02020603050405020304" charset="0"/>
                </a:rPr>
                <a:t>P=0.011</a:t>
              </a:r>
              <a:endParaRPr lang="zh-CN" altLang="en-US" sz="1000" b="1" i="0" dirty="0">
                <a:solidFill>
                  <a:srgbClr val="C00000"/>
                </a:solidFill>
                <a:effectLst/>
                <a:latin typeface="Times New Roman" panose="02020603050405020304" charset="0"/>
                <a:ea typeface="微软雅黑" panose="020B0503020204020204" charset="-122"/>
                <a:cs typeface="Times New Roman" panose="02020603050405020304" charset="0"/>
              </a:endParaRPr>
            </a:p>
          </p:txBody>
        </p:sp>
      </p:grpSp>
      <p:sp>
        <p:nvSpPr>
          <p:cNvPr id="34" name="矩形: 圆角 33"/>
          <p:cNvSpPr/>
          <p:nvPr/>
        </p:nvSpPr>
        <p:spPr>
          <a:xfrm>
            <a:off x="1163863" y="1226014"/>
            <a:ext cx="4516693" cy="427427"/>
          </a:xfrm>
          <a:prstGeom prst="roundRect">
            <a:avLst/>
          </a:prstGeom>
          <a:solidFill>
            <a:srgbClr val="8D3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Times New Roman" panose="02020603050405020304" charset="0"/>
                <a:ea typeface="微软雅黑" panose="020B0503020204020204" charset="-122"/>
                <a:cs typeface="Times New Roman" panose="02020603050405020304" charset="0"/>
              </a:rPr>
              <a:t>伏立康唑治疗</a:t>
            </a:r>
            <a:r>
              <a:rPr lang="en-US" altLang="zh-CN" sz="1400" b="1" dirty="0">
                <a:solidFill>
                  <a:schemeClr val="bg1"/>
                </a:solidFill>
                <a:latin typeface="Times New Roman" panose="02020603050405020304" charset="0"/>
                <a:ea typeface="微软雅黑" panose="020B0503020204020204" charset="-122"/>
                <a:cs typeface="Times New Roman" panose="02020603050405020304" charset="0"/>
              </a:rPr>
              <a:t>IA</a:t>
            </a:r>
            <a:r>
              <a:rPr lang="zh-CN" altLang="en-US" sz="1400" b="1" dirty="0">
                <a:solidFill>
                  <a:schemeClr val="bg1"/>
                </a:solidFill>
                <a:latin typeface="Times New Roman" panose="02020603050405020304" charset="0"/>
                <a:ea typeface="微软雅黑" panose="020B0503020204020204" charset="-122"/>
                <a:cs typeface="Times New Roman" panose="02020603050405020304" charset="0"/>
              </a:rPr>
              <a:t>疗效比</a:t>
            </a:r>
            <a:r>
              <a:rPr lang="en-US" altLang="zh-CN" sz="1400" b="1" dirty="0" err="1">
                <a:solidFill>
                  <a:schemeClr val="bg1"/>
                </a:solidFill>
                <a:latin typeface="Times New Roman" panose="02020603050405020304" charset="0"/>
                <a:ea typeface="微软雅黑" panose="020B0503020204020204" charset="-122"/>
                <a:cs typeface="Times New Roman" panose="02020603050405020304" charset="0"/>
              </a:rPr>
              <a:t>AmB</a:t>
            </a:r>
            <a:r>
              <a:rPr lang="zh-CN" altLang="en-US" sz="1400" b="1" dirty="0">
                <a:solidFill>
                  <a:schemeClr val="bg1"/>
                </a:solidFill>
                <a:latin typeface="Times New Roman" panose="02020603050405020304" charset="0"/>
                <a:ea typeface="微软雅黑" panose="020B0503020204020204" charset="-122"/>
                <a:cs typeface="Times New Roman" panose="02020603050405020304" charset="0"/>
              </a:rPr>
              <a:t>更优</a:t>
            </a:r>
            <a:endParaRPr lang="zh-CN" altLang="en-US" sz="1400" b="1" dirty="0">
              <a:solidFill>
                <a:schemeClr val="bg1"/>
              </a:solidFill>
              <a:latin typeface="Times New Roman" panose="02020603050405020304" charset="0"/>
              <a:ea typeface="微软雅黑" panose="020B0503020204020204" charset="-122"/>
              <a:cs typeface="Times New Roman" panose="02020603050405020304" charset="0"/>
            </a:endParaRPr>
          </a:p>
        </p:txBody>
      </p:sp>
      <p:sp>
        <p:nvSpPr>
          <p:cNvPr id="35" name="矩形: 圆角 34"/>
          <p:cNvSpPr/>
          <p:nvPr/>
        </p:nvSpPr>
        <p:spPr>
          <a:xfrm>
            <a:off x="6682639" y="1245811"/>
            <a:ext cx="4471401" cy="427427"/>
          </a:xfrm>
          <a:prstGeom prst="roundRect">
            <a:avLst/>
          </a:prstGeom>
          <a:solidFill>
            <a:srgbClr val="8D3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400" b="1" dirty="0">
                <a:solidFill>
                  <a:schemeClr val="bg1"/>
                </a:solidFill>
                <a:latin typeface="Times New Roman" panose="02020603050405020304" charset="0"/>
                <a:ea typeface="微软雅黑" panose="020B0503020204020204" charset="-122"/>
                <a:cs typeface="Times New Roman" panose="02020603050405020304" charset="0"/>
              </a:rPr>
              <a:t>艾沙康唑治疗</a:t>
            </a:r>
            <a:r>
              <a:rPr lang="en-US" altLang="zh-CN" sz="1400" b="1" dirty="0">
                <a:solidFill>
                  <a:schemeClr val="bg1"/>
                </a:solidFill>
                <a:latin typeface="Times New Roman" panose="02020603050405020304" charset="0"/>
                <a:ea typeface="微软雅黑" panose="020B0503020204020204" charset="-122"/>
                <a:cs typeface="Times New Roman" panose="02020603050405020304" charset="0"/>
              </a:rPr>
              <a:t>IA</a:t>
            </a:r>
            <a:r>
              <a:rPr lang="zh-CN" altLang="en-US" sz="1400" b="1" dirty="0">
                <a:solidFill>
                  <a:schemeClr val="bg1"/>
                </a:solidFill>
                <a:latin typeface="Times New Roman" panose="02020603050405020304" charset="0"/>
                <a:ea typeface="微软雅黑" panose="020B0503020204020204" charset="-122"/>
                <a:cs typeface="Times New Roman" panose="02020603050405020304" charset="0"/>
              </a:rPr>
              <a:t>疗效不劣于伏立康唑，安全性更优</a:t>
            </a:r>
            <a:endParaRPr lang="zh-CN" altLang="en-US" sz="1400" b="1" dirty="0">
              <a:solidFill>
                <a:schemeClr val="bg1"/>
              </a:solidFill>
              <a:latin typeface="Times New Roman" panose="02020603050405020304" charset="0"/>
              <a:ea typeface="微软雅黑" panose="020B0503020204020204" charset="-122"/>
              <a:cs typeface="Times New Roman" panose="02020603050405020304" charset="0"/>
            </a:endParaRPr>
          </a:p>
        </p:txBody>
      </p:sp>
      <p:sp>
        <p:nvSpPr>
          <p:cNvPr id="37" name="矩形 36"/>
          <p:cNvSpPr/>
          <p:nvPr/>
        </p:nvSpPr>
        <p:spPr>
          <a:xfrm>
            <a:off x="1067600" y="1709825"/>
            <a:ext cx="4874956" cy="89056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200" dirty="0">
                <a:latin typeface="Times New Roman" panose="02020603050405020304" charset="0"/>
                <a:ea typeface="微软雅黑" panose="020B0503020204020204" charset="-122"/>
                <a:cs typeface="Times New Roman" panose="02020603050405020304" charset="0"/>
              </a:rPr>
              <a:t>既往多项研究提示：</a:t>
            </a:r>
            <a:r>
              <a:rPr lang="en-US" altLang="zh-CN" sz="1200" dirty="0">
                <a:latin typeface="Times New Roman" panose="02020603050405020304" charset="0"/>
                <a:ea typeface="微软雅黑" panose="020B0503020204020204" charset="-122"/>
                <a:cs typeface="Times New Roman" panose="02020603050405020304" charset="0"/>
              </a:rPr>
              <a:t>ABCD</a:t>
            </a:r>
            <a:r>
              <a:rPr lang="zh-CN" altLang="en-US" sz="1200" dirty="0">
                <a:latin typeface="Times New Roman" panose="02020603050405020304" charset="0"/>
                <a:ea typeface="微软雅黑" panose="020B0503020204020204" charset="-122"/>
                <a:cs typeface="Times New Roman" panose="02020603050405020304" charset="0"/>
              </a:rPr>
              <a:t>、</a:t>
            </a:r>
            <a:r>
              <a:rPr lang="en-US" altLang="zh-CN" sz="1200" dirty="0">
                <a:latin typeface="Times New Roman" panose="02020603050405020304" charset="0"/>
                <a:ea typeface="微软雅黑" panose="020B0503020204020204" charset="-122"/>
                <a:cs typeface="Times New Roman" panose="02020603050405020304" charset="0"/>
              </a:rPr>
              <a:t>L-</a:t>
            </a:r>
            <a:r>
              <a:rPr lang="en-US" altLang="zh-CN" sz="1200" dirty="0" err="1">
                <a:latin typeface="Times New Roman" panose="02020603050405020304" charset="0"/>
                <a:ea typeface="微软雅黑" panose="020B0503020204020204" charset="-122"/>
                <a:cs typeface="Times New Roman" panose="02020603050405020304" charset="0"/>
              </a:rPr>
              <a:t>AmB</a:t>
            </a:r>
            <a:r>
              <a:rPr lang="zh-CN" altLang="en-US" sz="1200" dirty="0">
                <a:latin typeface="Times New Roman" panose="02020603050405020304" charset="0"/>
                <a:ea typeface="微软雅黑" panose="020B0503020204020204" charset="-122"/>
                <a:cs typeface="Times New Roman" panose="02020603050405020304" charset="0"/>
              </a:rPr>
              <a:t>等脂质制剂治疗</a:t>
            </a:r>
            <a:r>
              <a:rPr lang="en-US" altLang="zh-CN" sz="1200" dirty="0">
                <a:latin typeface="Times New Roman" panose="02020603050405020304" charset="0"/>
                <a:ea typeface="微软雅黑" panose="020B0503020204020204" charset="-122"/>
                <a:cs typeface="Times New Roman" panose="02020603050405020304" charset="0"/>
              </a:rPr>
              <a:t>IA</a:t>
            </a:r>
            <a:r>
              <a:rPr lang="zh-CN" altLang="en-US" sz="1200" dirty="0">
                <a:latin typeface="Times New Roman" panose="02020603050405020304" charset="0"/>
                <a:ea typeface="微软雅黑" panose="020B0503020204020204" charset="-122"/>
                <a:cs typeface="Times New Roman" panose="02020603050405020304" charset="0"/>
              </a:rPr>
              <a:t>疗效与</a:t>
            </a:r>
            <a:r>
              <a:rPr lang="en-US" altLang="zh-CN" sz="1200" dirty="0" err="1">
                <a:latin typeface="Times New Roman" panose="02020603050405020304" charset="0"/>
                <a:ea typeface="微软雅黑" panose="020B0503020204020204" charset="-122"/>
                <a:cs typeface="Times New Roman" panose="02020603050405020304" charset="0"/>
              </a:rPr>
              <a:t>AmB</a:t>
            </a:r>
            <a:r>
              <a:rPr lang="en-US" altLang="zh-CN" sz="1200" dirty="0">
                <a:latin typeface="Times New Roman" panose="02020603050405020304" charset="0"/>
                <a:ea typeface="微软雅黑" panose="020B0503020204020204" charset="-122"/>
                <a:cs typeface="Times New Roman" panose="02020603050405020304" charset="0"/>
              </a:rPr>
              <a:t>-D</a:t>
            </a:r>
            <a:r>
              <a:rPr lang="zh-CN" altLang="en-US" sz="1200" dirty="0">
                <a:latin typeface="Times New Roman" panose="02020603050405020304" charset="0"/>
                <a:ea typeface="微软雅黑" panose="020B0503020204020204" charset="-122"/>
                <a:cs typeface="Times New Roman" panose="02020603050405020304" charset="0"/>
              </a:rPr>
              <a:t>相当，无显著差异</a:t>
            </a:r>
            <a:r>
              <a:rPr lang="en-US" altLang="zh-CN" sz="1200" baseline="30000" dirty="0">
                <a:latin typeface="Times New Roman" panose="02020603050405020304" charset="0"/>
                <a:ea typeface="微软雅黑" panose="020B0503020204020204" charset="-122"/>
                <a:cs typeface="Times New Roman" panose="02020603050405020304" charset="0"/>
              </a:rPr>
              <a:t>1</a:t>
            </a:r>
            <a:endParaRPr lang="en-US" altLang="zh-CN" sz="1200" baseline="30000" dirty="0">
              <a:latin typeface="Times New Roman" panose="02020603050405020304" charset="0"/>
              <a:ea typeface="微软雅黑" panose="020B0503020204020204" charset="-122"/>
              <a:cs typeface="Times New Roman" panose="02020603050405020304" charset="0"/>
            </a:endParaRPr>
          </a:p>
          <a:p>
            <a:pPr marL="285750" indent="-285750">
              <a:lnSpc>
                <a:spcPct val="150000"/>
              </a:lnSpc>
              <a:buFont typeface="Arial" panose="020B0604020202020204" pitchFamily="34" charset="0"/>
              <a:buChar char="•"/>
            </a:pPr>
            <a:r>
              <a:rPr lang="zh-CN" altLang="en-US" sz="1200" dirty="0">
                <a:latin typeface="Times New Roman" panose="02020603050405020304" charset="0"/>
                <a:ea typeface="微软雅黑" panose="020B0503020204020204" charset="-122"/>
                <a:cs typeface="Times New Roman" panose="02020603050405020304" charset="0"/>
              </a:rPr>
              <a:t>研究提示：</a:t>
            </a:r>
            <a:r>
              <a:rPr lang="en-US" altLang="zh-CN" sz="1200" dirty="0" err="1">
                <a:latin typeface="Times New Roman" panose="02020603050405020304" charset="0"/>
                <a:ea typeface="微软雅黑" panose="020B0503020204020204" charset="-122"/>
                <a:cs typeface="Times New Roman" panose="02020603050405020304" charset="0"/>
              </a:rPr>
              <a:t>AmB</a:t>
            </a:r>
            <a:r>
              <a:rPr lang="en-US" altLang="zh-CN" sz="1200" dirty="0">
                <a:latin typeface="Times New Roman" panose="02020603050405020304" charset="0"/>
                <a:ea typeface="微软雅黑" panose="020B0503020204020204" charset="-122"/>
                <a:cs typeface="Times New Roman" panose="02020603050405020304" charset="0"/>
              </a:rPr>
              <a:t>-D</a:t>
            </a:r>
            <a:r>
              <a:rPr lang="zh-CN" altLang="en-US" sz="1200" dirty="0">
                <a:latin typeface="Times New Roman" panose="02020603050405020304" charset="0"/>
                <a:ea typeface="微软雅黑" panose="020B0503020204020204" charset="-122"/>
                <a:cs typeface="Times New Roman" panose="02020603050405020304" charset="0"/>
              </a:rPr>
              <a:t>治疗</a:t>
            </a:r>
            <a:r>
              <a:rPr lang="en-US" altLang="zh-CN" sz="1200" dirty="0">
                <a:latin typeface="Times New Roman" panose="02020603050405020304" charset="0"/>
                <a:ea typeface="微软雅黑" panose="020B0503020204020204" charset="-122"/>
                <a:cs typeface="Times New Roman" panose="02020603050405020304" charset="0"/>
              </a:rPr>
              <a:t>IA</a:t>
            </a:r>
            <a:r>
              <a:rPr lang="zh-CN" altLang="en-US" sz="1200" dirty="0">
                <a:latin typeface="Times New Roman" panose="02020603050405020304" charset="0"/>
                <a:ea typeface="微软雅黑" panose="020B0503020204020204" charset="-122"/>
                <a:cs typeface="Times New Roman" panose="02020603050405020304" charset="0"/>
              </a:rPr>
              <a:t>疗效显著低于伏立康唑</a:t>
            </a:r>
            <a:r>
              <a:rPr lang="en-US" altLang="zh-CN" sz="1200" baseline="30000" dirty="0">
                <a:latin typeface="Times New Roman" panose="02020603050405020304" charset="0"/>
                <a:ea typeface="微软雅黑" panose="020B0503020204020204" charset="-122"/>
                <a:cs typeface="Times New Roman" panose="02020603050405020304" charset="0"/>
              </a:rPr>
              <a:t>2</a:t>
            </a:r>
            <a:endParaRPr lang="zh-CN" altLang="en-US" sz="1200" b="1" dirty="0">
              <a:solidFill>
                <a:srgbClr val="7A34AE"/>
              </a:solidFill>
              <a:latin typeface="Times New Roman" panose="02020603050405020304" charset="0"/>
              <a:ea typeface="微软雅黑" panose="020B0503020204020204" charset="-122"/>
              <a:cs typeface="Times New Roman" panose="02020603050405020304" charset="0"/>
            </a:endParaRPr>
          </a:p>
        </p:txBody>
      </p:sp>
      <p:grpSp>
        <p:nvGrpSpPr>
          <p:cNvPr id="38" name="组合 37"/>
          <p:cNvGrpSpPr/>
          <p:nvPr/>
        </p:nvGrpSpPr>
        <p:grpSpPr>
          <a:xfrm>
            <a:off x="6618227" y="2544489"/>
            <a:ext cx="4535813" cy="3882101"/>
            <a:chOff x="773" y="4399"/>
            <a:chExt cx="16939" cy="5721"/>
          </a:xfrm>
        </p:grpSpPr>
        <p:graphicFrame>
          <p:nvGraphicFramePr>
            <p:cNvPr id="39" name="图表 38" descr="7b0a202020202263686172745265734964223a20223230343731333532220a7d0a"/>
            <p:cNvGraphicFramePr/>
            <p:nvPr/>
          </p:nvGraphicFramePr>
          <p:xfrm>
            <a:off x="1995" y="4399"/>
            <a:ext cx="15717" cy="5721"/>
          </p:xfrm>
          <a:graphic>
            <a:graphicData uri="http://schemas.openxmlformats.org/drawingml/2006/chart">
              <c:chart xmlns:c="http://schemas.openxmlformats.org/drawingml/2006/chart" xmlns:r="http://schemas.openxmlformats.org/officeDocument/2006/relationships" r:id="rId2"/>
            </a:graphicData>
          </a:graphic>
        </p:graphicFrame>
        <p:sp>
          <p:nvSpPr>
            <p:cNvPr id="40" name="文本框 39"/>
            <p:cNvSpPr txBox="1"/>
            <p:nvPr/>
          </p:nvSpPr>
          <p:spPr>
            <a:xfrm rot="16200000">
              <a:off x="-507" y="6272"/>
              <a:ext cx="3537" cy="977"/>
            </a:xfrm>
            <a:prstGeom prst="rect">
              <a:avLst/>
            </a:prstGeom>
            <a:noFill/>
          </p:spPr>
          <p:txBody>
            <a:bodyPr wrap="square" rtlCol="0">
              <a:spAutoFit/>
            </a:bodyPr>
            <a:lstStyle/>
            <a:p>
              <a:pPr algn="ctr"/>
              <a:r>
                <a:rPr lang="zh-CN" altLang="en-US" sz="1100" dirty="0">
                  <a:latin typeface="Times New Roman" panose="02020603050405020304" charset="0"/>
                  <a:ea typeface="微软雅黑" panose="020B0503020204020204" charset="-122"/>
                  <a:cs typeface="Times New Roman" panose="02020603050405020304" charset="0"/>
                </a:rPr>
                <a:t>全因死亡率</a:t>
              </a:r>
              <a:endParaRPr lang="en-US" altLang="zh-CN" sz="1100" dirty="0">
                <a:latin typeface="Times New Roman" panose="02020603050405020304" charset="0"/>
                <a:ea typeface="微软雅黑" panose="020B0503020204020204" charset="-122"/>
                <a:cs typeface="Times New Roman" panose="02020603050405020304" charset="0"/>
                <a:sym typeface="+mn-ea"/>
              </a:endParaRPr>
            </a:p>
          </p:txBody>
        </p:sp>
      </p:grpSp>
      <p:sp>
        <p:nvSpPr>
          <p:cNvPr id="41" name="矩形 40"/>
          <p:cNvSpPr/>
          <p:nvPr/>
        </p:nvSpPr>
        <p:spPr>
          <a:xfrm>
            <a:off x="6526800" y="1754129"/>
            <a:ext cx="4779706" cy="613566"/>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200" dirty="0">
                <a:latin typeface="Times New Roman" panose="02020603050405020304" charset="0"/>
                <a:ea typeface="微软雅黑" panose="020B0503020204020204" charset="-122"/>
                <a:cs typeface="Times New Roman" panose="02020603050405020304" charset="0"/>
              </a:rPr>
              <a:t>SECURE</a:t>
            </a:r>
            <a:r>
              <a:rPr lang="zh-CN" altLang="en-US" sz="1200" dirty="0">
                <a:latin typeface="Times New Roman" panose="02020603050405020304" charset="0"/>
                <a:ea typeface="微软雅黑" panose="020B0503020204020204" charset="-122"/>
                <a:cs typeface="Times New Roman" panose="02020603050405020304" charset="0"/>
              </a:rPr>
              <a:t>研究表明，</a:t>
            </a:r>
            <a:r>
              <a:rPr lang="zh-CN" altLang="en-US" sz="1200" b="1" dirty="0">
                <a:solidFill>
                  <a:srgbClr val="7A34AE"/>
                </a:solidFill>
                <a:latin typeface="Times New Roman" panose="02020603050405020304" charset="0"/>
                <a:ea typeface="微软雅黑" panose="020B0503020204020204" charset="-122"/>
                <a:cs typeface="Times New Roman" panose="02020603050405020304" charset="0"/>
              </a:rPr>
              <a:t>艾沙康唑治疗</a:t>
            </a:r>
            <a:r>
              <a:rPr lang="en-US" altLang="zh-CN" sz="1200" b="1" dirty="0">
                <a:solidFill>
                  <a:srgbClr val="7A34AE"/>
                </a:solidFill>
                <a:latin typeface="Times New Roman" panose="02020603050405020304" charset="0"/>
                <a:ea typeface="微软雅黑" panose="020B0503020204020204" charset="-122"/>
                <a:cs typeface="Times New Roman" panose="02020603050405020304" charset="0"/>
              </a:rPr>
              <a:t>IA</a:t>
            </a:r>
            <a:r>
              <a:rPr lang="zh-CN" altLang="en-US" sz="1200" b="1" dirty="0">
                <a:solidFill>
                  <a:srgbClr val="7A34AE"/>
                </a:solidFill>
                <a:latin typeface="Times New Roman" panose="02020603050405020304" charset="0"/>
                <a:ea typeface="微软雅黑" panose="020B0503020204020204" charset="-122"/>
                <a:cs typeface="Times New Roman" panose="02020603050405020304" charset="0"/>
              </a:rPr>
              <a:t>疗效不劣于伏立康唑</a:t>
            </a:r>
            <a:r>
              <a:rPr lang="zh-CN" altLang="en-US" sz="1200" dirty="0">
                <a:latin typeface="Times New Roman" panose="02020603050405020304" charset="0"/>
                <a:ea typeface="微软雅黑" panose="020B0503020204020204" charset="-122"/>
                <a:cs typeface="Times New Roman" panose="02020603050405020304" charset="0"/>
              </a:rPr>
              <a:t>（</a:t>
            </a:r>
            <a:r>
              <a:rPr lang="en-US" altLang="zh-CN" sz="1200" dirty="0">
                <a:latin typeface="Times New Roman" panose="02020603050405020304" charset="0"/>
                <a:ea typeface="微软雅黑" panose="020B0503020204020204" charset="-122"/>
                <a:cs typeface="Times New Roman" panose="02020603050405020304" charset="0"/>
              </a:rPr>
              <a:t>42</a:t>
            </a:r>
            <a:r>
              <a:rPr lang="zh-CN" altLang="en-US" sz="1200" dirty="0">
                <a:latin typeface="Times New Roman" panose="02020603050405020304" charset="0"/>
                <a:ea typeface="微软雅黑" panose="020B0503020204020204" charset="-122"/>
                <a:cs typeface="Times New Roman" panose="02020603050405020304" charset="0"/>
              </a:rPr>
              <a:t>天全因病死率分别为</a:t>
            </a:r>
            <a:r>
              <a:rPr lang="en-US" altLang="zh-CN" sz="1200" dirty="0">
                <a:latin typeface="Times New Roman" panose="02020603050405020304" charset="0"/>
                <a:ea typeface="微软雅黑" panose="020B0503020204020204" charset="-122"/>
                <a:cs typeface="Times New Roman" panose="02020603050405020304" charset="0"/>
              </a:rPr>
              <a:t>19%</a:t>
            </a:r>
            <a:r>
              <a:rPr lang="zh-CN" altLang="en-US" sz="1200" dirty="0">
                <a:latin typeface="Times New Roman" panose="02020603050405020304" charset="0"/>
                <a:ea typeface="微软雅黑" panose="020B0503020204020204" charset="-122"/>
                <a:cs typeface="Times New Roman" panose="02020603050405020304" charset="0"/>
              </a:rPr>
              <a:t>和</a:t>
            </a:r>
            <a:r>
              <a:rPr lang="en-US" altLang="zh-CN" sz="1200" dirty="0">
                <a:latin typeface="Times New Roman" panose="02020603050405020304" charset="0"/>
                <a:ea typeface="微软雅黑" panose="020B0503020204020204" charset="-122"/>
                <a:cs typeface="Times New Roman" panose="02020603050405020304" charset="0"/>
              </a:rPr>
              <a:t>20%</a:t>
            </a:r>
            <a:r>
              <a:rPr lang="zh-CN" altLang="en-US" sz="1200" dirty="0">
                <a:latin typeface="Times New Roman" panose="02020603050405020304" charset="0"/>
                <a:ea typeface="微软雅黑" panose="020B0503020204020204" charset="-122"/>
                <a:cs typeface="Times New Roman" panose="02020603050405020304" charset="0"/>
              </a:rPr>
              <a:t>）</a:t>
            </a:r>
            <a:r>
              <a:rPr lang="en-US" altLang="zh-CN" sz="1200" baseline="30000" dirty="0">
                <a:latin typeface="Times New Roman" panose="02020603050405020304" charset="0"/>
                <a:ea typeface="微软雅黑" panose="020B0503020204020204" charset="-122"/>
                <a:cs typeface="Times New Roman" panose="02020603050405020304" charset="0"/>
              </a:rPr>
              <a:t>3</a:t>
            </a:r>
            <a:endParaRPr lang="zh-CN" altLang="en-US" sz="1200" b="1" baseline="30000" dirty="0">
              <a:solidFill>
                <a:srgbClr val="7A34AE"/>
              </a:solidFill>
              <a:latin typeface="Times New Roman" panose="02020603050405020304" charset="0"/>
              <a:ea typeface="微软雅黑" panose="020B0503020204020204" charset="-122"/>
              <a:cs typeface="Times New Roman" panose="02020603050405020304" charset="0"/>
            </a:endParaRPr>
          </a:p>
        </p:txBody>
      </p:sp>
      <p:sp>
        <p:nvSpPr>
          <p:cNvPr id="19" name="文本框 18"/>
          <p:cNvSpPr txBox="1"/>
          <p:nvPr/>
        </p:nvSpPr>
        <p:spPr>
          <a:xfrm>
            <a:off x="1036702" y="6191062"/>
            <a:ext cx="2032500" cy="246221"/>
          </a:xfrm>
          <a:prstGeom prst="rect">
            <a:avLst/>
          </a:prstGeom>
          <a:noFill/>
        </p:spPr>
        <p:txBody>
          <a:bodyPr wrap="square">
            <a:spAutoFit/>
          </a:bodyPr>
          <a:lstStyle/>
          <a:p>
            <a:r>
              <a:rPr lang="en-US" altLang="zh-CN" sz="1000" dirty="0">
                <a:latin typeface="Times New Roman" panose="02020603050405020304" charset="0"/>
                <a:ea typeface="微软雅黑" panose="020B0503020204020204" charset="-122"/>
                <a:cs typeface="Times New Roman" panose="02020603050405020304" charset="0"/>
              </a:rPr>
              <a:t>IA</a:t>
            </a:r>
            <a:r>
              <a:rPr lang="zh-CN" altLang="en-US" sz="1000" dirty="0">
                <a:latin typeface="Times New Roman" panose="02020603050405020304" charset="0"/>
                <a:ea typeface="微软雅黑" panose="020B0503020204020204" charset="-122"/>
                <a:cs typeface="Times New Roman" panose="02020603050405020304" charset="0"/>
              </a:rPr>
              <a:t>：侵袭性曲霉病</a:t>
            </a:r>
            <a:endParaRPr lang="zh-CN" altLang="en-US" sz="1000" dirty="0">
              <a:latin typeface="Times New Roman" panose="02020603050405020304" charset="0"/>
              <a:ea typeface="微软雅黑" panose="020B0503020204020204" charset="-122"/>
              <a:cs typeface="Times New Roman" panose="02020603050405020304" charset="0"/>
            </a:endParaRPr>
          </a:p>
        </p:txBody>
      </p:sp>
      <p:sp>
        <p:nvSpPr>
          <p:cNvPr id="36" name="矩形 35"/>
          <p:cNvSpPr/>
          <p:nvPr/>
        </p:nvSpPr>
        <p:spPr>
          <a:xfrm>
            <a:off x="0" y="6477313"/>
            <a:ext cx="10089320" cy="246221"/>
          </a:xfrm>
          <a:prstGeom prst="rect">
            <a:avLst/>
          </a:prstGeom>
        </p:spPr>
        <p:txBody>
          <a:bodyPr wrap="square">
            <a:spAutoFit/>
          </a:bodyPr>
          <a:lstStyle/>
          <a:p>
            <a:r>
              <a:rPr lang="en-US" altLang="zh-CN" sz="1000" dirty="0">
                <a:latin typeface="Times New Roman" panose="02020603050405020304" charset="0"/>
                <a:ea typeface="微软雅黑" panose="020B0503020204020204" charset="-122"/>
                <a:cs typeface="Times New Roman" panose="02020603050405020304" charset="0"/>
              </a:rPr>
              <a:t>1. </a:t>
            </a:r>
            <a:r>
              <a:rPr lang="en-US" altLang="zh-CN" sz="1000" dirty="0" err="1">
                <a:latin typeface="Times New Roman" panose="02020603050405020304" charset="0"/>
                <a:ea typeface="微软雅黑" panose="020B0503020204020204" charset="-122"/>
                <a:cs typeface="Times New Roman" panose="02020603050405020304" charset="0"/>
              </a:rPr>
              <a:t>Steimbach</a:t>
            </a:r>
            <a:r>
              <a:rPr lang="en-US" altLang="zh-CN" sz="1000" dirty="0">
                <a:latin typeface="Times New Roman" panose="02020603050405020304" charset="0"/>
                <a:ea typeface="微软雅黑" panose="020B0503020204020204" charset="-122"/>
                <a:cs typeface="Times New Roman" panose="02020603050405020304" charset="0"/>
              </a:rPr>
              <a:t> LM et al. Mycoses . 2017 Mar;60(3):146-154         2.Herbrecht R et al. Clin Infect Dis .2015 Mar 1:60(5):713-20      3. </a:t>
            </a:r>
            <a:r>
              <a:rPr lang="en-US" altLang="zh-CN" sz="1000" dirty="0" err="1">
                <a:latin typeface="Times New Roman" panose="02020603050405020304" charset="0"/>
                <a:ea typeface="微软雅黑" panose="020B0503020204020204" charset="-122"/>
                <a:cs typeface="Times New Roman" panose="02020603050405020304" charset="0"/>
              </a:rPr>
              <a:t>Maertens</a:t>
            </a:r>
            <a:r>
              <a:rPr lang="en-US" altLang="zh-CN" sz="1000" dirty="0">
                <a:latin typeface="Times New Roman" panose="02020603050405020304" charset="0"/>
                <a:ea typeface="微软雅黑" panose="020B0503020204020204" charset="-122"/>
                <a:cs typeface="Times New Roman" panose="02020603050405020304" charset="0"/>
              </a:rPr>
              <a:t> </a:t>
            </a:r>
            <a:r>
              <a:rPr lang="en-US" altLang="zh-CN" sz="1000" dirty="0" err="1">
                <a:latin typeface="Times New Roman" panose="02020603050405020304" charset="0"/>
                <a:ea typeface="微软雅黑" panose="020B0503020204020204" charset="-122"/>
                <a:cs typeface="Times New Roman" panose="02020603050405020304" charset="0"/>
              </a:rPr>
              <a:t>JA,et</a:t>
            </a:r>
            <a:r>
              <a:rPr lang="en-US" altLang="zh-CN" sz="1000" dirty="0">
                <a:latin typeface="Times New Roman" panose="02020603050405020304" charset="0"/>
                <a:ea typeface="微软雅黑" panose="020B0503020204020204" charset="-122"/>
                <a:cs typeface="Times New Roman" panose="02020603050405020304" charset="0"/>
              </a:rPr>
              <a:t> al.Lancet.2016:387(10020):760-9</a:t>
            </a:r>
            <a:endParaRPr lang="en-US" altLang="zh-CN" sz="1000" dirty="0">
              <a:latin typeface="Times New Roman" panose="02020603050405020304" charset="0"/>
              <a:ea typeface="微软雅黑" panose="020B0503020204020204" charset="-122"/>
              <a:cs typeface="Times New Roman" panose="02020603050405020304" charset="0"/>
            </a:endParaRPr>
          </a:p>
        </p:txBody>
      </p:sp>
      <p:grpSp>
        <p:nvGrpSpPr>
          <p:cNvPr id="42" name="组合 41"/>
          <p:cNvGrpSpPr/>
          <p:nvPr/>
        </p:nvGrpSpPr>
        <p:grpSpPr>
          <a:xfrm>
            <a:off x="101791" y="473904"/>
            <a:ext cx="321653" cy="5572757"/>
            <a:chOff x="101791" y="473904"/>
            <a:chExt cx="321653" cy="5572757"/>
          </a:xfrm>
        </p:grpSpPr>
        <p:grpSp>
          <p:nvGrpSpPr>
            <p:cNvPr id="43" name="组合 42"/>
            <p:cNvGrpSpPr/>
            <p:nvPr/>
          </p:nvGrpSpPr>
          <p:grpSpPr>
            <a:xfrm rot="5400000">
              <a:off x="-2529560" y="3106766"/>
              <a:ext cx="5572757" cy="307033"/>
              <a:chOff x="1584211" y="71915"/>
              <a:chExt cx="7358148" cy="271664"/>
            </a:xfrm>
            <a:effectLst/>
          </p:grpSpPr>
          <p:sp>
            <p:nvSpPr>
              <p:cNvPr id="48" name="紫荆的职场Point7"/>
              <p:cNvSpPr/>
              <p:nvPr/>
            </p:nvSpPr>
            <p:spPr>
              <a:xfrm>
                <a:off x="1584211" y="115259"/>
                <a:ext cx="7358148" cy="167315"/>
              </a:xfrm>
              <a:prstGeom prst="roundRect">
                <a:avLst>
                  <a:gd name="adj" fmla="val 50000"/>
                </a:avLst>
              </a:prstGeom>
              <a:solidFill>
                <a:srgbClr val="8D3E8B"/>
              </a:solidFill>
              <a:ln w="38100" cap="flat" cmpd="sng" algn="ctr">
                <a:noFill/>
                <a:prstDash val="solid"/>
                <a:miter lim="800000"/>
              </a:ln>
              <a:effectLst/>
            </p:spPr>
            <p:txBody>
              <a:bodyPr lIns="98755" tIns="49378" rIns="98755" bIns="4937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HarmonyOS Sans SC Black"/>
                  <a:ea typeface="HarmonyOS Sans SC Black"/>
                  <a:cs typeface="+mn-cs"/>
                </a:endParaRPr>
              </a:p>
            </p:txBody>
          </p:sp>
          <p:sp>
            <p:nvSpPr>
              <p:cNvPr id="49" name="矩形: 圆角 48"/>
              <p:cNvSpPr/>
              <p:nvPr/>
            </p:nvSpPr>
            <p:spPr>
              <a:xfrm rot="16200000">
                <a:off x="2271454" y="-405087"/>
                <a:ext cx="271664" cy="1225668"/>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抗菌谱</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44" name="矩形: 圆角 43"/>
            <p:cNvSpPr/>
            <p:nvPr/>
          </p:nvSpPr>
          <p:spPr>
            <a:xfrm>
              <a:off x="101791" y="1680747"/>
              <a:ext cx="307033" cy="928270"/>
            </a:xfrm>
            <a:prstGeom prst="roundRect">
              <a:avLst/>
            </a:prstGeom>
            <a:solidFill>
              <a:srgbClr val="F3EB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疗效</a:t>
              </a:r>
              <a:endParaRPr lang="zh-CN" altLang="en-US" sz="1400" b="1" dirty="0">
                <a:solidFill>
                  <a:schemeClr val="tx1"/>
                </a:solidFill>
                <a:latin typeface="微软雅黑" panose="020B0503020204020204" charset="-122"/>
                <a:ea typeface="微软雅黑" panose="020B0503020204020204" charset="-122"/>
              </a:endParaRPr>
            </a:p>
          </p:txBody>
        </p:sp>
        <p:sp>
          <p:nvSpPr>
            <p:cNvPr id="45" name="矩形: 圆角 44"/>
            <p:cNvSpPr/>
            <p:nvPr/>
          </p:nvSpPr>
          <p:spPr>
            <a:xfrm>
              <a:off x="111102" y="2755294"/>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安全性</a:t>
              </a:r>
              <a:endParaRPr lang="zh-CN" altLang="en-US" sz="1400" b="1" dirty="0">
                <a:solidFill>
                  <a:srgbClr val="858585"/>
                </a:solidFill>
                <a:latin typeface="微软雅黑" panose="020B0503020204020204" charset="-122"/>
                <a:ea typeface="微软雅黑" panose="020B0503020204020204" charset="-122"/>
              </a:endParaRPr>
            </a:p>
          </p:txBody>
        </p:sp>
        <p:sp>
          <p:nvSpPr>
            <p:cNvPr id="46" name="矩形: 圆角 45"/>
            <p:cNvSpPr/>
            <p:nvPr/>
          </p:nvSpPr>
          <p:spPr>
            <a:xfrm>
              <a:off x="111102" y="3819936"/>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长疗程</a:t>
              </a:r>
              <a:endParaRPr lang="zh-CN" altLang="en-US" sz="1400" b="1" dirty="0">
                <a:solidFill>
                  <a:srgbClr val="858585"/>
                </a:solidFill>
                <a:latin typeface="微软雅黑" panose="020B0503020204020204" charset="-122"/>
                <a:ea typeface="微软雅黑" panose="020B0503020204020204" charset="-122"/>
              </a:endParaRPr>
            </a:p>
          </p:txBody>
        </p:sp>
        <p:sp>
          <p:nvSpPr>
            <p:cNvPr id="47" name="矩形: 圆角 46"/>
            <p:cNvSpPr/>
            <p:nvPr/>
          </p:nvSpPr>
          <p:spPr>
            <a:xfrm>
              <a:off x="116411" y="4906635"/>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指南推荐</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12" name="文本框 11"/>
          <p:cNvSpPr txBox="1"/>
          <p:nvPr/>
        </p:nvSpPr>
        <p:spPr>
          <a:xfrm>
            <a:off x="4307205" y="663257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9" name="文本框 53"/>
          <p:cNvSpPr txBox="1"/>
          <p:nvPr/>
        </p:nvSpPr>
        <p:spPr>
          <a:xfrm>
            <a:off x="4453481" y="2235157"/>
            <a:ext cx="297688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cs typeface="+mn-cs"/>
              </a:rPr>
              <a:t>单击添加小标题</a:t>
            </a:r>
            <a:endParaRPr kumimoji="0" lang="zh-CN" altLang="en-US" sz="2000" b="1" i="0" u="none" strike="noStrike" kern="1200" cap="none" spc="0" normalizeH="0" baseline="0" noProof="0">
              <a:ln>
                <a:noFill/>
              </a:ln>
              <a:solidFill>
                <a:srgbClr val="FFFFFF"/>
              </a:solidFill>
              <a:effectLst/>
              <a:uLnTx/>
              <a:uFillTx/>
              <a:latin typeface="思源黑体 CN Bold" panose="020B0800000000000000" pitchFamily="34" charset="-122"/>
              <a:ea typeface="思源黑体 CN Bold" panose="020B0800000000000000" pitchFamily="34" charset="-122"/>
              <a:cs typeface="+mn-cs"/>
            </a:endParaRPr>
          </a:p>
        </p:txBody>
      </p:sp>
      <p:sp>
        <p:nvSpPr>
          <p:cNvPr id="23" name="文本框 5"/>
          <p:cNvSpPr txBox="1"/>
          <p:nvPr/>
        </p:nvSpPr>
        <p:spPr>
          <a:xfrm>
            <a:off x="822325" y="1263650"/>
            <a:ext cx="10968355" cy="2729865"/>
          </a:xfrm>
          <a:prstGeom prst="rect">
            <a:avLst/>
          </a:prstGeom>
          <a:noFill/>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zh-CN" altLang="en-US" sz="2000" dirty="0" smtClean="0">
                <a:latin typeface="微软雅黑" panose="020B0503020204020204" charset="-122"/>
                <a:ea typeface="微软雅黑" panose="020B0503020204020204" charset="-122"/>
                <a:sym typeface="+mn-ea"/>
              </a:rPr>
              <a:t>外院</a:t>
            </a:r>
            <a:endParaRPr lang="zh-CN" altLang="en-US" sz="2000" dirty="0" smtClean="0">
              <a:latin typeface="微软雅黑" panose="020B0503020204020204" charset="-122"/>
              <a:ea typeface="微软雅黑" panose="020B0503020204020204" charset="-122"/>
              <a:sym typeface="+mn-ea"/>
            </a:endParaRPr>
          </a:p>
          <a:p>
            <a:pPr marL="0" indent="0">
              <a:buNone/>
            </a:pPr>
            <a:endParaRPr lang="zh-CN" altLang="en-US" sz="2000" dirty="0" smtClean="0">
              <a:latin typeface="微软雅黑" panose="020B0503020204020204" charset="-122"/>
              <a:ea typeface="微软雅黑" panose="020B0503020204020204" charset="-122"/>
              <a:sym typeface="+mn-ea"/>
            </a:endParaRPr>
          </a:p>
          <a:p>
            <a:pPr marL="342900" indent="-342900">
              <a:buFont typeface="Wingdings" panose="05000000000000000000" charset="0"/>
              <a:buChar char="u"/>
            </a:pPr>
            <a:r>
              <a:rPr lang="zh-CN" altLang="en-US" sz="2000" b="1" dirty="0" smtClean="0">
                <a:latin typeface="微软雅黑" panose="020B0503020204020204" charset="-122"/>
                <a:ea typeface="微软雅黑" panose="020B0503020204020204" charset="-122"/>
                <a:sym typeface="+mn-ea"/>
              </a:rPr>
              <a:t>血常规</a:t>
            </a:r>
            <a:r>
              <a:rPr lang="zh-CN" altLang="en-US" sz="2000" dirty="0" smtClean="0">
                <a:latin typeface="微软雅黑" panose="020B0503020204020204" charset="-122"/>
                <a:ea typeface="微软雅黑" panose="020B0503020204020204" charset="-122"/>
                <a:sym typeface="+mn-ea"/>
              </a:rPr>
              <a:t>：</a:t>
            </a:r>
            <a:r>
              <a:rPr lang="zh-CN" altLang="en-US" sz="2000" dirty="0">
                <a:latin typeface="微软雅黑" panose="020B0503020204020204" charset="-122"/>
                <a:ea typeface="微软雅黑" panose="020B0503020204020204" charset="-122"/>
                <a:sym typeface="+mn-ea"/>
              </a:rPr>
              <a:t>白细胞计数：</a:t>
            </a:r>
            <a:r>
              <a:rPr lang="en-US" altLang="zh-CN" sz="2000" dirty="0">
                <a:latin typeface="微软雅黑" panose="020B0503020204020204" charset="-122"/>
                <a:ea typeface="微软雅黑" panose="020B0503020204020204" charset="-122"/>
                <a:sym typeface="+mn-ea"/>
              </a:rPr>
              <a:t>1.34×10^9/L↓</a:t>
            </a:r>
            <a:r>
              <a:rPr lang="zh-CN" altLang="en-US" sz="2000" dirty="0">
                <a:latin typeface="微软雅黑" panose="020B0503020204020204" charset="-122"/>
                <a:ea typeface="微软雅黑" panose="020B0503020204020204" charset="-122"/>
                <a:sym typeface="+mn-ea"/>
              </a:rPr>
              <a:t>，中性粒细胞绝对值</a:t>
            </a:r>
            <a:r>
              <a:rPr lang="en-US" altLang="zh-CN" sz="2000" dirty="0">
                <a:latin typeface="微软雅黑" panose="020B0503020204020204" charset="-122"/>
                <a:ea typeface="微软雅黑" panose="020B0503020204020204" charset="-122"/>
                <a:sym typeface="+mn-ea"/>
              </a:rPr>
              <a:t>: 0.89×10^9/L↓</a:t>
            </a:r>
            <a:r>
              <a:rPr lang="zh-CN" altLang="en-US" sz="2000" dirty="0">
                <a:latin typeface="微软雅黑" panose="020B0503020204020204" charset="-122"/>
                <a:ea typeface="微软雅黑" panose="020B0503020204020204" charset="-122"/>
                <a:sym typeface="+mn-ea"/>
              </a:rPr>
              <a:t>，血小板计数</a:t>
            </a:r>
            <a:r>
              <a:rPr lang="en-US" altLang="zh-CN" sz="2000" dirty="0">
                <a:latin typeface="微软雅黑" panose="020B0503020204020204" charset="-122"/>
                <a:ea typeface="微软雅黑" panose="020B0503020204020204" charset="-122"/>
                <a:sym typeface="+mn-ea"/>
              </a:rPr>
              <a:t>:11×10^9/L↓</a:t>
            </a:r>
            <a:r>
              <a:rPr lang="zh-CN" altLang="en-US" sz="2000" dirty="0">
                <a:latin typeface="微软雅黑" panose="020B0503020204020204" charset="-122"/>
                <a:ea typeface="微软雅黑" panose="020B0503020204020204" charset="-122"/>
                <a:sym typeface="+mn-ea"/>
              </a:rPr>
              <a:t>，网织红细胞绝对值：</a:t>
            </a:r>
            <a:r>
              <a:rPr lang="en-US" altLang="zh-CN" sz="2000" dirty="0">
                <a:latin typeface="微软雅黑" panose="020B0503020204020204" charset="-122"/>
                <a:ea typeface="微软雅黑" panose="020B0503020204020204" charset="-122"/>
                <a:sym typeface="+mn-ea"/>
              </a:rPr>
              <a:t>7.9×10^9/L↓</a:t>
            </a:r>
            <a:r>
              <a:rPr lang="zh-CN" altLang="en-US" sz="2000" dirty="0">
                <a:latin typeface="微软雅黑" panose="020B0503020204020204" charset="-122"/>
                <a:ea typeface="微软雅黑" panose="020B0503020204020204" charset="-122"/>
                <a:sym typeface="+mn-ea"/>
              </a:rPr>
              <a:t>，网织红细胞百分比：</a:t>
            </a:r>
            <a:r>
              <a:rPr lang="en-US" altLang="zh-CN" sz="2000" dirty="0">
                <a:latin typeface="微软雅黑" panose="020B0503020204020204" charset="-122"/>
                <a:ea typeface="微软雅黑" panose="020B0503020204020204" charset="-122"/>
                <a:sym typeface="+mn-ea"/>
              </a:rPr>
              <a:t>0.17%</a:t>
            </a:r>
            <a:r>
              <a:rPr lang="en-US" altLang="zh-CN" sz="2000" dirty="0" smtClean="0">
                <a:latin typeface="微软雅黑" panose="020B0503020204020204" charset="-122"/>
                <a:ea typeface="微软雅黑" panose="020B0503020204020204" charset="-122"/>
                <a:sym typeface="+mn-ea"/>
              </a:rPr>
              <a:t>↓</a:t>
            </a:r>
            <a:endParaRPr lang="en-US" altLang="zh-CN" sz="2000" dirty="0" smtClean="0">
              <a:latin typeface="微软雅黑" panose="020B0503020204020204" charset="-122"/>
              <a:ea typeface="微软雅黑" panose="020B0503020204020204" charset="-122"/>
            </a:endParaRPr>
          </a:p>
          <a:p>
            <a:pPr marL="342900" indent="-342900">
              <a:buFont typeface="Wingdings" panose="05000000000000000000" charset="0"/>
              <a:buChar char="u"/>
            </a:pPr>
            <a:endParaRPr lang="en-US" altLang="zh-CN" sz="2000" dirty="0">
              <a:latin typeface="微软雅黑" panose="020B0503020204020204" charset="-122"/>
              <a:ea typeface="微软雅黑" panose="020B0503020204020204" charset="-122"/>
            </a:endParaRPr>
          </a:p>
          <a:p>
            <a:pPr marL="342900" indent="-342900">
              <a:buFont typeface="Wingdings" panose="05000000000000000000" charset="0"/>
              <a:buChar char="u"/>
            </a:pPr>
            <a:r>
              <a:rPr lang="zh-CN" altLang="en-US" sz="2000" b="1" dirty="0">
                <a:latin typeface="微软雅黑" panose="020B0503020204020204" charset="-122"/>
                <a:ea typeface="微软雅黑" panose="020B0503020204020204" charset="-122"/>
                <a:sym typeface="+mn-ea"/>
              </a:rPr>
              <a:t>胸部</a:t>
            </a:r>
            <a:r>
              <a:rPr lang="en-US" altLang="zh-CN" sz="2000" b="1" dirty="0">
                <a:latin typeface="微软雅黑" panose="020B0503020204020204" charset="-122"/>
                <a:ea typeface="微软雅黑" panose="020B0503020204020204" charset="-122"/>
                <a:sym typeface="+mn-ea"/>
              </a:rPr>
              <a:t>CT</a:t>
            </a:r>
            <a:r>
              <a:rPr lang="zh-CN" altLang="en-US" sz="2000" dirty="0">
                <a:latin typeface="微软雅黑" panose="020B0503020204020204" charset="-122"/>
                <a:ea typeface="微软雅黑" panose="020B0503020204020204" charset="-122"/>
                <a:sym typeface="+mn-ea"/>
              </a:rPr>
              <a:t>：右肺上叶尖段及后段陈旧性肺结核。左肺上叶尖</a:t>
            </a:r>
            <a:r>
              <a:rPr lang="zh-CN" altLang="en-US" sz="2000" dirty="0" smtClean="0">
                <a:latin typeface="微软雅黑" panose="020B0503020204020204" charset="-122"/>
                <a:ea typeface="微软雅黑" panose="020B0503020204020204" charset="-122"/>
                <a:sym typeface="+mn-ea"/>
              </a:rPr>
              <a:t>后段炎</a:t>
            </a:r>
            <a:r>
              <a:rPr lang="zh-CN" altLang="en-US" sz="2000" dirty="0">
                <a:latin typeface="微软雅黑" panose="020B0503020204020204" charset="-122"/>
                <a:ea typeface="微软雅黑" panose="020B0503020204020204" charset="-122"/>
                <a:sym typeface="+mn-ea"/>
              </a:rPr>
              <a:t>性肉芽肿，小约为</a:t>
            </a:r>
            <a:r>
              <a:rPr lang="en-US" altLang="zh-CN" sz="2000" dirty="0">
                <a:latin typeface="微软雅黑" panose="020B0503020204020204" charset="-122"/>
                <a:ea typeface="微软雅黑" panose="020B0503020204020204" charset="-122"/>
                <a:sym typeface="+mn-ea"/>
              </a:rPr>
              <a:t>3mmX2mm</a:t>
            </a:r>
            <a:r>
              <a:rPr lang="zh-CN" altLang="en-US" sz="2000" dirty="0">
                <a:latin typeface="微软雅黑" panose="020B0503020204020204" charset="-122"/>
                <a:ea typeface="微软雅黑" panose="020B0503020204020204" charset="-122"/>
                <a:sym typeface="+mn-ea"/>
              </a:rPr>
              <a:t>。右肺中叶、右肺下叶少许慢性炎症，右肺中叶支气管稍扩张较前减轻。右侧胸膜局部增厚。</a:t>
            </a:r>
            <a:endParaRPr lang="en-US" altLang="zh-CN" sz="2000" dirty="0">
              <a:latin typeface="微软雅黑" panose="020B0503020204020204" charset="-122"/>
              <a:ea typeface="微软雅黑" panose="020B0503020204020204" charset="-122"/>
            </a:endParaRPr>
          </a:p>
          <a:p>
            <a:pPr marL="342900" indent="-342900">
              <a:buFont typeface="Wingdings" panose="05000000000000000000" charset="0"/>
              <a:buChar char="u"/>
            </a:pPr>
            <a:endParaRPr lang="en-US" altLang="zh-CN" sz="2000" dirty="0">
              <a:latin typeface="微软雅黑" panose="020B0503020204020204" charset="-122"/>
              <a:ea typeface="微软雅黑" panose="020B0503020204020204" charset="-122"/>
            </a:endParaRPr>
          </a:p>
          <a:p>
            <a:pPr marL="342900" indent="-342900">
              <a:buFont typeface="Wingdings" panose="05000000000000000000" charset="0"/>
              <a:buChar char="u"/>
            </a:pPr>
            <a:r>
              <a:rPr lang="zh-CN" altLang="en-US" sz="2000" b="1" dirty="0" smtClean="0">
                <a:latin typeface="微软雅黑" panose="020B0503020204020204" charset="-122"/>
                <a:ea typeface="微软雅黑" panose="020B0503020204020204" charset="-122"/>
                <a:sym typeface="+mn-ea"/>
              </a:rPr>
              <a:t>抗感染方案</a:t>
            </a:r>
            <a:r>
              <a:rPr lang="zh-CN" altLang="en-US" sz="2000" dirty="0" smtClean="0">
                <a:latin typeface="微软雅黑" panose="020B0503020204020204" charset="-122"/>
                <a:ea typeface="微软雅黑" panose="020B0503020204020204" charset="-122"/>
                <a:sym typeface="+mn-ea"/>
              </a:rPr>
              <a:t>：哌</a:t>
            </a:r>
            <a:r>
              <a:rPr lang="zh-CN" altLang="en-US" sz="2000" dirty="0">
                <a:latin typeface="微软雅黑" panose="020B0503020204020204" charset="-122"/>
                <a:ea typeface="微软雅黑" panose="020B0503020204020204" charset="-122"/>
                <a:sym typeface="+mn-ea"/>
              </a:rPr>
              <a:t>拉西林他唑巴坦→美罗培南→克林霉</a:t>
            </a:r>
            <a:r>
              <a:rPr lang="zh-CN" altLang="en-US" sz="2000" dirty="0" smtClean="0">
                <a:latin typeface="微软雅黑" panose="020B0503020204020204" charset="-122"/>
                <a:ea typeface="微软雅黑" panose="020B0503020204020204" charset="-122"/>
                <a:sym typeface="+mn-ea"/>
              </a:rPr>
              <a:t>素</a:t>
            </a:r>
            <a:endParaRPr lang="en-US" altLang="zh-CN" sz="2000" dirty="0" smtClean="0">
              <a:latin typeface="微软雅黑" panose="020B0503020204020204" charset="-122"/>
              <a:ea typeface="微软雅黑" panose="020B0503020204020204" charset="-122"/>
            </a:endParaRPr>
          </a:p>
          <a:p>
            <a:pPr marL="342900" indent="-342900">
              <a:buFont typeface="Wingdings" panose="05000000000000000000" charset="0"/>
              <a:buChar char="u"/>
            </a:pPr>
            <a:endParaRPr lang="en-US" altLang="zh-CN" sz="2000" dirty="0">
              <a:latin typeface="微软雅黑" panose="020B0503020204020204" charset="-122"/>
              <a:ea typeface="微软雅黑" panose="020B0503020204020204" charset="-122"/>
            </a:endParaRPr>
          </a:p>
          <a:p>
            <a:pPr marL="342900" indent="-342900">
              <a:buFont typeface="Wingdings" panose="05000000000000000000" charset="0"/>
              <a:buChar char="u"/>
            </a:pPr>
            <a:r>
              <a:rPr lang="zh-CN" altLang="en-US" sz="2000" b="1" dirty="0" smtClean="0">
                <a:latin typeface="微软雅黑" panose="020B0503020204020204" charset="-122"/>
                <a:ea typeface="微软雅黑" panose="020B0503020204020204" charset="-122"/>
                <a:sym typeface="+mn-ea"/>
              </a:rPr>
              <a:t>疗效</a:t>
            </a:r>
            <a:r>
              <a:rPr lang="zh-CN" altLang="en-US" sz="2000" dirty="0" smtClean="0">
                <a:latin typeface="微软雅黑" panose="020B0503020204020204" charset="-122"/>
                <a:ea typeface="微软雅黑" panose="020B0503020204020204" charset="-122"/>
                <a:sym typeface="+mn-ea"/>
              </a:rPr>
              <a:t>：体温</a:t>
            </a:r>
            <a:r>
              <a:rPr lang="zh-CN" altLang="en-US" sz="2000" dirty="0">
                <a:latin typeface="微软雅黑" panose="020B0503020204020204" charset="-122"/>
                <a:ea typeface="微软雅黑" panose="020B0503020204020204" charset="-122"/>
                <a:sym typeface="+mn-ea"/>
              </a:rPr>
              <a:t>恢复正常，咽痛</a:t>
            </a:r>
            <a:r>
              <a:rPr lang="zh-CN" altLang="en-US" sz="2000" dirty="0" smtClean="0">
                <a:latin typeface="微软雅黑" panose="020B0503020204020204" charset="-122"/>
                <a:ea typeface="微软雅黑" panose="020B0503020204020204" charset="-122"/>
                <a:sym typeface="+mn-ea"/>
              </a:rPr>
              <a:t>缓解</a:t>
            </a:r>
            <a:r>
              <a:rPr lang="zh-CN" altLang="en-US" sz="2000" dirty="0">
                <a:latin typeface="微软雅黑" panose="020B0503020204020204" charset="-122"/>
                <a:ea typeface="微软雅黑" panose="020B0503020204020204" charset="-122"/>
                <a:sym typeface="+mn-ea"/>
              </a:rPr>
              <a:t>。</a:t>
            </a:r>
            <a:endParaRPr lang="zh-CN" altLang="en-US" sz="2000" dirty="0">
              <a:latin typeface="微软雅黑" panose="020B0503020204020204" charset="-122"/>
              <a:ea typeface="微软雅黑" panose="020B0503020204020204" charset="-122"/>
              <a:sym typeface="+mn-ea"/>
            </a:endParaRPr>
          </a:p>
          <a:p>
            <a:pPr marL="342900" indent="-342900">
              <a:buFont typeface="Wingdings" panose="05000000000000000000" charset="0"/>
              <a:buChar char="u"/>
            </a:pPr>
            <a:endParaRPr lang="zh-CN" altLang="en-US" sz="2000" dirty="0" smtClean="0">
              <a:latin typeface="微软雅黑" panose="020B0503020204020204" charset="-122"/>
              <a:ea typeface="微软雅黑" panose="020B0503020204020204" charset="-122"/>
              <a:sym typeface="+mn-ea"/>
            </a:endParaRPr>
          </a:p>
          <a:p>
            <a:pPr indent="0">
              <a:buFont typeface="Wingdings" panose="05000000000000000000" charset="0"/>
              <a:buNone/>
            </a:pPr>
            <a:endParaRPr lang="zh-CN" altLang="en-US" sz="2000" dirty="0" smtClean="0">
              <a:latin typeface="微软雅黑" panose="020B0503020204020204" charset="-122"/>
              <a:ea typeface="微软雅黑" panose="020B0503020204020204" charset="-122"/>
              <a:sym typeface="+mn-ea"/>
            </a:endParaRPr>
          </a:p>
          <a:p>
            <a:pPr indent="0">
              <a:buFont typeface="Wingdings" panose="05000000000000000000" charset="0"/>
              <a:buNone/>
            </a:pPr>
            <a:r>
              <a:rPr lang="zh-CN" altLang="en-US" sz="2000" dirty="0" smtClean="0">
                <a:latin typeface="微软雅黑" panose="020B0503020204020204" charset="-122"/>
                <a:ea typeface="微软雅黑" panose="020B0503020204020204" charset="-122"/>
                <a:sym typeface="+mn-ea"/>
              </a:rPr>
              <a:t>要求</a:t>
            </a:r>
            <a:r>
              <a:rPr lang="zh-CN" altLang="en-US" sz="2000" dirty="0">
                <a:latin typeface="微软雅黑" panose="020B0503020204020204" charset="-122"/>
                <a:ea typeface="微软雅黑" panose="020B0503020204020204" charset="-122"/>
                <a:sym typeface="+mn-ea"/>
              </a:rPr>
              <a:t>出院转至我院，转院时无发热、无活动性出血，仍诉轻微乏力，查体见贫血貌及四肢陈旧性瘀斑。</a:t>
            </a:r>
            <a:endParaRPr lang="zh-CN" altLang="en-US" sz="2000" dirty="0">
              <a:latin typeface="微软雅黑" panose="020B0503020204020204" charset="-122"/>
              <a:ea typeface="微软雅黑" panose="020B0503020204020204" charset="-122"/>
            </a:endParaRPr>
          </a:p>
          <a:p>
            <a:pPr marL="0" indent="0">
              <a:buNone/>
            </a:pPr>
            <a:endParaRPr lang="en-US" altLang="zh-CN" sz="2000" dirty="0" smtClean="0">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000" b="0" i="0" u="none" strike="noStrike" kern="1200" cap="none" spc="120" normalizeH="0" baseline="0" noProof="0" dirty="0" smtClean="0">
              <a:ln>
                <a:noFill/>
              </a:ln>
              <a:solidFill>
                <a:srgbClr val="000000">
                  <a:lumMod val="75000"/>
                  <a:lumOff val="25000"/>
                </a:srgbClr>
              </a:solidFill>
              <a:effectLst/>
              <a:uLnTx/>
              <a:uFillTx/>
              <a:latin typeface="微软雅黑" panose="020B0503020204020204" charset="-122"/>
              <a:ea typeface="微软雅黑" panose="020B0503020204020204" charset="-122"/>
              <a:cs typeface="微软雅黑" panose="020B0503020204020204" charset="-122"/>
              <a:sym typeface="+mn-ea"/>
            </a:endParaRPr>
          </a:p>
        </p:txBody>
      </p:sp>
      <p:sp>
        <p:nvSpPr>
          <p:cNvPr id="2" name="文本框 1"/>
          <p:cNvSpPr txBox="1"/>
          <p:nvPr/>
        </p:nvSpPr>
        <p:spPr>
          <a:xfrm>
            <a:off x="822325" y="443865"/>
            <a:ext cx="3672205" cy="5835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rPr>
              <a:t>病史回顾</a:t>
            </a:r>
            <a:endParaRPr kumimoji="0" lang="zh-CN" altLang="en-US" sz="3200" b="1" i="0" u="none" strike="noStrike" kern="1200" cap="none" spc="0" normalizeH="0" baseline="0" noProof="0" dirty="0">
              <a:ln>
                <a:noFill/>
              </a:ln>
              <a:solidFill>
                <a:schemeClr val="tx1"/>
              </a:solidFill>
              <a:effectLst/>
              <a:uLnTx/>
              <a:uFillTx/>
              <a:latin typeface="微软雅黑" panose="020B0503020204020204" charset="-122"/>
              <a:ea typeface="微软雅黑" panose="020B0503020204020204" charset="-122"/>
              <a:cs typeface="+mn-cs"/>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12"/>
          <p:cNvSpPr/>
          <p:nvPr/>
        </p:nvSpPr>
        <p:spPr>
          <a:xfrm>
            <a:off x="791898" y="1191912"/>
            <a:ext cx="10919846" cy="5151136"/>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sp>
        <p:nvSpPr>
          <p:cNvPr id="6" name="文本框 5"/>
          <p:cNvSpPr txBox="1"/>
          <p:nvPr/>
        </p:nvSpPr>
        <p:spPr>
          <a:xfrm>
            <a:off x="1026823" y="1315796"/>
            <a:ext cx="10469110" cy="70044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1400" dirty="0">
                <a:latin typeface="Times New Roman" panose="02020603050405020304" charset="0"/>
                <a:ea typeface="微软雅黑" panose="020B0503020204020204" charset="-122"/>
                <a:cs typeface="Times New Roman" panose="02020603050405020304" charset="0"/>
              </a:rPr>
              <a:t>2024</a:t>
            </a:r>
            <a:r>
              <a:rPr lang="zh-CN" altLang="en-US" sz="1400" dirty="0">
                <a:latin typeface="Times New Roman" panose="02020603050405020304" charset="0"/>
                <a:ea typeface="微软雅黑" panose="020B0503020204020204" charset="-122"/>
                <a:cs typeface="Times New Roman" panose="02020603050405020304" charset="0"/>
              </a:rPr>
              <a:t>年发表的一篇</a:t>
            </a:r>
            <a:r>
              <a:rPr lang="en-US" altLang="zh-CN" sz="1400" dirty="0">
                <a:latin typeface="Times New Roman" panose="02020603050405020304" charset="0"/>
                <a:ea typeface="微软雅黑" panose="020B0503020204020204" charset="-122"/>
                <a:cs typeface="Times New Roman" panose="02020603050405020304" charset="0"/>
              </a:rPr>
              <a:t>META</a:t>
            </a:r>
            <a:r>
              <a:rPr lang="zh-CN" altLang="en-US" sz="1400" dirty="0">
                <a:latin typeface="Times New Roman" panose="02020603050405020304" charset="0"/>
                <a:ea typeface="微软雅黑" panose="020B0503020204020204" charset="-122"/>
                <a:cs typeface="Times New Roman" panose="02020603050405020304" charset="0"/>
              </a:rPr>
              <a:t>分析数据显示：抗真菌药物单药初始治疗</a:t>
            </a:r>
            <a:r>
              <a:rPr lang="en-US" altLang="zh-CN" sz="1400" dirty="0">
                <a:latin typeface="Times New Roman" panose="02020603050405020304" charset="0"/>
                <a:ea typeface="微软雅黑" panose="020B0503020204020204" charset="-122"/>
                <a:cs typeface="Times New Roman" panose="02020603050405020304" charset="0"/>
              </a:rPr>
              <a:t>IA</a:t>
            </a:r>
            <a:r>
              <a:rPr lang="zh-CN" altLang="en-US" sz="1400" dirty="0">
                <a:latin typeface="Times New Roman" panose="02020603050405020304" charset="0"/>
                <a:ea typeface="微软雅黑" panose="020B0503020204020204" charset="-122"/>
                <a:cs typeface="Times New Roman" panose="02020603050405020304" charset="0"/>
              </a:rPr>
              <a:t>的临床应答</a:t>
            </a:r>
            <a:r>
              <a:rPr lang="en-US" altLang="zh-CN" sz="1400" dirty="0">
                <a:latin typeface="Times New Roman" panose="02020603050405020304" charset="0"/>
                <a:ea typeface="微软雅黑" panose="020B0503020204020204" charset="-122"/>
                <a:cs typeface="Times New Roman" panose="02020603050405020304" charset="0"/>
              </a:rPr>
              <a:t>SUCRA</a:t>
            </a:r>
            <a:r>
              <a:rPr lang="zh-CN" altLang="en-US" sz="1400" dirty="0">
                <a:latin typeface="Times New Roman" panose="02020603050405020304" charset="0"/>
                <a:ea typeface="微软雅黑" panose="020B0503020204020204" charset="-122"/>
                <a:cs typeface="Times New Roman" panose="02020603050405020304" charset="0"/>
              </a:rPr>
              <a:t>结果：艾沙康唑最高，为</a:t>
            </a:r>
            <a:r>
              <a:rPr lang="en-US" altLang="zh-CN" sz="1400" dirty="0">
                <a:latin typeface="Times New Roman" panose="02020603050405020304" charset="0"/>
                <a:ea typeface="微软雅黑" panose="020B0503020204020204" charset="-122"/>
                <a:cs typeface="Times New Roman" panose="02020603050405020304" charset="0"/>
              </a:rPr>
              <a:t>77.9%</a:t>
            </a:r>
            <a:r>
              <a:rPr lang="zh-CN" altLang="en-US" sz="1400" dirty="0">
                <a:latin typeface="Times New Roman" panose="02020603050405020304" charset="0"/>
                <a:ea typeface="微软雅黑" panose="020B0503020204020204" charset="-122"/>
                <a:cs typeface="Times New Roman" panose="02020603050405020304" charset="0"/>
              </a:rPr>
              <a:t>；而</a:t>
            </a:r>
            <a:r>
              <a:rPr lang="en-US" altLang="zh-CN" sz="1400" dirty="0">
                <a:latin typeface="Times New Roman" panose="02020603050405020304" charset="0"/>
                <a:ea typeface="微软雅黑" panose="020B0503020204020204" charset="-122"/>
                <a:cs typeface="Times New Roman" panose="02020603050405020304" charset="0"/>
              </a:rPr>
              <a:t>ABCD</a:t>
            </a:r>
            <a:r>
              <a:rPr lang="zh-CN" altLang="en-US" sz="1400" dirty="0">
                <a:latin typeface="Times New Roman" panose="02020603050405020304" charset="0"/>
                <a:ea typeface="微软雅黑" panose="020B0503020204020204" charset="-122"/>
                <a:cs typeface="Times New Roman" panose="02020603050405020304" charset="0"/>
              </a:rPr>
              <a:t>、</a:t>
            </a:r>
            <a:r>
              <a:rPr lang="en-US" altLang="zh-CN" sz="1400" dirty="0">
                <a:latin typeface="Times New Roman" panose="02020603050405020304" charset="0"/>
                <a:ea typeface="微软雅黑" panose="020B0503020204020204" charset="-122"/>
                <a:cs typeface="Times New Roman" panose="02020603050405020304" charset="0"/>
              </a:rPr>
              <a:t>ABLC</a:t>
            </a:r>
            <a:r>
              <a:rPr lang="zh-CN" altLang="en-US" sz="1400" dirty="0">
                <a:latin typeface="Times New Roman" panose="02020603050405020304" charset="0"/>
                <a:ea typeface="微软雅黑" panose="020B0503020204020204" charset="-122"/>
                <a:cs typeface="Times New Roman" panose="02020603050405020304" charset="0"/>
              </a:rPr>
              <a:t>、</a:t>
            </a:r>
            <a:r>
              <a:rPr lang="en-US" altLang="zh-CN" sz="1400" dirty="0">
                <a:latin typeface="Times New Roman" panose="02020603050405020304" charset="0"/>
                <a:ea typeface="微软雅黑" panose="020B0503020204020204" charset="-122"/>
                <a:cs typeface="Times New Roman" panose="02020603050405020304" charset="0"/>
              </a:rPr>
              <a:t>L-AmB</a:t>
            </a:r>
            <a:r>
              <a:rPr lang="zh-CN" altLang="en-US" sz="1400" dirty="0">
                <a:latin typeface="Times New Roman" panose="02020603050405020304" charset="0"/>
                <a:ea typeface="微软雅黑" panose="020B0503020204020204" charset="-122"/>
                <a:cs typeface="Times New Roman" panose="02020603050405020304" charset="0"/>
              </a:rPr>
              <a:t>仅分别为</a:t>
            </a:r>
            <a:r>
              <a:rPr lang="en-US" altLang="zh-CN" sz="1400" dirty="0">
                <a:latin typeface="Times New Roman" panose="02020603050405020304" charset="0"/>
                <a:ea typeface="微软雅黑" panose="020B0503020204020204" charset="-122"/>
                <a:cs typeface="Times New Roman" panose="02020603050405020304" charset="0"/>
              </a:rPr>
              <a:t>47.1%</a:t>
            </a:r>
            <a:r>
              <a:rPr lang="zh-CN" altLang="en-US" sz="1400" dirty="0">
                <a:latin typeface="Times New Roman" panose="02020603050405020304" charset="0"/>
                <a:ea typeface="微软雅黑" panose="020B0503020204020204" charset="-122"/>
                <a:cs typeface="Times New Roman" panose="02020603050405020304" charset="0"/>
              </a:rPr>
              <a:t>、</a:t>
            </a:r>
            <a:r>
              <a:rPr lang="en-US" altLang="zh-CN" sz="1400" dirty="0">
                <a:latin typeface="Times New Roman" panose="02020603050405020304" charset="0"/>
                <a:ea typeface="微软雅黑" panose="020B0503020204020204" charset="-122"/>
                <a:cs typeface="Times New Roman" panose="02020603050405020304" charset="0"/>
              </a:rPr>
              <a:t>38.7%</a:t>
            </a:r>
            <a:r>
              <a:rPr lang="zh-CN" altLang="en-US" sz="1400" dirty="0">
                <a:latin typeface="Times New Roman" panose="02020603050405020304" charset="0"/>
                <a:ea typeface="微软雅黑" panose="020B0503020204020204" charset="-122"/>
                <a:cs typeface="Times New Roman" panose="02020603050405020304" charset="0"/>
              </a:rPr>
              <a:t>和</a:t>
            </a:r>
            <a:r>
              <a:rPr lang="en-US" altLang="zh-CN" sz="1400" dirty="0">
                <a:latin typeface="Times New Roman" panose="02020603050405020304" charset="0"/>
                <a:ea typeface="微软雅黑" panose="020B0503020204020204" charset="-122"/>
                <a:cs typeface="Times New Roman" panose="02020603050405020304" charset="0"/>
              </a:rPr>
              <a:t>35.2%</a:t>
            </a:r>
            <a:endParaRPr lang="zh-CN" altLang="en-US" sz="1400" dirty="0">
              <a:latin typeface="Times New Roman" panose="02020603050405020304" charset="0"/>
              <a:ea typeface="微软雅黑" panose="020B0503020204020204" charset="-122"/>
              <a:cs typeface="Times New Roman" panose="02020603050405020304" charset="0"/>
            </a:endParaRPr>
          </a:p>
        </p:txBody>
      </p:sp>
      <p:graphicFrame>
        <p:nvGraphicFramePr>
          <p:cNvPr id="7" name="图表 6"/>
          <p:cNvGraphicFramePr/>
          <p:nvPr/>
        </p:nvGraphicFramePr>
        <p:xfrm>
          <a:off x="981414" y="2327157"/>
          <a:ext cx="10418688" cy="2656096"/>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8" name="表格 7"/>
          <p:cNvGraphicFramePr>
            <a:graphicFrameLocks noGrp="1"/>
          </p:cNvGraphicFramePr>
          <p:nvPr/>
        </p:nvGraphicFramePr>
        <p:xfrm>
          <a:off x="978293" y="5106108"/>
          <a:ext cx="10489167" cy="370840"/>
        </p:xfrm>
        <a:graphic>
          <a:graphicData uri="http://schemas.openxmlformats.org/drawingml/2006/table">
            <a:tbl>
              <a:tblPr firstRow="1" bandRow="1"/>
              <a:tblGrid>
                <a:gridCol w="1165463"/>
                <a:gridCol w="1165463"/>
                <a:gridCol w="1165463"/>
                <a:gridCol w="1165463"/>
                <a:gridCol w="1165463"/>
                <a:gridCol w="1165463"/>
                <a:gridCol w="1165463"/>
                <a:gridCol w="1165463"/>
                <a:gridCol w="1165463"/>
              </a:tblGrid>
              <a:tr h="370840">
                <a:tc>
                  <a:txBody>
                    <a:bodyPr/>
                    <a:lstStyle>
                      <a:lvl1pPr marL="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9pPr>
                    </a:lstStyle>
                    <a:p>
                      <a:r>
                        <a:rPr lang="zh-CN" altLang="en-US" sz="1400" dirty="0">
                          <a:solidFill>
                            <a:srgbClr val="5F2987"/>
                          </a:solidFill>
                          <a:latin typeface="Times New Roman" panose="02020603050405020304" charset="0"/>
                          <a:ea typeface="微软雅黑" panose="020B0503020204020204" charset="-122"/>
                          <a:cs typeface="Times New Roman" panose="02020603050405020304" charset="0"/>
                        </a:rPr>
                        <a:t>平均排序</a:t>
                      </a:r>
                      <a:endParaRPr lang="zh-CN" altLang="en-US" sz="1400" dirty="0">
                        <a:solidFill>
                          <a:srgbClr val="5F2987"/>
                        </a:solidFill>
                        <a:latin typeface="Times New Roman" panose="02020603050405020304" charset="0"/>
                        <a:ea typeface="微软雅黑" panose="020B0503020204020204" charset="-122"/>
                        <a:cs typeface="Times New Roman" panose="0202060305040502030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30A0">
                        <a:alpha val="10196"/>
                      </a:srgbClr>
                    </a:solidFill>
                  </a:tcPr>
                </a:tc>
                <a:tc>
                  <a:txBody>
                    <a:bodyPr/>
                    <a:lstStyle>
                      <a:lvl1pPr marL="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9pPr>
                    </a:lstStyle>
                    <a:p>
                      <a:pPr algn="ctr"/>
                      <a:r>
                        <a:rPr lang="en-US" altLang="zh-CN" sz="1400" dirty="0">
                          <a:solidFill>
                            <a:srgbClr val="5F2987"/>
                          </a:solidFill>
                          <a:latin typeface="Times New Roman" panose="02020603050405020304" charset="0"/>
                          <a:ea typeface="微软雅黑" panose="020B0503020204020204" charset="-122"/>
                          <a:cs typeface="Times New Roman" panose="02020603050405020304" charset="0"/>
                        </a:rPr>
                        <a:t>3.2</a:t>
                      </a:r>
                      <a:endParaRPr lang="zh-CN" altLang="en-US" sz="1400" dirty="0">
                        <a:solidFill>
                          <a:srgbClr val="5F2987"/>
                        </a:solidFill>
                        <a:latin typeface="Times New Roman" panose="02020603050405020304" charset="0"/>
                        <a:ea typeface="微软雅黑" panose="020B0503020204020204" charset="-122"/>
                        <a:cs typeface="Times New Roman" panose="0202060305040502030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30A0">
                        <a:alpha val="10196"/>
                      </a:srgbClr>
                    </a:solidFill>
                  </a:tcPr>
                </a:tc>
                <a:tc>
                  <a:txBody>
                    <a:bodyPr/>
                    <a:lstStyle>
                      <a:lvl1pPr marL="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9pPr>
                    </a:lstStyle>
                    <a:p>
                      <a:pPr algn="ctr"/>
                      <a:r>
                        <a:rPr lang="en-US" altLang="zh-CN" sz="1400" dirty="0">
                          <a:solidFill>
                            <a:srgbClr val="5F2987"/>
                          </a:solidFill>
                          <a:latin typeface="Times New Roman" panose="02020603050405020304" charset="0"/>
                          <a:ea typeface="微软雅黑" panose="020B0503020204020204" charset="-122"/>
                          <a:cs typeface="Times New Roman" panose="02020603050405020304" charset="0"/>
                        </a:rPr>
                        <a:t>5.1</a:t>
                      </a:r>
                      <a:endParaRPr lang="zh-CN" altLang="en-US" sz="1400" dirty="0">
                        <a:solidFill>
                          <a:srgbClr val="5F2987"/>
                        </a:solidFill>
                        <a:latin typeface="Times New Roman" panose="02020603050405020304" charset="0"/>
                        <a:ea typeface="微软雅黑" panose="020B0503020204020204" charset="-122"/>
                        <a:cs typeface="Times New Roman" panose="0202060305040502030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30A0">
                        <a:alpha val="10196"/>
                      </a:srgbClr>
                    </a:solidFill>
                  </a:tcPr>
                </a:tc>
                <a:tc>
                  <a:txBody>
                    <a:bodyPr/>
                    <a:lstStyle>
                      <a:lvl1pPr marL="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9pPr>
                    </a:lstStyle>
                    <a:p>
                      <a:pPr algn="ctr"/>
                      <a:r>
                        <a:rPr lang="en-US" altLang="zh-CN" sz="1400" dirty="0">
                          <a:solidFill>
                            <a:srgbClr val="5F2987"/>
                          </a:solidFill>
                          <a:latin typeface="Times New Roman" panose="02020603050405020304" charset="0"/>
                          <a:ea typeface="微软雅黑" panose="020B0503020204020204" charset="-122"/>
                          <a:cs typeface="Times New Roman" panose="02020603050405020304" charset="0"/>
                        </a:rPr>
                        <a:t>5.3</a:t>
                      </a:r>
                      <a:endParaRPr lang="zh-CN" altLang="en-US" sz="1400" dirty="0">
                        <a:solidFill>
                          <a:srgbClr val="5F2987"/>
                        </a:solidFill>
                        <a:latin typeface="Times New Roman" panose="02020603050405020304" charset="0"/>
                        <a:ea typeface="微软雅黑" panose="020B0503020204020204" charset="-122"/>
                        <a:cs typeface="Times New Roman" panose="0202060305040502030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30A0">
                        <a:alpha val="10196"/>
                      </a:srgbClr>
                    </a:solidFill>
                  </a:tcPr>
                </a:tc>
                <a:tc>
                  <a:txBody>
                    <a:bodyPr/>
                    <a:lstStyle>
                      <a:lvl1pPr marL="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9pPr>
                    </a:lstStyle>
                    <a:p>
                      <a:pPr algn="ctr"/>
                      <a:r>
                        <a:rPr lang="en-US" altLang="zh-CN" sz="1400" dirty="0">
                          <a:solidFill>
                            <a:srgbClr val="5F2987"/>
                          </a:solidFill>
                          <a:latin typeface="Times New Roman" panose="02020603050405020304" charset="0"/>
                          <a:ea typeface="微软雅黑" panose="020B0503020204020204" charset="-122"/>
                          <a:cs typeface="Times New Roman" panose="02020603050405020304" charset="0"/>
                        </a:rPr>
                        <a:t>6.3</a:t>
                      </a:r>
                      <a:endParaRPr lang="zh-CN" altLang="en-US" sz="1400" dirty="0">
                        <a:solidFill>
                          <a:srgbClr val="5F2987"/>
                        </a:solidFill>
                        <a:latin typeface="Times New Roman" panose="02020603050405020304" charset="0"/>
                        <a:ea typeface="微软雅黑" panose="020B0503020204020204" charset="-122"/>
                        <a:cs typeface="Times New Roman" panose="0202060305040502030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30A0">
                        <a:alpha val="10196"/>
                      </a:srgbClr>
                    </a:solidFill>
                  </a:tcPr>
                </a:tc>
                <a:tc>
                  <a:txBody>
                    <a:bodyPr/>
                    <a:lstStyle>
                      <a:lvl1pPr marL="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9pPr>
                    </a:lstStyle>
                    <a:p>
                      <a:pPr algn="ctr"/>
                      <a:r>
                        <a:rPr lang="en-US" altLang="zh-CN" sz="1400" dirty="0">
                          <a:solidFill>
                            <a:srgbClr val="5F2987"/>
                          </a:solidFill>
                          <a:latin typeface="Times New Roman" panose="02020603050405020304" charset="0"/>
                          <a:ea typeface="微软雅黑" panose="020B0503020204020204" charset="-122"/>
                          <a:cs typeface="Times New Roman" panose="02020603050405020304" charset="0"/>
                        </a:rPr>
                        <a:t>7.1</a:t>
                      </a:r>
                      <a:endParaRPr lang="zh-CN" altLang="en-US" sz="1400" dirty="0">
                        <a:solidFill>
                          <a:srgbClr val="5F2987"/>
                        </a:solidFill>
                        <a:latin typeface="Times New Roman" panose="02020603050405020304" charset="0"/>
                        <a:ea typeface="微软雅黑" panose="020B0503020204020204" charset="-122"/>
                        <a:cs typeface="Times New Roman" panose="0202060305040502030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30A0">
                        <a:alpha val="10196"/>
                      </a:srgbClr>
                    </a:solidFill>
                  </a:tcPr>
                </a:tc>
                <a:tc>
                  <a:txBody>
                    <a:bodyPr/>
                    <a:lstStyle>
                      <a:lvl1pPr marL="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9pPr>
                    </a:lstStyle>
                    <a:p>
                      <a:pPr algn="ctr"/>
                      <a:r>
                        <a:rPr lang="en-US" altLang="zh-CN" sz="1400" dirty="0">
                          <a:solidFill>
                            <a:srgbClr val="5F2987"/>
                          </a:solidFill>
                          <a:latin typeface="Times New Roman" panose="02020603050405020304" charset="0"/>
                          <a:ea typeface="微软雅黑" panose="020B0503020204020204" charset="-122"/>
                          <a:cs typeface="Times New Roman" panose="02020603050405020304" charset="0"/>
                        </a:rPr>
                        <a:t>7.5</a:t>
                      </a:r>
                      <a:endParaRPr lang="zh-CN" altLang="en-US" sz="1400" dirty="0">
                        <a:solidFill>
                          <a:srgbClr val="5F2987"/>
                        </a:solidFill>
                        <a:latin typeface="Times New Roman" panose="02020603050405020304" charset="0"/>
                        <a:ea typeface="微软雅黑" panose="020B0503020204020204" charset="-122"/>
                        <a:cs typeface="Times New Roman" panose="0202060305040502030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30A0">
                        <a:alpha val="10196"/>
                      </a:srgbClr>
                    </a:solidFill>
                  </a:tcPr>
                </a:tc>
                <a:tc>
                  <a:txBody>
                    <a:bodyPr/>
                    <a:lstStyle>
                      <a:lvl1pPr marL="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9pPr>
                    </a:lstStyle>
                    <a:p>
                      <a:pPr algn="ctr"/>
                      <a:r>
                        <a:rPr lang="en-US" altLang="zh-CN" sz="1400" dirty="0">
                          <a:solidFill>
                            <a:srgbClr val="5F2987"/>
                          </a:solidFill>
                          <a:latin typeface="Times New Roman" panose="02020603050405020304" charset="0"/>
                          <a:ea typeface="微软雅黑" panose="020B0503020204020204" charset="-122"/>
                          <a:cs typeface="Times New Roman" panose="02020603050405020304" charset="0"/>
                        </a:rPr>
                        <a:t>7.8</a:t>
                      </a:r>
                      <a:endParaRPr lang="zh-CN" altLang="en-US" sz="1400" dirty="0">
                        <a:solidFill>
                          <a:srgbClr val="5F2987"/>
                        </a:solidFill>
                        <a:latin typeface="Times New Roman" panose="02020603050405020304" charset="0"/>
                        <a:ea typeface="微软雅黑" panose="020B0503020204020204" charset="-122"/>
                        <a:cs typeface="Times New Roman" panose="0202060305040502030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30A0">
                        <a:alpha val="10196"/>
                      </a:srgbClr>
                    </a:solidFill>
                  </a:tcPr>
                </a:tc>
                <a:tc>
                  <a:txBody>
                    <a:bodyPr/>
                    <a:lstStyle>
                      <a:lvl1pPr marL="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1pPr>
                      <a:lvl2pPr marL="457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2pPr>
                      <a:lvl3pPr marL="914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3pPr>
                      <a:lvl4pPr marL="1371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4pPr>
                      <a:lvl5pPr marL="18288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5pPr>
                      <a:lvl6pPr marL="22860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6pPr>
                      <a:lvl7pPr marL="27432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7pPr>
                      <a:lvl8pPr marL="32004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8pPr>
                      <a:lvl9pPr marL="3657600" algn="l" defTabSz="914400" rtl="0" eaLnBrk="1" latinLnBrk="0" hangingPunct="1">
                        <a:defRPr sz="1800" b="1" kern="1200">
                          <a:solidFill>
                            <a:schemeClr val="lt1"/>
                          </a:solidFill>
                          <a:latin typeface="等线" panose="02010600030101010101" pitchFamily="2" charset="-122"/>
                          <a:ea typeface="等线" panose="02010600030101010101" pitchFamily="2" charset="-122"/>
                        </a:defRPr>
                      </a:lvl9pPr>
                    </a:lstStyle>
                    <a:p>
                      <a:pPr algn="ctr"/>
                      <a:r>
                        <a:rPr lang="en-US" altLang="zh-CN" sz="1400" dirty="0">
                          <a:solidFill>
                            <a:srgbClr val="5F2987"/>
                          </a:solidFill>
                          <a:latin typeface="Times New Roman" panose="02020603050405020304" charset="0"/>
                          <a:ea typeface="微软雅黑" panose="020B0503020204020204" charset="-122"/>
                          <a:cs typeface="Times New Roman" panose="02020603050405020304" charset="0"/>
                        </a:rPr>
                        <a:t>9.2</a:t>
                      </a:r>
                      <a:endParaRPr lang="zh-CN" altLang="en-US" sz="1400" dirty="0">
                        <a:solidFill>
                          <a:srgbClr val="5F2987"/>
                        </a:solidFill>
                        <a:latin typeface="Times New Roman" panose="02020603050405020304" charset="0"/>
                        <a:ea typeface="微软雅黑" panose="020B0503020204020204" charset="-122"/>
                        <a:cs typeface="Times New Roman" panose="02020603050405020304" charset="0"/>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7030A0">
                        <a:alpha val="10196"/>
                      </a:srgbClr>
                    </a:solidFill>
                  </a:tcPr>
                </a:tc>
              </a:tr>
            </a:tbl>
          </a:graphicData>
        </a:graphic>
      </p:graphicFrame>
      <p:sp>
        <p:nvSpPr>
          <p:cNvPr id="9" name="文本框 8"/>
          <p:cNvSpPr txBox="1"/>
          <p:nvPr/>
        </p:nvSpPr>
        <p:spPr>
          <a:xfrm>
            <a:off x="934356" y="5602520"/>
            <a:ext cx="10489167" cy="246221"/>
          </a:xfrm>
          <a:prstGeom prst="rect">
            <a:avLst/>
          </a:prstGeom>
          <a:solidFill>
            <a:sysClr val="window" lastClr="FFFFFF"/>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SUCRA</a:t>
            </a:r>
            <a:r>
              <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：优选概率排名曲线；</a:t>
            </a:r>
            <a:r>
              <a:rPr kumimoji="0" lang="en-US" altLang="zh-CN" sz="1000" b="0" i="0" u="none" strike="noStrike" kern="0" cap="none" spc="0" normalizeH="0" baseline="0" noProof="0" dirty="0" err="1">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AmB</a:t>
            </a:r>
            <a:r>
              <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，两性霉素</a:t>
            </a:r>
            <a:r>
              <a:rPr kumimoji="0" lang="en-US" altLang="zh-CN"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B</a:t>
            </a:r>
            <a:r>
              <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脱氧胆酸盐；</a:t>
            </a:r>
            <a:r>
              <a:rPr kumimoji="0" lang="en-US" altLang="zh-CN"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L-</a:t>
            </a:r>
            <a:r>
              <a:rPr kumimoji="0" lang="en-US" altLang="zh-CN" sz="1000" b="0" i="0" u="none" strike="noStrike" kern="0" cap="none" spc="0" normalizeH="0" baseline="0" noProof="0" dirty="0" err="1">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AmB</a:t>
            </a:r>
            <a:r>
              <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，脂质体两性霉素</a:t>
            </a:r>
            <a:r>
              <a:rPr kumimoji="0" lang="en-US" altLang="zh-CN"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B</a:t>
            </a:r>
            <a:r>
              <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r>
              <a:rPr kumimoji="0" lang="en-US" altLang="zh-CN"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ABCD</a:t>
            </a:r>
            <a:r>
              <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，两性霉素</a:t>
            </a:r>
            <a:r>
              <a:rPr kumimoji="0" lang="en-US" altLang="zh-CN"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B</a:t>
            </a:r>
            <a:r>
              <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胶体分散体；</a:t>
            </a:r>
            <a:r>
              <a:rPr kumimoji="0" lang="en-US" altLang="zh-CN"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ABLC</a:t>
            </a:r>
            <a:r>
              <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，两性霉素</a:t>
            </a:r>
            <a:r>
              <a:rPr kumimoji="0" lang="en-US" altLang="zh-CN"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B</a:t>
            </a:r>
            <a:r>
              <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脂质复合物</a:t>
            </a:r>
            <a:endParaRPr kumimoji="0" lang="zh-CN" altLang="en-US" sz="1000" b="0" i="0" u="none" strike="noStrike" kern="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10" name="矩形 9"/>
          <p:cNvSpPr/>
          <p:nvPr/>
        </p:nvSpPr>
        <p:spPr>
          <a:xfrm>
            <a:off x="0" y="6573833"/>
            <a:ext cx="10089320" cy="246221"/>
          </a:xfrm>
          <a:prstGeom prst="rect">
            <a:avLst/>
          </a:prstGeom>
        </p:spPr>
        <p:txBody>
          <a:bodyPr wrap="square">
            <a:spAutoFit/>
          </a:bodyPr>
          <a:lstStyle/>
          <a:p>
            <a:r>
              <a:rPr lang="en-US" altLang="zh-CN" sz="1000" dirty="0">
                <a:latin typeface="Times New Roman" panose="02020603050405020304" charset="0"/>
                <a:ea typeface="微软雅黑" panose="020B0503020204020204" charset="-122"/>
                <a:cs typeface="Times New Roman" panose="02020603050405020304" charset="0"/>
              </a:rPr>
              <a:t>Ao Liu et al. BMC Infect Dis . 2024 Jun 12;24(1):581</a:t>
            </a:r>
            <a:endParaRPr lang="en-US" altLang="zh-CN" sz="1000" dirty="0">
              <a:latin typeface="Times New Roman" panose="02020603050405020304" charset="0"/>
              <a:ea typeface="微软雅黑" panose="020B0503020204020204" charset="-122"/>
              <a:cs typeface="Times New Roman" panose="02020603050405020304" charset="0"/>
            </a:endParaRPr>
          </a:p>
        </p:txBody>
      </p:sp>
      <p:sp>
        <p:nvSpPr>
          <p:cNvPr id="21" name="文本框 20"/>
          <p:cNvSpPr txBox="1"/>
          <p:nvPr/>
        </p:nvSpPr>
        <p:spPr>
          <a:xfrm>
            <a:off x="934356" y="5875258"/>
            <a:ext cx="10323287" cy="415498"/>
          </a:xfrm>
          <a:prstGeom prst="rect">
            <a:avLst/>
          </a:prstGeom>
          <a:noFill/>
        </p:spPr>
        <p:txBody>
          <a:bodyPr wrap="square">
            <a:spAutoFit/>
          </a:bodyPr>
          <a:lstStyle/>
          <a:p>
            <a:r>
              <a:rPr lang="zh-CN" altLang="en-US" sz="1000" dirty="0">
                <a:latin typeface="Times New Roman" panose="02020603050405020304" charset="0"/>
                <a:ea typeface="微软雅黑" panose="020B0503020204020204" charset="-122"/>
                <a:cs typeface="Times New Roman" panose="02020603050405020304" charset="0"/>
              </a:rPr>
              <a:t>本文对</a:t>
            </a:r>
            <a:r>
              <a:rPr lang="en-US" altLang="zh-CN" sz="1000" dirty="0">
                <a:latin typeface="Times New Roman" panose="02020603050405020304" charset="0"/>
                <a:ea typeface="微软雅黑" panose="020B0503020204020204" charset="-122"/>
                <a:cs typeface="Times New Roman" panose="02020603050405020304" charset="0"/>
              </a:rPr>
              <a:t>1997-2020</a:t>
            </a:r>
            <a:r>
              <a:rPr lang="zh-CN" altLang="en-US" sz="1000" dirty="0">
                <a:latin typeface="Times New Roman" panose="02020603050405020304" charset="0"/>
                <a:ea typeface="微软雅黑" panose="020B0503020204020204" charset="-122"/>
                <a:cs typeface="Times New Roman" panose="02020603050405020304" charset="0"/>
              </a:rPr>
              <a:t>年间发表的</a:t>
            </a:r>
            <a:r>
              <a:rPr lang="en-US" altLang="zh-CN" sz="1000" dirty="0">
                <a:latin typeface="Times New Roman" panose="02020603050405020304" charset="0"/>
                <a:ea typeface="微软雅黑" panose="020B0503020204020204" charset="-122"/>
                <a:cs typeface="Times New Roman" panose="02020603050405020304" charset="0"/>
              </a:rPr>
              <a:t>12</a:t>
            </a:r>
            <a:r>
              <a:rPr lang="zh-CN" altLang="en-US" sz="1000" dirty="0">
                <a:latin typeface="Times New Roman" panose="02020603050405020304" charset="0"/>
                <a:ea typeface="微软雅黑" panose="020B0503020204020204" charset="-122"/>
                <a:cs typeface="Times New Roman" panose="02020603050405020304" charset="0"/>
              </a:rPr>
              <a:t>项研究（</a:t>
            </a:r>
            <a:r>
              <a:rPr lang="en-US" altLang="zh-CN" sz="1000" dirty="0">
                <a:latin typeface="Times New Roman" panose="02020603050405020304" charset="0"/>
                <a:ea typeface="微软雅黑" panose="020B0503020204020204" charset="-122"/>
                <a:cs typeface="Times New Roman" panose="02020603050405020304" charset="0"/>
              </a:rPr>
              <a:t>5</a:t>
            </a:r>
            <a:r>
              <a:rPr lang="zh-CN" altLang="en-US" sz="1000" dirty="0">
                <a:latin typeface="Times New Roman" panose="02020603050405020304" charset="0"/>
                <a:ea typeface="微软雅黑" panose="020B0503020204020204" charset="-122"/>
                <a:cs typeface="Times New Roman" panose="02020603050405020304" charset="0"/>
              </a:rPr>
              <a:t>项</a:t>
            </a:r>
            <a:r>
              <a:rPr lang="en-US" altLang="zh-CN" sz="1000" dirty="0">
                <a:latin typeface="Times New Roman" panose="02020603050405020304" charset="0"/>
                <a:ea typeface="微软雅黑" panose="020B0503020204020204" charset="-122"/>
                <a:cs typeface="Times New Roman" panose="02020603050405020304" charset="0"/>
              </a:rPr>
              <a:t>RCT</a:t>
            </a:r>
            <a:r>
              <a:rPr lang="zh-CN" altLang="en-US" sz="1000" dirty="0">
                <a:latin typeface="Times New Roman" panose="02020603050405020304" charset="0"/>
                <a:ea typeface="微软雅黑" panose="020B0503020204020204" charset="-122"/>
                <a:cs typeface="Times New Roman" panose="02020603050405020304" charset="0"/>
              </a:rPr>
              <a:t>研究、</a:t>
            </a:r>
            <a:r>
              <a:rPr lang="en-US" altLang="zh-CN" sz="1000" dirty="0">
                <a:latin typeface="Times New Roman" panose="02020603050405020304" charset="0"/>
                <a:ea typeface="微软雅黑" panose="020B0503020204020204" charset="-122"/>
                <a:cs typeface="Times New Roman" panose="02020603050405020304" charset="0"/>
              </a:rPr>
              <a:t>7</a:t>
            </a:r>
            <a:r>
              <a:rPr lang="zh-CN" altLang="en-US" sz="1000" dirty="0">
                <a:latin typeface="Times New Roman" panose="02020603050405020304" charset="0"/>
                <a:ea typeface="微软雅黑" panose="020B0503020204020204" charset="-122"/>
                <a:cs typeface="Times New Roman" panose="02020603050405020304" charset="0"/>
              </a:rPr>
              <a:t>项观察性研究）进行网状荟萃分析，共纳入</a:t>
            </a:r>
            <a:r>
              <a:rPr lang="en-US" altLang="zh-CN" sz="1000" dirty="0">
                <a:latin typeface="Times New Roman" panose="02020603050405020304" charset="0"/>
                <a:ea typeface="微软雅黑" panose="020B0503020204020204" charset="-122"/>
                <a:cs typeface="Times New Roman" panose="02020603050405020304" charset="0"/>
              </a:rPr>
              <a:t>2438</a:t>
            </a:r>
            <a:r>
              <a:rPr lang="zh-CN" altLang="en-US" sz="1000" dirty="0">
                <a:latin typeface="Times New Roman" panose="02020603050405020304" charset="0"/>
                <a:ea typeface="微软雅黑" panose="020B0503020204020204" charset="-122"/>
                <a:cs typeface="Times New Roman" panose="02020603050405020304" charset="0"/>
              </a:rPr>
              <a:t>名患者，共涉及</a:t>
            </a:r>
            <a:r>
              <a:rPr lang="en-US" altLang="zh-CN" sz="1000" dirty="0">
                <a:latin typeface="Times New Roman" panose="02020603050405020304" charset="0"/>
                <a:ea typeface="微软雅黑" panose="020B0503020204020204" charset="-122"/>
                <a:cs typeface="Times New Roman" panose="02020603050405020304" charset="0"/>
              </a:rPr>
              <a:t>9</a:t>
            </a:r>
            <a:r>
              <a:rPr lang="zh-CN" altLang="en-US" sz="1000" dirty="0">
                <a:latin typeface="Times New Roman" panose="02020603050405020304" charset="0"/>
                <a:ea typeface="微软雅黑" panose="020B0503020204020204" charset="-122"/>
                <a:cs typeface="Times New Roman" panose="02020603050405020304" charset="0"/>
              </a:rPr>
              <a:t>种抗真菌药物的</a:t>
            </a:r>
            <a:r>
              <a:rPr lang="en-US" altLang="zh-CN" sz="1000" dirty="0">
                <a:latin typeface="Times New Roman" panose="02020603050405020304" charset="0"/>
                <a:ea typeface="微软雅黑" panose="020B0503020204020204" charset="-122"/>
                <a:cs typeface="Times New Roman" panose="02020603050405020304" charset="0"/>
              </a:rPr>
              <a:t>11</a:t>
            </a:r>
            <a:r>
              <a:rPr lang="zh-CN" altLang="en-US" sz="1000" dirty="0">
                <a:latin typeface="Times New Roman" panose="02020603050405020304" charset="0"/>
                <a:ea typeface="微软雅黑" panose="020B0503020204020204" charset="-122"/>
                <a:cs typeface="Times New Roman" panose="02020603050405020304" charset="0"/>
              </a:rPr>
              <a:t>种治疗方案，旨在评估不同抗真菌治疗方案在治疗</a:t>
            </a:r>
            <a:r>
              <a:rPr lang="en-US" altLang="zh-CN" sz="1000" dirty="0">
                <a:latin typeface="Times New Roman" panose="02020603050405020304" charset="0"/>
                <a:ea typeface="微软雅黑" panose="020B0503020204020204" charset="-122"/>
                <a:cs typeface="Times New Roman" panose="02020603050405020304" charset="0"/>
              </a:rPr>
              <a:t>IA</a:t>
            </a:r>
            <a:r>
              <a:rPr lang="zh-CN" altLang="en-US" sz="1000" dirty="0">
                <a:latin typeface="Times New Roman" panose="02020603050405020304" charset="0"/>
                <a:ea typeface="微软雅黑" panose="020B0503020204020204" charset="-122"/>
                <a:cs typeface="Times New Roman" panose="02020603050405020304" charset="0"/>
              </a:rPr>
              <a:t>中的疗效</a:t>
            </a:r>
            <a:endParaRPr lang="zh-CN" altLang="en-US" sz="1000" dirty="0">
              <a:latin typeface="Times New Roman" panose="02020603050405020304" charset="0"/>
              <a:ea typeface="微软雅黑" panose="020B0503020204020204" charset="-122"/>
              <a:cs typeface="Times New Roman" panose="02020603050405020304" charset="0"/>
            </a:endParaRPr>
          </a:p>
        </p:txBody>
      </p:sp>
      <p:sp>
        <p:nvSpPr>
          <p:cNvPr id="44" name="标题 43"/>
          <p:cNvSpPr>
            <a:spLocks noGrp="1"/>
          </p:cNvSpPr>
          <p:nvPr>
            <p:ph type="title"/>
          </p:nvPr>
        </p:nvSpPr>
        <p:spPr>
          <a:xfrm>
            <a:off x="838199" y="365125"/>
            <a:ext cx="10769357" cy="549275"/>
          </a:xfrm>
        </p:spPr>
        <p:txBody>
          <a:bodyPr>
            <a:normAutofit fontScale="90000"/>
          </a:bodyPr>
          <a:lstStyle/>
          <a:p>
            <a:r>
              <a:rPr lang="en-US" altLang="zh-CN" sz="2665" dirty="0">
                <a:solidFill>
                  <a:prstClr val="black"/>
                </a:solidFill>
                <a:latin typeface="微软雅黑" panose="020B0503020204020204" charset="-122"/>
                <a:ea typeface="微软雅黑" panose="020B0503020204020204" charset="-122"/>
                <a:cs typeface="微软雅黑" panose="020B0503020204020204" charset="-122"/>
              </a:rPr>
              <a:t>META</a:t>
            </a:r>
            <a:r>
              <a:rPr lang="zh-CN" altLang="en-US" sz="2665" dirty="0">
                <a:solidFill>
                  <a:prstClr val="black"/>
                </a:solidFill>
                <a:latin typeface="微软雅黑" panose="020B0503020204020204" charset="-122"/>
                <a:ea typeface="微软雅黑" panose="020B0503020204020204" charset="-122"/>
                <a:cs typeface="微软雅黑" panose="020B0503020204020204" charset="-122"/>
              </a:rPr>
              <a:t>分析：初始单药治疗</a:t>
            </a:r>
            <a:r>
              <a:rPr lang="en-US" altLang="zh-CN" sz="2665" dirty="0">
                <a:solidFill>
                  <a:prstClr val="black"/>
                </a:solidFill>
                <a:latin typeface="微软雅黑" panose="020B0503020204020204" charset="-122"/>
                <a:ea typeface="微软雅黑" panose="020B0503020204020204" charset="-122"/>
                <a:cs typeface="微软雅黑" panose="020B0503020204020204" charset="-122"/>
              </a:rPr>
              <a:t>IA</a:t>
            </a:r>
            <a:r>
              <a:rPr lang="zh-CN" altLang="en-US" sz="2665" dirty="0">
                <a:solidFill>
                  <a:prstClr val="black"/>
                </a:solidFill>
                <a:latin typeface="微软雅黑" panose="020B0503020204020204" charset="-122"/>
                <a:ea typeface="微软雅黑" panose="020B0503020204020204" charset="-122"/>
                <a:cs typeface="微软雅黑" panose="020B0503020204020204" charset="-122"/>
              </a:rPr>
              <a:t>，艾沙康唑临床应答率的</a:t>
            </a:r>
            <a:r>
              <a:rPr lang="en-US" altLang="zh-CN" sz="2665" dirty="0">
                <a:solidFill>
                  <a:prstClr val="black"/>
                </a:solidFill>
                <a:latin typeface="微软雅黑" panose="020B0503020204020204" charset="-122"/>
                <a:ea typeface="微软雅黑" panose="020B0503020204020204" charset="-122"/>
                <a:cs typeface="微软雅黑" panose="020B0503020204020204" charset="-122"/>
              </a:rPr>
              <a:t>SUCRA</a:t>
            </a:r>
            <a:r>
              <a:rPr lang="zh-CN" altLang="en-US" sz="2665" dirty="0">
                <a:solidFill>
                  <a:prstClr val="black"/>
                </a:solidFill>
                <a:latin typeface="微软雅黑" panose="020B0503020204020204" charset="-122"/>
                <a:ea typeface="微软雅黑" panose="020B0503020204020204" charset="-122"/>
                <a:cs typeface="微软雅黑" panose="020B0503020204020204" charset="-122"/>
              </a:rPr>
              <a:t>最高，达</a:t>
            </a:r>
            <a:r>
              <a:rPr lang="en-US" altLang="zh-CN" sz="2665" dirty="0">
                <a:solidFill>
                  <a:prstClr val="black"/>
                </a:solidFill>
                <a:latin typeface="微软雅黑" panose="020B0503020204020204" charset="-122"/>
                <a:ea typeface="微软雅黑" panose="020B0503020204020204" charset="-122"/>
                <a:cs typeface="微软雅黑" panose="020B0503020204020204" charset="-122"/>
              </a:rPr>
              <a:t>77.9%</a:t>
            </a:r>
            <a:endParaRPr lang="zh-CN" altLang="en-US" sz="2665" dirty="0">
              <a:latin typeface="微软雅黑" panose="020B0503020204020204" charset="-122"/>
              <a:ea typeface="微软雅黑" panose="020B0503020204020204" charset="-122"/>
              <a:cs typeface="微软雅黑" panose="020B0503020204020204" charset="-122"/>
            </a:endParaRPr>
          </a:p>
        </p:txBody>
      </p:sp>
      <p:grpSp>
        <p:nvGrpSpPr>
          <p:cNvPr id="2" name="组合 1"/>
          <p:cNvGrpSpPr/>
          <p:nvPr/>
        </p:nvGrpSpPr>
        <p:grpSpPr>
          <a:xfrm>
            <a:off x="101791" y="473904"/>
            <a:ext cx="321653" cy="5572757"/>
            <a:chOff x="101791" y="473904"/>
            <a:chExt cx="321653" cy="5572757"/>
          </a:xfrm>
        </p:grpSpPr>
        <p:grpSp>
          <p:nvGrpSpPr>
            <p:cNvPr id="3" name="组合 2"/>
            <p:cNvGrpSpPr/>
            <p:nvPr/>
          </p:nvGrpSpPr>
          <p:grpSpPr>
            <a:xfrm rot="5400000">
              <a:off x="-2529560" y="3106766"/>
              <a:ext cx="5572757" cy="307033"/>
              <a:chOff x="1584211" y="71915"/>
              <a:chExt cx="7358148" cy="271664"/>
            </a:xfrm>
            <a:effectLst/>
          </p:grpSpPr>
          <p:sp>
            <p:nvSpPr>
              <p:cNvPr id="14" name="紫荆的职场Point7"/>
              <p:cNvSpPr/>
              <p:nvPr/>
            </p:nvSpPr>
            <p:spPr>
              <a:xfrm>
                <a:off x="1584211" y="115259"/>
                <a:ext cx="7358148" cy="167315"/>
              </a:xfrm>
              <a:prstGeom prst="roundRect">
                <a:avLst>
                  <a:gd name="adj" fmla="val 50000"/>
                </a:avLst>
              </a:prstGeom>
              <a:solidFill>
                <a:srgbClr val="8D3E8B"/>
              </a:solidFill>
              <a:ln w="38100" cap="flat" cmpd="sng" algn="ctr">
                <a:noFill/>
                <a:prstDash val="solid"/>
                <a:miter lim="800000"/>
              </a:ln>
              <a:effectLst/>
            </p:spPr>
            <p:txBody>
              <a:bodyPr lIns="98755" tIns="49378" rIns="98755" bIns="4937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HarmonyOS Sans SC Black"/>
                  <a:ea typeface="HarmonyOS Sans SC Black"/>
                  <a:cs typeface="+mn-cs"/>
                </a:endParaRPr>
              </a:p>
            </p:txBody>
          </p:sp>
          <p:sp>
            <p:nvSpPr>
              <p:cNvPr id="15" name="矩形: 圆角 14"/>
              <p:cNvSpPr/>
              <p:nvPr/>
            </p:nvSpPr>
            <p:spPr>
              <a:xfrm rot="16200000">
                <a:off x="2271454" y="-405087"/>
                <a:ext cx="271664" cy="1225668"/>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抗菌谱</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5" name="矩形: 圆角 4"/>
            <p:cNvSpPr/>
            <p:nvPr/>
          </p:nvSpPr>
          <p:spPr>
            <a:xfrm>
              <a:off x="101791" y="1680747"/>
              <a:ext cx="307033" cy="928270"/>
            </a:xfrm>
            <a:prstGeom prst="roundRect">
              <a:avLst/>
            </a:prstGeom>
            <a:solidFill>
              <a:srgbClr val="F3EB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疗效</a:t>
              </a:r>
              <a:endParaRPr lang="zh-CN" altLang="en-US" sz="1400" b="1" dirty="0">
                <a:solidFill>
                  <a:schemeClr val="tx1"/>
                </a:solidFill>
                <a:latin typeface="微软雅黑" panose="020B0503020204020204" charset="-122"/>
                <a:ea typeface="微软雅黑" panose="020B0503020204020204" charset="-122"/>
              </a:endParaRPr>
            </a:p>
          </p:txBody>
        </p:sp>
        <p:sp>
          <p:nvSpPr>
            <p:cNvPr id="11" name="矩形: 圆角 10"/>
            <p:cNvSpPr/>
            <p:nvPr/>
          </p:nvSpPr>
          <p:spPr>
            <a:xfrm>
              <a:off x="111102" y="2755294"/>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安全性</a:t>
              </a:r>
              <a:endParaRPr lang="zh-CN" altLang="en-US" sz="1400" b="1" dirty="0">
                <a:solidFill>
                  <a:srgbClr val="858585"/>
                </a:solidFill>
                <a:latin typeface="微软雅黑" panose="020B0503020204020204" charset="-122"/>
                <a:ea typeface="微软雅黑" panose="020B0503020204020204" charset="-122"/>
              </a:endParaRPr>
            </a:p>
          </p:txBody>
        </p:sp>
        <p:sp>
          <p:nvSpPr>
            <p:cNvPr id="12" name="矩形: 圆角 11"/>
            <p:cNvSpPr/>
            <p:nvPr/>
          </p:nvSpPr>
          <p:spPr>
            <a:xfrm>
              <a:off x="111102" y="3819936"/>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长疗程</a:t>
              </a:r>
              <a:endParaRPr lang="zh-CN" altLang="en-US" sz="1400" b="1" dirty="0">
                <a:solidFill>
                  <a:srgbClr val="858585"/>
                </a:solidFill>
                <a:latin typeface="微软雅黑" panose="020B0503020204020204" charset="-122"/>
                <a:ea typeface="微软雅黑" panose="020B0503020204020204" charset="-122"/>
              </a:endParaRPr>
            </a:p>
          </p:txBody>
        </p:sp>
        <p:sp>
          <p:nvSpPr>
            <p:cNvPr id="13" name="矩形: 圆角 12"/>
            <p:cNvSpPr/>
            <p:nvPr/>
          </p:nvSpPr>
          <p:spPr>
            <a:xfrm>
              <a:off x="116411" y="4906635"/>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指南推荐</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17" name="文本框 16"/>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12"/>
          <p:cNvSpPr/>
          <p:nvPr/>
        </p:nvSpPr>
        <p:spPr>
          <a:xfrm>
            <a:off x="838200" y="1192368"/>
            <a:ext cx="10739088" cy="4905732"/>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sp>
        <p:nvSpPr>
          <p:cNvPr id="12" name="文本框 11"/>
          <p:cNvSpPr txBox="1"/>
          <p:nvPr/>
        </p:nvSpPr>
        <p:spPr>
          <a:xfrm>
            <a:off x="55245" y="6361295"/>
            <a:ext cx="12047855" cy="400110"/>
          </a:xfrm>
          <a:prstGeom prst="rect">
            <a:avLst/>
          </a:prstGeom>
          <a:noFill/>
        </p:spPr>
        <p:txBody>
          <a:bodyPr wrap="square" rtlCol="0" anchor="t">
            <a:spAutoFit/>
          </a:bodyPr>
          <a:lstStyle/>
          <a:p>
            <a:r>
              <a:rPr lang="en-US" altLang="zh-CN" sz="1000" dirty="0">
                <a:latin typeface="Times New Roman" panose="02020603050405020304" charset="0"/>
                <a:ea typeface="微软雅黑" panose="020B0503020204020204" charset="-122"/>
                <a:cs typeface="Times New Roman" panose="02020603050405020304" charset="0"/>
                <a:sym typeface="+mn-ea"/>
              </a:rPr>
              <a:t>1.</a:t>
            </a:r>
            <a:r>
              <a:rPr lang="zh-CN" altLang="en-US" sz="1000" dirty="0">
                <a:latin typeface="Times New Roman" panose="02020603050405020304" charset="0"/>
                <a:ea typeface="微软雅黑" panose="020B0503020204020204" charset="-122"/>
                <a:cs typeface="Times New Roman" panose="02020603050405020304" charset="0"/>
                <a:sym typeface="+mn-ea"/>
              </a:rPr>
              <a:t>硫酸艾沙康唑胶囊说明书</a:t>
            </a:r>
            <a:r>
              <a:rPr lang="en-US" altLang="zh-CN" sz="1000" dirty="0">
                <a:latin typeface="Times New Roman" panose="02020603050405020304" charset="0"/>
                <a:ea typeface="微软雅黑" panose="020B0503020204020204" charset="-122"/>
                <a:cs typeface="Times New Roman" panose="02020603050405020304" charset="0"/>
                <a:sym typeface="+mn-ea"/>
              </a:rPr>
              <a:t>. 2023 </a:t>
            </a:r>
            <a:r>
              <a:rPr lang="zh-CN" altLang="en-US" sz="1000" dirty="0">
                <a:latin typeface="Times New Roman" panose="02020603050405020304" charset="0"/>
                <a:ea typeface="微软雅黑" panose="020B0503020204020204" charset="-122"/>
                <a:cs typeface="Times New Roman" panose="02020603050405020304" charset="0"/>
                <a:sym typeface="+mn-ea"/>
              </a:rPr>
              <a:t>年</a:t>
            </a:r>
            <a:r>
              <a:rPr lang="en-US" altLang="zh-CN" sz="1000" dirty="0">
                <a:latin typeface="Times New Roman" panose="02020603050405020304" charset="0"/>
                <a:ea typeface="微软雅黑" panose="020B0503020204020204" charset="-122"/>
                <a:cs typeface="Times New Roman" panose="02020603050405020304" charset="0"/>
                <a:sym typeface="+mn-ea"/>
              </a:rPr>
              <a:t>02 </a:t>
            </a:r>
            <a:r>
              <a:rPr lang="zh-CN" altLang="en-US" sz="1000" dirty="0">
                <a:latin typeface="Times New Roman" panose="02020603050405020304" charset="0"/>
                <a:ea typeface="微软雅黑" panose="020B0503020204020204" charset="-122"/>
                <a:cs typeface="Times New Roman" panose="02020603050405020304" charset="0"/>
                <a:sym typeface="+mn-ea"/>
              </a:rPr>
              <a:t>月</a:t>
            </a:r>
            <a:r>
              <a:rPr lang="en-US" altLang="zh-CN" sz="1000" dirty="0">
                <a:latin typeface="Times New Roman" panose="02020603050405020304" charset="0"/>
                <a:ea typeface="微软雅黑" panose="020B0503020204020204" charset="-122"/>
                <a:cs typeface="Times New Roman" panose="02020603050405020304" charset="0"/>
                <a:sym typeface="+mn-ea"/>
              </a:rPr>
              <a:t>03 </a:t>
            </a:r>
            <a:r>
              <a:rPr lang="zh-CN" altLang="en-US" sz="1000" dirty="0">
                <a:latin typeface="Times New Roman" panose="02020603050405020304" charset="0"/>
                <a:ea typeface="微软雅黑" panose="020B0503020204020204" charset="-122"/>
                <a:cs typeface="Times New Roman" panose="02020603050405020304" charset="0"/>
                <a:sym typeface="+mn-ea"/>
              </a:rPr>
              <a:t>日      </a:t>
            </a:r>
            <a:r>
              <a:rPr lang="en-US" altLang="zh-CN" sz="1000" dirty="0">
                <a:latin typeface="Times New Roman" panose="02020603050405020304" charset="0"/>
                <a:ea typeface="微软雅黑" panose="020B0503020204020204" charset="-122"/>
                <a:cs typeface="Times New Roman" panose="02020603050405020304" charset="0"/>
                <a:sym typeface="+mn-ea"/>
              </a:rPr>
              <a:t>2.</a:t>
            </a:r>
            <a:r>
              <a:rPr lang="zh-CN" altLang="en-US" sz="1000" dirty="0">
                <a:latin typeface="Times New Roman" panose="02020603050405020304" charset="0"/>
                <a:ea typeface="微软雅黑" panose="020B0503020204020204" charset="-122"/>
                <a:cs typeface="Times New Roman" panose="02020603050405020304" charset="0"/>
                <a:sym typeface="+mn-ea"/>
              </a:rPr>
              <a:t>泊沙康唑肠溶片说明书</a:t>
            </a:r>
            <a:r>
              <a:rPr lang="en-US" altLang="zh-CN" sz="1000" dirty="0">
                <a:latin typeface="Times New Roman" panose="02020603050405020304" charset="0"/>
                <a:ea typeface="微软雅黑" panose="020B0503020204020204" charset="-122"/>
                <a:cs typeface="Times New Roman" panose="02020603050405020304" charset="0"/>
                <a:sym typeface="+mn-ea"/>
              </a:rPr>
              <a:t>.2022</a:t>
            </a:r>
            <a:r>
              <a:rPr lang="zh-CN" altLang="en-US" sz="1000" dirty="0">
                <a:latin typeface="Times New Roman" panose="02020603050405020304" charset="0"/>
                <a:ea typeface="微软雅黑" panose="020B0503020204020204" charset="-122"/>
                <a:cs typeface="Times New Roman" panose="02020603050405020304" charset="0"/>
                <a:sym typeface="+mn-ea"/>
              </a:rPr>
              <a:t>年</a:t>
            </a:r>
            <a:r>
              <a:rPr lang="en-US" altLang="zh-CN" sz="1000" dirty="0">
                <a:latin typeface="Times New Roman" panose="02020603050405020304" charset="0"/>
                <a:ea typeface="微软雅黑" panose="020B0503020204020204" charset="-122"/>
                <a:cs typeface="Times New Roman" panose="02020603050405020304" charset="0"/>
                <a:sym typeface="+mn-ea"/>
              </a:rPr>
              <a:t>8</a:t>
            </a:r>
            <a:r>
              <a:rPr lang="zh-CN" altLang="en-US" sz="1000" dirty="0">
                <a:latin typeface="Times New Roman" panose="02020603050405020304" charset="0"/>
                <a:ea typeface="微软雅黑" panose="020B0503020204020204" charset="-122"/>
                <a:cs typeface="Times New Roman" panose="02020603050405020304" charset="0"/>
                <a:sym typeface="+mn-ea"/>
              </a:rPr>
              <a:t>月</a:t>
            </a:r>
            <a:r>
              <a:rPr lang="en-US" altLang="zh-CN" sz="1000" dirty="0">
                <a:latin typeface="Times New Roman" panose="02020603050405020304" charset="0"/>
                <a:ea typeface="微软雅黑" panose="020B0503020204020204" charset="-122"/>
                <a:cs typeface="Times New Roman" panose="02020603050405020304" charset="0"/>
                <a:sym typeface="+mn-ea"/>
              </a:rPr>
              <a:t>30       3. </a:t>
            </a:r>
            <a:r>
              <a:rPr lang="zh-CN" altLang="en-US" sz="1000" dirty="0">
                <a:latin typeface="Times New Roman" panose="02020603050405020304" charset="0"/>
                <a:ea typeface="微软雅黑" panose="020B0503020204020204" charset="-122"/>
                <a:cs typeface="Times New Roman" panose="02020603050405020304" charset="0"/>
                <a:sym typeface="+mn-ea"/>
              </a:rPr>
              <a:t>注射用醋酸卡泊芬净说明书</a:t>
            </a:r>
            <a:r>
              <a:rPr lang="en-US" altLang="zh-CN" sz="1000" dirty="0">
                <a:latin typeface="Times New Roman" panose="02020603050405020304" charset="0"/>
                <a:ea typeface="微软雅黑" panose="020B0503020204020204" charset="-122"/>
                <a:cs typeface="Times New Roman" panose="02020603050405020304" charset="0"/>
                <a:sym typeface="+mn-ea"/>
              </a:rPr>
              <a:t>. 2022</a:t>
            </a:r>
            <a:r>
              <a:rPr lang="zh-CN" altLang="en-US" sz="1000" dirty="0">
                <a:latin typeface="Times New Roman" panose="02020603050405020304" charset="0"/>
                <a:ea typeface="微软雅黑" panose="020B0503020204020204" charset="-122"/>
                <a:cs typeface="Times New Roman" panose="02020603050405020304" charset="0"/>
                <a:sym typeface="+mn-ea"/>
              </a:rPr>
              <a:t>年</a:t>
            </a:r>
            <a:r>
              <a:rPr lang="en-US" altLang="zh-CN" sz="1000" dirty="0">
                <a:latin typeface="Times New Roman" panose="02020603050405020304" charset="0"/>
                <a:ea typeface="微软雅黑" panose="020B0503020204020204" charset="-122"/>
                <a:cs typeface="Times New Roman" panose="02020603050405020304" charset="0"/>
                <a:sym typeface="+mn-ea"/>
              </a:rPr>
              <a:t>07</a:t>
            </a:r>
            <a:r>
              <a:rPr lang="zh-CN" altLang="en-US" sz="1000" dirty="0">
                <a:latin typeface="Times New Roman" panose="02020603050405020304" charset="0"/>
                <a:ea typeface="微软雅黑" panose="020B0503020204020204" charset="-122"/>
                <a:cs typeface="Times New Roman" panose="02020603050405020304" charset="0"/>
                <a:sym typeface="+mn-ea"/>
              </a:rPr>
              <a:t>月</a:t>
            </a:r>
            <a:r>
              <a:rPr lang="en-US" altLang="zh-CN" sz="1000" dirty="0">
                <a:latin typeface="Times New Roman" panose="02020603050405020304" charset="0"/>
                <a:ea typeface="微软雅黑" panose="020B0503020204020204" charset="-122"/>
                <a:cs typeface="Times New Roman" panose="02020603050405020304" charset="0"/>
                <a:sym typeface="+mn-ea"/>
              </a:rPr>
              <a:t>29</a:t>
            </a:r>
            <a:r>
              <a:rPr lang="zh-CN" altLang="en-US" sz="1000" dirty="0">
                <a:latin typeface="Times New Roman" panose="02020603050405020304" charset="0"/>
                <a:ea typeface="微软雅黑" panose="020B0503020204020204" charset="-122"/>
                <a:cs typeface="Times New Roman" panose="02020603050405020304" charset="0"/>
                <a:sym typeface="+mn-ea"/>
              </a:rPr>
              <a:t>日</a:t>
            </a:r>
            <a:r>
              <a:rPr lang="en-US" altLang="zh-CN" sz="1000" dirty="0">
                <a:latin typeface="Times New Roman" panose="02020603050405020304" charset="0"/>
                <a:ea typeface="微软雅黑" panose="020B0503020204020204" charset="-122"/>
                <a:cs typeface="Times New Roman" panose="02020603050405020304" charset="0"/>
                <a:sym typeface="+mn-ea"/>
              </a:rPr>
              <a:t>.     4.  </a:t>
            </a:r>
            <a:r>
              <a:rPr lang="en-US" sz="1000" dirty="0" err="1">
                <a:latin typeface="Times New Roman" panose="02020603050405020304" charset="0"/>
                <a:ea typeface="微软雅黑" panose="020B0503020204020204" charset="-122"/>
                <a:cs typeface="Times New Roman" panose="02020603050405020304" charset="0"/>
                <a:sym typeface="+mn-ea"/>
              </a:rPr>
              <a:t>Zhi</a:t>
            </a:r>
            <a:r>
              <a:rPr lang="en-US" sz="1000" dirty="0">
                <a:latin typeface="Times New Roman" panose="02020603050405020304" charset="0"/>
                <a:ea typeface="微软雅黑" panose="020B0503020204020204" charset="-122"/>
                <a:cs typeface="Times New Roman" panose="02020603050405020304" charset="0"/>
                <a:sym typeface="+mn-ea"/>
              </a:rPr>
              <a:t>-Xuan Zhou, et al. Front </a:t>
            </a:r>
            <a:r>
              <a:rPr lang="en-US" sz="1000" dirty="0" err="1">
                <a:latin typeface="Times New Roman" panose="02020603050405020304" charset="0"/>
                <a:ea typeface="微软雅黑" panose="020B0503020204020204" charset="-122"/>
                <a:cs typeface="Times New Roman" panose="02020603050405020304" charset="0"/>
                <a:sym typeface="+mn-ea"/>
              </a:rPr>
              <a:t>Pharmacol</a:t>
            </a:r>
            <a:r>
              <a:rPr lang="en-US" sz="1000" dirty="0">
                <a:latin typeface="Times New Roman" panose="02020603050405020304" charset="0"/>
                <a:ea typeface="微软雅黑" panose="020B0503020204020204" charset="-122"/>
                <a:cs typeface="Times New Roman" panose="02020603050405020304" charset="0"/>
                <a:sym typeface="+mn-ea"/>
              </a:rPr>
              <a:t>. 2022;28(13):891336.    5. </a:t>
            </a:r>
            <a:r>
              <a:rPr lang="en-US" sz="1000" dirty="0" err="1">
                <a:latin typeface="Times New Roman" panose="02020603050405020304" charset="0"/>
                <a:ea typeface="微软雅黑" panose="020B0503020204020204" charset="-122"/>
                <a:cs typeface="Times New Roman" panose="02020603050405020304" charset="0"/>
                <a:sym typeface="+mn-ea"/>
              </a:rPr>
              <a:t>Chamilos</a:t>
            </a:r>
            <a:r>
              <a:rPr lang="en-US" sz="1000" dirty="0">
                <a:latin typeface="Times New Roman" panose="02020603050405020304" charset="0"/>
                <a:ea typeface="微软雅黑" panose="020B0503020204020204" charset="-122"/>
                <a:cs typeface="Times New Roman" panose="02020603050405020304" charset="0"/>
                <a:sym typeface="+mn-ea"/>
              </a:rPr>
              <a:t> G et al. Clin </a:t>
            </a:r>
            <a:r>
              <a:rPr lang="en-US" sz="1000" dirty="0" err="1">
                <a:latin typeface="Times New Roman" panose="02020603050405020304" charset="0"/>
                <a:ea typeface="微软雅黑" panose="020B0503020204020204" charset="-122"/>
                <a:cs typeface="Times New Roman" panose="02020603050405020304" charset="0"/>
                <a:sym typeface="+mn-ea"/>
              </a:rPr>
              <a:t>Ther</a:t>
            </a:r>
            <a:r>
              <a:rPr lang="en-US" sz="1000" dirty="0">
                <a:latin typeface="Times New Roman" panose="02020603050405020304" charset="0"/>
                <a:ea typeface="微软雅黑" panose="020B0503020204020204" charset="-122"/>
                <a:cs typeface="Times New Roman" panose="02020603050405020304" charset="0"/>
                <a:sym typeface="+mn-ea"/>
              </a:rPr>
              <a:t> . 2007 Sep;29(9):1980-6.     6.</a:t>
            </a:r>
            <a:r>
              <a:rPr lang="zh-CN" altLang="en-US" sz="1000" dirty="0">
                <a:latin typeface="Times New Roman" panose="02020603050405020304" charset="0"/>
                <a:ea typeface="微软雅黑" panose="020B0503020204020204" charset="-122"/>
                <a:cs typeface="Times New Roman" panose="02020603050405020304" charset="0"/>
                <a:sym typeface="+mn-ea"/>
              </a:rPr>
              <a:t>中华医学杂志</a:t>
            </a:r>
            <a:r>
              <a:rPr lang="en-US" altLang="zh-CN" sz="1000" dirty="0">
                <a:latin typeface="Times New Roman" panose="02020603050405020304" charset="0"/>
                <a:ea typeface="微软雅黑" panose="020B0503020204020204" charset="-122"/>
                <a:cs typeface="Times New Roman" panose="02020603050405020304" charset="0"/>
                <a:sym typeface="+mn-ea"/>
              </a:rPr>
              <a:t>, 2023,103(16) : 1173-1183.</a:t>
            </a:r>
            <a:endParaRPr lang="en-US" altLang="zh-CN" sz="1000" dirty="0">
              <a:latin typeface="Times New Roman" panose="02020603050405020304" charset="0"/>
              <a:ea typeface="微软雅黑" panose="020B0503020204020204" charset="-122"/>
              <a:cs typeface="Times New Roman" panose="02020603050405020304" charset="0"/>
              <a:sym typeface="+mn-ea"/>
            </a:endParaRPr>
          </a:p>
        </p:txBody>
      </p:sp>
      <p:sp>
        <p:nvSpPr>
          <p:cNvPr id="46" name="标题 45"/>
          <p:cNvSpPr>
            <a:spLocks noGrp="1"/>
          </p:cNvSpPr>
          <p:nvPr>
            <p:ph type="title"/>
          </p:nvPr>
        </p:nvSpPr>
        <p:spPr>
          <a:xfrm>
            <a:off x="769055" y="266135"/>
            <a:ext cx="10969200" cy="70560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与</a:t>
            </a:r>
            <a:r>
              <a:rPr lang="en-US" altLang="zh-CN" sz="2400" dirty="0">
                <a:latin typeface="微软雅黑" panose="020B0503020204020204" charset="-122"/>
                <a:ea typeface="微软雅黑" panose="020B0503020204020204" charset="-122"/>
                <a:cs typeface="微软雅黑" panose="020B0503020204020204" charset="-122"/>
              </a:rPr>
              <a:t>AmB</a:t>
            </a:r>
            <a:r>
              <a:rPr lang="zh-CN" altLang="en-US" sz="2400" dirty="0">
                <a:latin typeface="微软雅黑" panose="020B0503020204020204" charset="-122"/>
                <a:ea typeface="微软雅黑" panose="020B0503020204020204" charset="-122"/>
                <a:cs typeface="微软雅黑" panose="020B0503020204020204" charset="-122"/>
              </a:rPr>
              <a:t>相比，艾沙康唑的肾毒性发生率较低，肾脏安全性更优</a:t>
            </a:r>
            <a:endParaRPr lang="zh-CN" altLang="en-US" sz="2400" dirty="0">
              <a:latin typeface="微软雅黑" panose="020B0503020204020204" charset="-122"/>
              <a:ea typeface="微软雅黑" panose="020B0503020204020204" charset="-122"/>
              <a:cs typeface="微软雅黑" panose="020B0503020204020204" charset="-122"/>
            </a:endParaRPr>
          </a:p>
        </p:txBody>
      </p:sp>
      <p:grpSp>
        <p:nvGrpSpPr>
          <p:cNvPr id="30" name="组合 29"/>
          <p:cNvGrpSpPr/>
          <p:nvPr/>
        </p:nvGrpSpPr>
        <p:grpSpPr>
          <a:xfrm>
            <a:off x="1261314" y="2224637"/>
            <a:ext cx="9486896" cy="4151431"/>
            <a:chOff x="6509920" y="3144023"/>
            <a:chExt cx="4897483" cy="3106950"/>
          </a:xfrm>
        </p:grpSpPr>
        <p:graphicFrame>
          <p:nvGraphicFramePr>
            <p:cNvPr id="31" name="图表 30"/>
            <p:cNvGraphicFramePr/>
            <p:nvPr/>
          </p:nvGraphicFramePr>
          <p:xfrm>
            <a:off x="6681729" y="3144023"/>
            <a:ext cx="4725674" cy="3106950"/>
          </p:xfrm>
          <a:graphic>
            <a:graphicData uri="http://schemas.openxmlformats.org/drawingml/2006/chart">
              <c:chart xmlns:c="http://schemas.openxmlformats.org/drawingml/2006/chart" xmlns:r="http://schemas.openxmlformats.org/officeDocument/2006/relationships" r:id="rId1"/>
            </a:graphicData>
          </a:graphic>
        </p:graphicFrame>
        <p:sp>
          <p:nvSpPr>
            <p:cNvPr id="45" name="文本框 7"/>
            <p:cNvSpPr txBox="1"/>
            <p:nvPr/>
          </p:nvSpPr>
          <p:spPr>
            <a:xfrm rot="16200000">
              <a:off x="5540082" y="4341853"/>
              <a:ext cx="2098561" cy="158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Times New Roman" panose="02020603050405020304" charset="0"/>
                  <a:ea typeface="微软雅黑" panose="020B0503020204020204" charset="-122"/>
                  <a:cs typeface="Times New Roman" panose="02020603050405020304" charset="0"/>
                </a:rPr>
                <a:t>肾毒性发生率</a:t>
              </a:r>
              <a:endParaRPr kumimoji="0" lang="en-US" altLang="zh-CN" sz="1400" b="0" i="0" u="none" strike="noStrike" kern="1200" cap="none" spc="0" normalizeH="0" baseline="0" noProof="0" dirty="0">
                <a:ln>
                  <a:noFill/>
                </a:ln>
                <a:solidFill>
                  <a:srgbClr val="0000C9"/>
                </a:solidFill>
                <a:effectLst/>
                <a:uLnTx/>
                <a:uFillTx/>
                <a:latin typeface="Times New Roman" panose="02020603050405020304" charset="0"/>
                <a:ea typeface="微软雅黑" panose="020B0503020204020204" charset="-122"/>
                <a:cs typeface="Times New Roman" panose="02020603050405020304" charset="0"/>
                <a:sym typeface="+mn-ea"/>
              </a:endParaRPr>
            </a:p>
          </p:txBody>
        </p:sp>
      </p:grpSp>
      <p:sp>
        <p:nvSpPr>
          <p:cNvPr id="4" name="矩形: 圆角 3"/>
          <p:cNvSpPr/>
          <p:nvPr/>
        </p:nvSpPr>
        <p:spPr>
          <a:xfrm>
            <a:off x="1183324" y="1376780"/>
            <a:ext cx="9997124" cy="503503"/>
          </a:xfrm>
          <a:prstGeom prst="roundRect">
            <a:avLst/>
          </a:prstGeom>
          <a:solidFill>
            <a:srgbClr val="8D3E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Times New Roman" panose="02020603050405020304" charset="0"/>
                <a:ea typeface="微软雅黑" panose="020B0503020204020204" charset="-122"/>
                <a:cs typeface="Times New Roman" panose="02020603050405020304" charset="0"/>
              </a:rPr>
              <a:t>不同药物说明书及不同研究报道：艾沙康唑肾毒性发生率为</a:t>
            </a:r>
            <a:r>
              <a:rPr lang="en-US" altLang="zh-CN" sz="1600" b="1" dirty="0">
                <a:latin typeface="Times New Roman" panose="02020603050405020304" charset="0"/>
                <a:ea typeface="微软雅黑" panose="020B0503020204020204" charset="-122"/>
                <a:cs typeface="Times New Roman" panose="02020603050405020304" charset="0"/>
              </a:rPr>
              <a:t>0.7%</a:t>
            </a:r>
            <a:r>
              <a:rPr lang="zh-CN" altLang="en-US" sz="1600" b="1" dirty="0">
                <a:latin typeface="Times New Roman" panose="02020603050405020304" charset="0"/>
                <a:ea typeface="微软雅黑" panose="020B0503020204020204" charset="-122"/>
                <a:cs typeface="Times New Roman" panose="02020603050405020304" charset="0"/>
              </a:rPr>
              <a:t>，远低于其它抗真菌药物</a:t>
            </a:r>
            <a:r>
              <a:rPr lang="en-US" altLang="zh-CN" sz="1600" b="1" baseline="30000" dirty="0">
                <a:latin typeface="Times New Roman" panose="02020603050405020304" charset="0"/>
                <a:ea typeface="微软雅黑" panose="020B0503020204020204" charset="-122"/>
                <a:cs typeface="Times New Roman" panose="02020603050405020304" charset="0"/>
              </a:rPr>
              <a:t>1-6</a:t>
            </a:r>
            <a:endParaRPr lang="en-US" altLang="zh-CN" sz="1600" b="1" baseline="30000" dirty="0">
              <a:latin typeface="Times New Roman" panose="02020603050405020304" charset="0"/>
              <a:ea typeface="微软雅黑" panose="020B0503020204020204" charset="-122"/>
              <a:cs typeface="Times New Roman" panose="02020603050405020304" charset="0"/>
            </a:endParaRPr>
          </a:p>
        </p:txBody>
      </p:sp>
      <p:grpSp>
        <p:nvGrpSpPr>
          <p:cNvPr id="2" name="组合 1"/>
          <p:cNvGrpSpPr/>
          <p:nvPr/>
        </p:nvGrpSpPr>
        <p:grpSpPr>
          <a:xfrm>
            <a:off x="101791" y="473904"/>
            <a:ext cx="321653" cy="5572757"/>
            <a:chOff x="101791" y="473904"/>
            <a:chExt cx="321653" cy="5572757"/>
          </a:xfrm>
        </p:grpSpPr>
        <p:grpSp>
          <p:nvGrpSpPr>
            <p:cNvPr id="3" name="组合 2"/>
            <p:cNvGrpSpPr/>
            <p:nvPr/>
          </p:nvGrpSpPr>
          <p:grpSpPr>
            <a:xfrm rot="5400000">
              <a:off x="-2529560" y="3106766"/>
              <a:ext cx="5572757" cy="307033"/>
              <a:chOff x="1584211" y="71915"/>
              <a:chExt cx="7358148" cy="271664"/>
            </a:xfrm>
            <a:effectLst/>
          </p:grpSpPr>
          <p:sp>
            <p:nvSpPr>
              <p:cNvPr id="11" name="紫荆的职场Point7"/>
              <p:cNvSpPr/>
              <p:nvPr/>
            </p:nvSpPr>
            <p:spPr>
              <a:xfrm>
                <a:off x="1584211" y="115259"/>
                <a:ext cx="7358148" cy="167315"/>
              </a:xfrm>
              <a:prstGeom prst="roundRect">
                <a:avLst>
                  <a:gd name="adj" fmla="val 50000"/>
                </a:avLst>
              </a:prstGeom>
              <a:solidFill>
                <a:srgbClr val="8D3E8B"/>
              </a:solidFill>
              <a:ln w="38100" cap="flat" cmpd="sng" algn="ctr">
                <a:noFill/>
                <a:prstDash val="solid"/>
                <a:miter lim="800000"/>
              </a:ln>
              <a:effectLst/>
            </p:spPr>
            <p:txBody>
              <a:bodyPr lIns="98755" tIns="49378" rIns="98755" bIns="4937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HarmonyOS Sans SC Black"/>
                  <a:ea typeface="HarmonyOS Sans SC Black"/>
                  <a:cs typeface="+mn-cs"/>
                </a:endParaRPr>
              </a:p>
            </p:txBody>
          </p:sp>
          <p:sp>
            <p:nvSpPr>
              <p:cNvPr id="13" name="矩形: 圆角 12"/>
              <p:cNvSpPr/>
              <p:nvPr/>
            </p:nvSpPr>
            <p:spPr>
              <a:xfrm rot="16200000">
                <a:off x="2271454" y="-405087"/>
                <a:ext cx="271664" cy="1225668"/>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抗菌谱</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6" name="矩形: 圆角 5"/>
            <p:cNvSpPr/>
            <p:nvPr/>
          </p:nvSpPr>
          <p:spPr>
            <a:xfrm>
              <a:off x="101791" y="1680747"/>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疗效</a:t>
              </a:r>
              <a:endParaRPr lang="zh-CN" altLang="en-US" sz="1400" b="1" dirty="0">
                <a:solidFill>
                  <a:srgbClr val="858585"/>
                </a:solidFill>
                <a:latin typeface="微软雅黑" panose="020B0503020204020204" charset="-122"/>
                <a:ea typeface="微软雅黑" panose="020B0503020204020204" charset="-122"/>
              </a:endParaRPr>
            </a:p>
          </p:txBody>
        </p:sp>
        <p:sp>
          <p:nvSpPr>
            <p:cNvPr id="8" name="矩形: 圆角 7"/>
            <p:cNvSpPr/>
            <p:nvPr/>
          </p:nvSpPr>
          <p:spPr>
            <a:xfrm>
              <a:off x="111102" y="2755294"/>
              <a:ext cx="307033" cy="928270"/>
            </a:xfrm>
            <a:prstGeom prst="roundRect">
              <a:avLst/>
            </a:prstGeom>
            <a:solidFill>
              <a:srgbClr val="F3EB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安全性</a:t>
              </a:r>
              <a:endParaRPr lang="zh-CN" altLang="en-US" sz="1400" b="1" dirty="0">
                <a:solidFill>
                  <a:schemeClr val="tx1"/>
                </a:solidFill>
                <a:latin typeface="微软雅黑" panose="020B0503020204020204" charset="-122"/>
                <a:ea typeface="微软雅黑" panose="020B0503020204020204" charset="-122"/>
              </a:endParaRPr>
            </a:p>
          </p:txBody>
        </p:sp>
        <p:sp>
          <p:nvSpPr>
            <p:cNvPr id="9" name="矩形: 圆角 8"/>
            <p:cNvSpPr/>
            <p:nvPr/>
          </p:nvSpPr>
          <p:spPr>
            <a:xfrm>
              <a:off x="111102" y="3819936"/>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长疗程</a:t>
              </a:r>
              <a:endParaRPr lang="zh-CN" altLang="en-US" sz="1400" b="1" dirty="0">
                <a:solidFill>
                  <a:srgbClr val="858585"/>
                </a:solidFill>
                <a:latin typeface="微软雅黑" panose="020B0503020204020204" charset="-122"/>
                <a:ea typeface="微软雅黑" panose="020B0503020204020204" charset="-122"/>
              </a:endParaRPr>
            </a:p>
          </p:txBody>
        </p:sp>
        <p:sp>
          <p:nvSpPr>
            <p:cNvPr id="10" name="矩形: 圆角 9"/>
            <p:cNvSpPr/>
            <p:nvPr/>
          </p:nvSpPr>
          <p:spPr>
            <a:xfrm>
              <a:off x="116411" y="4906635"/>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指南推荐</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14" name="文本框 13"/>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2"/>
          <p:cNvSpPr/>
          <p:nvPr/>
        </p:nvSpPr>
        <p:spPr>
          <a:xfrm>
            <a:off x="878711" y="1134103"/>
            <a:ext cx="10776501" cy="5083817"/>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sp>
        <p:nvSpPr>
          <p:cNvPr id="2" name="标题 1"/>
          <p:cNvSpPr>
            <a:spLocks noGrp="1"/>
          </p:cNvSpPr>
          <p:nvPr>
            <p:ph type="title"/>
          </p:nvPr>
        </p:nvSpPr>
        <p:spPr>
          <a:xfrm>
            <a:off x="685235" y="252165"/>
            <a:ext cx="10969200" cy="70560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与</a:t>
            </a:r>
            <a:r>
              <a:rPr lang="en-US" altLang="zh-CN" sz="2400" dirty="0" err="1">
                <a:latin typeface="微软雅黑" panose="020B0503020204020204" charset="-122"/>
                <a:ea typeface="微软雅黑" panose="020B0503020204020204" charset="-122"/>
                <a:cs typeface="微软雅黑" panose="020B0503020204020204" charset="-122"/>
              </a:rPr>
              <a:t>AmB</a:t>
            </a:r>
            <a:r>
              <a:rPr lang="zh-CN" altLang="en-US" sz="2400" dirty="0">
                <a:latin typeface="微软雅黑" panose="020B0503020204020204" charset="-122"/>
                <a:ea typeface="微软雅黑" panose="020B0503020204020204" charset="-122"/>
                <a:cs typeface="微软雅黑" panose="020B0503020204020204" charset="-122"/>
              </a:rPr>
              <a:t>相比，艾沙康唑的输液毒性发应、低钾血症发生率均较低</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1053154" y="1195652"/>
            <a:ext cx="10427613" cy="1346331"/>
          </a:xfrm>
          <a:prstGeom prst="rect">
            <a:avLst/>
          </a:prstGeom>
          <a:noFill/>
        </p:spPr>
        <p:txBody>
          <a:bodyPr wrap="square">
            <a:spAutoFit/>
          </a:bodyPr>
          <a:lstStyle/>
          <a:p>
            <a:pPr marL="228600" indent="-228600">
              <a:lnSpc>
                <a:spcPct val="150000"/>
              </a:lnSpc>
              <a:buFont typeface="Arial" panose="020B0604020202020204" pitchFamily="34" charset="0"/>
              <a:buChar char="•"/>
              <a:defRPr/>
            </a:pPr>
            <a:r>
              <a:rPr lang="zh-CN" altLang="en-US" sz="1400" dirty="0">
                <a:solidFill>
                  <a:prstClr val="black"/>
                </a:solidFill>
                <a:latin typeface="Times New Roman" panose="02020603050405020304" charset="0"/>
                <a:ea typeface="微软雅黑" panose="020B0503020204020204" charset="-122"/>
                <a:cs typeface="Times New Roman" panose="02020603050405020304" charset="0"/>
              </a:rPr>
              <a:t>我国一项针对</a:t>
            </a:r>
            <a:r>
              <a:rPr lang="en-US" altLang="zh-CN" sz="1400" dirty="0">
                <a:solidFill>
                  <a:prstClr val="black"/>
                </a:solidFill>
                <a:latin typeface="Times New Roman" panose="02020603050405020304" charset="0"/>
                <a:ea typeface="微软雅黑" panose="020B0503020204020204" charset="-122"/>
                <a:cs typeface="Times New Roman" panose="02020603050405020304" charset="0"/>
              </a:rPr>
              <a:t>34</a:t>
            </a:r>
            <a:r>
              <a:rPr lang="zh-CN" altLang="en-US" sz="1400" dirty="0">
                <a:solidFill>
                  <a:prstClr val="black"/>
                </a:solidFill>
                <a:latin typeface="Times New Roman" panose="02020603050405020304" charset="0"/>
                <a:ea typeface="微软雅黑" panose="020B0503020204020204" charset="-122"/>
                <a:cs typeface="Times New Roman" panose="02020603050405020304" charset="0"/>
              </a:rPr>
              <a:t>例接受</a:t>
            </a:r>
            <a:r>
              <a:rPr lang="en-US" altLang="zh-CN" sz="1400" dirty="0">
                <a:solidFill>
                  <a:prstClr val="black"/>
                </a:solidFill>
                <a:latin typeface="Times New Roman" panose="02020603050405020304" charset="0"/>
                <a:ea typeface="微软雅黑" panose="020B0503020204020204" charset="-122"/>
                <a:cs typeface="Times New Roman" panose="02020603050405020304" charset="0"/>
              </a:rPr>
              <a:t>ABCD</a:t>
            </a:r>
            <a:r>
              <a:rPr lang="zh-CN" altLang="en-US" sz="1400" dirty="0">
                <a:solidFill>
                  <a:prstClr val="black"/>
                </a:solidFill>
                <a:latin typeface="Times New Roman" panose="02020603050405020304" charset="0"/>
                <a:ea typeface="微软雅黑" panose="020B0503020204020204" charset="-122"/>
                <a:cs typeface="Times New Roman" panose="02020603050405020304" charset="0"/>
              </a:rPr>
              <a:t>的恶性血液病合并</a:t>
            </a:r>
            <a:r>
              <a:rPr lang="en-US" altLang="zh-CN" sz="1400" dirty="0">
                <a:solidFill>
                  <a:prstClr val="black"/>
                </a:solidFill>
                <a:latin typeface="Times New Roman" panose="02020603050405020304" charset="0"/>
                <a:ea typeface="微软雅黑" panose="020B0503020204020204" charset="-122"/>
                <a:cs typeface="Times New Roman" panose="02020603050405020304" charset="0"/>
              </a:rPr>
              <a:t>IFD</a:t>
            </a:r>
            <a:r>
              <a:rPr lang="zh-CN" altLang="en-US" sz="1400" dirty="0">
                <a:solidFill>
                  <a:prstClr val="black"/>
                </a:solidFill>
                <a:latin typeface="Times New Roman" panose="02020603050405020304" charset="0"/>
                <a:ea typeface="微软雅黑" panose="020B0503020204020204" charset="-122"/>
                <a:cs typeface="Times New Roman" panose="02020603050405020304" charset="0"/>
              </a:rPr>
              <a:t>患者的研究，旨在评估</a:t>
            </a:r>
            <a:r>
              <a:rPr lang="en-US" altLang="zh-CN" sz="1400" dirty="0">
                <a:solidFill>
                  <a:prstClr val="black"/>
                </a:solidFill>
                <a:latin typeface="Times New Roman" panose="02020603050405020304" charset="0"/>
                <a:ea typeface="微软雅黑" panose="020B0503020204020204" charset="-122"/>
                <a:cs typeface="Times New Roman" panose="02020603050405020304" charset="0"/>
              </a:rPr>
              <a:t>ABCD</a:t>
            </a:r>
            <a:r>
              <a:rPr lang="zh-CN" altLang="en-US" sz="1400" dirty="0">
                <a:solidFill>
                  <a:prstClr val="black"/>
                </a:solidFill>
                <a:latin typeface="Times New Roman" panose="02020603050405020304" charset="0"/>
                <a:ea typeface="微软雅黑" panose="020B0503020204020204" charset="-122"/>
                <a:cs typeface="Times New Roman" panose="02020603050405020304" charset="0"/>
              </a:rPr>
              <a:t>治疗的疗效及安全性；结果显示：</a:t>
            </a:r>
            <a:r>
              <a:rPr lang="en-US" altLang="zh-CN" sz="1400" dirty="0">
                <a:latin typeface="Times New Roman" panose="02020603050405020304" charset="0"/>
                <a:ea typeface="微软雅黑" panose="020B0503020204020204" charset="-122"/>
                <a:cs typeface="Times New Roman" panose="02020603050405020304" charset="0"/>
              </a:rPr>
              <a:t>91.2%</a:t>
            </a:r>
            <a:r>
              <a:rPr lang="zh-CN" altLang="en-US" sz="1400" dirty="0">
                <a:latin typeface="Times New Roman" panose="02020603050405020304" charset="0"/>
                <a:ea typeface="微软雅黑" panose="020B0503020204020204" charset="-122"/>
                <a:cs typeface="Times New Roman" panose="02020603050405020304" charset="0"/>
              </a:rPr>
              <a:t>的患者出现了输液相关反应，最常见表现为发热、寒战；</a:t>
            </a:r>
            <a:r>
              <a:rPr lang="en-US" altLang="zh-CN" sz="1400" dirty="0">
                <a:latin typeface="Times New Roman" panose="02020603050405020304" charset="0"/>
                <a:ea typeface="微软雅黑" panose="020B0503020204020204" charset="-122"/>
                <a:cs typeface="Times New Roman" panose="02020603050405020304" charset="0"/>
              </a:rPr>
              <a:t>52.9%</a:t>
            </a:r>
            <a:r>
              <a:rPr lang="zh-CN" altLang="en-US" sz="1400" dirty="0">
                <a:latin typeface="Times New Roman" panose="02020603050405020304" charset="0"/>
                <a:ea typeface="微软雅黑" panose="020B0503020204020204" charset="-122"/>
                <a:cs typeface="Times New Roman" panose="02020603050405020304" charset="0"/>
              </a:rPr>
              <a:t>的患者出现低钾血症</a:t>
            </a:r>
            <a:r>
              <a:rPr lang="en-US" altLang="zh-CN" sz="1400" baseline="30000" dirty="0">
                <a:latin typeface="Times New Roman" panose="02020603050405020304" charset="0"/>
                <a:ea typeface="微软雅黑" panose="020B0503020204020204" charset="-122"/>
                <a:cs typeface="Times New Roman" panose="02020603050405020304" charset="0"/>
              </a:rPr>
              <a:t>1</a:t>
            </a:r>
            <a:endParaRPr lang="en-US" altLang="zh-CN" sz="1400" baseline="30000" dirty="0">
              <a:latin typeface="Times New Roman" panose="02020603050405020304" charset="0"/>
              <a:ea typeface="微软雅黑" panose="020B0503020204020204" charset="-122"/>
              <a:cs typeface="Times New Roman" panose="02020603050405020304" charset="0"/>
            </a:endParaRPr>
          </a:p>
          <a:p>
            <a:pPr marL="228600" indent="-228600">
              <a:lnSpc>
                <a:spcPct val="150000"/>
              </a:lnSpc>
              <a:buFont typeface="Arial" panose="020B0604020202020204" pitchFamily="34" charset="0"/>
              <a:buChar char="•"/>
              <a:defRPr/>
            </a:pPr>
            <a:r>
              <a:rPr lang="zh-CN" altLang="en-US" sz="1400" dirty="0">
                <a:latin typeface="Times New Roman" panose="02020603050405020304" charset="0"/>
                <a:ea typeface="微软雅黑" panose="020B0503020204020204" charset="-122"/>
                <a:cs typeface="Times New Roman" panose="02020603050405020304" charset="0"/>
              </a:rPr>
              <a:t>与两性霉素相比，艾沙康唑的输液毒性反应、低钾血症均低于两性霉素</a:t>
            </a:r>
            <a:r>
              <a:rPr lang="en-US" altLang="zh-CN" sz="1400" dirty="0">
                <a:latin typeface="Times New Roman" panose="02020603050405020304" charset="0"/>
                <a:ea typeface="微软雅黑" panose="020B0503020204020204" charset="-122"/>
                <a:cs typeface="Times New Roman" panose="02020603050405020304" charset="0"/>
              </a:rPr>
              <a:t>B</a:t>
            </a:r>
            <a:r>
              <a:rPr lang="en-US" altLang="zh-CN" sz="1400" baseline="30000" dirty="0">
                <a:solidFill>
                  <a:prstClr val="black"/>
                </a:solidFill>
                <a:latin typeface="Times New Roman" panose="02020603050405020304" charset="0"/>
                <a:ea typeface="微软雅黑" panose="020B0503020204020204" charset="-122"/>
                <a:cs typeface="Times New Roman" panose="02020603050405020304" charset="0"/>
              </a:rPr>
              <a:t>2</a:t>
            </a:r>
            <a:endParaRPr lang="en-US" altLang="zh-CN" sz="1400" baseline="30000" dirty="0">
              <a:solidFill>
                <a:prstClr val="black"/>
              </a:solidFill>
              <a:latin typeface="Times New Roman" panose="02020603050405020304" charset="0"/>
              <a:ea typeface="微软雅黑" panose="020B0503020204020204" charset="-122"/>
              <a:cs typeface="Times New Roman" panose="02020603050405020304" charset="0"/>
            </a:endParaRPr>
          </a:p>
          <a:p>
            <a:pPr marL="228600" indent="-228600">
              <a:lnSpc>
                <a:spcPct val="150000"/>
              </a:lnSpc>
              <a:buFont typeface="Arial" panose="020B0604020202020204" pitchFamily="34" charset="0"/>
              <a:buChar char="•"/>
              <a:defRPr/>
            </a:pPr>
            <a:endParaRPr lang="en-US" altLang="zh-CN" sz="1400" b="1" dirty="0">
              <a:solidFill>
                <a:srgbClr val="C00000"/>
              </a:solidFill>
              <a:latin typeface="Times New Roman" panose="02020603050405020304" charset="0"/>
              <a:ea typeface="微软雅黑" panose="020B0503020204020204" charset="-122"/>
              <a:cs typeface="Times New Roman" panose="02020603050405020304" charset="0"/>
            </a:endParaRPr>
          </a:p>
        </p:txBody>
      </p:sp>
      <p:sp>
        <p:nvSpPr>
          <p:cNvPr id="43" name="文本框 42"/>
          <p:cNvSpPr txBox="1"/>
          <p:nvPr/>
        </p:nvSpPr>
        <p:spPr>
          <a:xfrm>
            <a:off x="3272666" y="2471829"/>
            <a:ext cx="1930881" cy="307777"/>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输液毒性反应发生率</a:t>
            </a:r>
            <a:endParaRPr lang="zh-CN" altLang="en-US" sz="1400" b="1" dirty="0">
              <a:latin typeface="微软雅黑" panose="020B0503020204020204" charset="-122"/>
              <a:ea typeface="微软雅黑" panose="020B0503020204020204" charset="-122"/>
            </a:endParaRPr>
          </a:p>
        </p:txBody>
      </p:sp>
      <p:sp>
        <p:nvSpPr>
          <p:cNvPr id="57" name="文本框 56"/>
          <p:cNvSpPr txBox="1"/>
          <p:nvPr/>
        </p:nvSpPr>
        <p:spPr>
          <a:xfrm>
            <a:off x="8543102" y="2465527"/>
            <a:ext cx="1659815" cy="307777"/>
          </a:xfrm>
          <a:prstGeom prst="rect">
            <a:avLst/>
          </a:prstGeom>
          <a:noFill/>
        </p:spPr>
        <p:txBody>
          <a:bodyPr wrap="square" rtlCol="0">
            <a:spAutoFit/>
          </a:bodyPr>
          <a:lstStyle/>
          <a:p>
            <a:r>
              <a:rPr lang="zh-CN" altLang="en-US" sz="1400" b="1" dirty="0">
                <a:latin typeface="微软雅黑" panose="020B0503020204020204" charset="-122"/>
                <a:ea typeface="微软雅黑" panose="020B0503020204020204" charset="-122"/>
              </a:rPr>
              <a:t>低钾血症发生率</a:t>
            </a:r>
            <a:endParaRPr lang="zh-CN" altLang="en-US" sz="1400" b="1" dirty="0">
              <a:latin typeface="微软雅黑" panose="020B0503020204020204" charset="-122"/>
              <a:ea typeface="微软雅黑" panose="020B0503020204020204" charset="-122"/>
            </a:endParaRPr>
          </a:p>
        </p:txBody>
      </p:sp>
      <p:sp>
        <p:nvSpPr>
          <p:cNvPr id="62" name="文本框 61"/>
          <p:cNvSpPr txBox="1"/>
          <p:nvPr/>
        </p:nvSpPr>
        <p:spPr>
          <a:xfrm>
            <a:off x="-11799" y="6527650"/>
            <a:ext cx="9606000" cy="246221"/>
          </a:xfrm>
          <a:prstGeom prst="rect">
            <a:avLst/>
          </a:prstGeom>
          <a:noFill/>
        </p:spPr>
        <p:txBody>
          <a:bodyPr wrap="square">
            <a:spAutoFit/>
          </a:bodyPr>
          <a:lstStyle/>
          <a:p>
            <a:pPr>
              <a:defRPr/>
            </a:pPr>
            <a:r>
              <a:rPr lang="en-US" altLang="zh-CN" sz="1000" dirty="0">
                <a:latin typeface="Times New Roman" panose="02020603050405020304" charset="0"/>
                <a:ea typeface="微软雅黑" panose="020B0503020204020204" charset="-122"/>
                <a:cs typeface="Times New Roman" panose="02020603050405020304" charset="0"/>
              </a:rPr>
              <a:t>1.</a:t>
            </a:r>
            <a:r>
              <a:rPr lang="zh-CN" altLang="en-US" sz="1000" dirty="0">
                <a:latin typeface="Times New Roman" panose="02020603050405020304" charset="0"/>
                <a:ea typeface="微软雅黑" panose="020B0503020204020204" charset="-122"/>
                <a:cs typeface="Times New Roman" panose="02020603050405020304" charset="0"/>
              </a:rPr>
              <a:t>梁瀚尹等</a:t>
            </a:r>
            <a:r>
              <a:rPr lang="en-US" altLang="zh-CN" sz="1000" dirty="0">
                <a:latin typeface="Times New Roman" panose="02020603050405020304" charset="0"/>
                <a:ea typeface="微软雅黑" panose="020B0503020204020204" charset="-122"/>
                <a:cs typeface="Times New Roman" panose="02020603050405020304" charset="0"/>
              </a:rPr>
              <a:t>. </a:t>
            </a:r>
            <a:r>
              <a:rPr lang="zh-CN" altLang="en-US" sz="1000" dirty="0">
                <a:latin typeface="Times New Roman" panose="02020603050405020304" charset="0"/>
                <a:ea typeface="微软雅黑" panose="020B0503020204020204" charset="-122"/>
                <a:cs typeface="Times New Roman" panose="02020603050405020304" charset="0"/>
              </a:rPr>
              <a:t>中国实用内科杂志</a:t>
            </a:r>
            <a:r>
              <a:rPr lang="en-US" altLang="zh-CN" sz="1000" dirty="0">
                <a:latin typeface="Times New Roman" panose="02020603050405020304" charset="0"/>
                <a:ea typeface="微软雅黑" panose="020B0503020204020204" charset="-122"/>
                <a:cs typeface="Times New Roman" panose="02020603050405020304" charset="0"/>
              </a:rPr>
              <a:t>. 2023;43(7):573-577.              2.</a:t>
            </a:r>
            <a:r>
              <a:rPr lang="zh-CN" altLang="en-US" sz="1000" dirty="0">
                <a:latin typeface="Times New Roman" panose="02020603050405020304" charset="0"/>
                <a:ea typeface="微软雅黑" panose="020B0503020204020204" charset="-122"/>
                <a:cs typeface="Times New Roman" panose="02020603050405020304" charset="0"/>
              </a:rPr>
              <a:t>硫酸艾沙康唑胶囊说明书</a:t>
            </a:r>
            <a:r>
              <a:rPr lang="en-US" altLang="zh-CN" sz="1000" dirty="0">
                <a:latin typeface="Times New Roman" panose="02020603050405020304" charset="0"/>
                <a:ea typeface="微软雅黑" panose="020B0503020204020204" charset="-122"/>
                <a:cs typeface="Times New Roman" panose="02020603050405020304" charset="0"/>
              </a:rPr>
              <a:t>. 2023 </a:t>
            </a:r>
            <a:r>
              <a:rPr lang="zh-CN" altLang="en-US" sz="1000" dirty="0">
                <a:latin typeface="Times New Roman" panose="02020603050405020304" charset="0"/>
                <a:ea typeface="微软雅黑" panose="020B0503020204020204" charset="-122"/>
                <a:cs typeface="Times New Roman" panose="02020603050405020304" charset="0"/>
              </a:rPr>
              <a:t>年</a:t>
            </a:r>
            <a:r>
              <a:rPr lang="en-US" altLang="zh-CN" sz="1000" dirty="0">
                <a:latin typeface="Times New Roman" panose="02020603050405020304" charset="0"/>
                <a:ea typeface="微软雅黑" panose="020B0503020204020204" charset="-122"/>
                <a:cs typeface="Times New Roman" panose="02020603050405020304" charset="0"/>
              </a:rPr>
              <a:t>02 </a:t>
            </a:r>
            <a:r>
              <a:rPr lang="zh-CN" altLang="en-US" sz="1000" dirty="0">
                <a:latin typeface="Times New Roman" panose="02020603050405020304" charset="0"/>
                <a:ea typeface="微软雅黑" panose="020B0503020204020204" charset="-122"/>
                <a:cs typeface="Times New Roman" panose="02020603050405020304" charset="0"/>
              </a:rPr>
              <a:t>月</a:t>
            </a:r>
            <a:r>
              <a:rPr lang="en-US" altLang="zh-CN" sz="1000" dirty="0">
                <a:latin typeface="Times New Roman" panose="02020603050405020304" charset="0"/>
                <a:ea typeface="微软雅黑" panose="020B0503020204020204" charset="-122"/>
                <a:cs typeface="Times New Roman" panose="02020603050405020304" charset="0"/>
              </a:rPr>
              <a:t>03 </a:t>
            </a:r>
            <a:r>
              <a:rPr lang="zh-CN" altLang="en-US" sz="1000" dirty="0">
                <a:latin typeface="Times New Roman" panose="02020603050405020304" charset="0"/>
                <a:ea typeface="微软雅黑" panose="020B0503020204020204" charset="-122"/>
                <a:cs typeface="Times New Roman" panose="02020603050405020304" charset="0"/>
              </a:rPr>
              <a:t>日</a:t>
            </a:r>
            <a:endParaRPr lang="zh-CN" altLang="en-US" sz="1000" dirty="0">
              <a:latin typeface="Times New Roman" panose="02020603050405020304" charset="0"/>
              <a:ea typeface="微软雅黑" panose="020B0503020204020204" charset="-122"/>
              <a:cs typeface="Times New Roman" panose="02020603050405020304" charset="0"/>
            </a:endParaRPr>
          </a:p>
        </p:txBody>
      </p:sp>
      <p:grpSp>
        <p:nvGrpSpPr>
          <p:cNvPr id="63" name="组合 62"/>
          <p:cNvGrpSpPr/>
          <p:nvPr/>
        </p:nvGrpSpPr>
        <p:grpSpPr>
          <a:xfrm>
            <a:off x="101791" y="473904"/>
            <a:ext cx="321653" cy="5572757"/>
            <a:chOff x="101791" y="473904"/>
            <a:chExt cx="321653" cy="5572757"/>
          </a:xfrm>
        </p:grpSpPr>
        <p:grpSp>
          <p:nvGrpSpPr>
            <p:cNvPr id="64" name="组合 63"/>
            <p:cNvGrpSpPr/>
            <p:nvPr/>
          </p:nvGrpSpPr>
          <p:grpSpPr>
            <a:xfrm rot="5400000">
              <a:off x="-2529560" y="3106766"/>
              <a:ext cx="5572757" cy="307033"/>
              <a:chOff x="1584211" y="71915"/>
              <a:chExt cx="7358148" cy="271664"/>
            </a:xfrm>
            <a:effectLst/>
          </p:grpSpPr>
          <p:sp>
            <p:nvSpPr>
              <p:cNvPr id="69" name="紫荆的职场Point7"/>
              <p:cNvSpPr/>
              <p:nvPr/>
            </p:nvSpPr>
            <p:spPr>
              <a:xfrm>
                <a:off x="1584211" y="115259"/>
                <a:ext cx="7358148" cy="167315"/>
              </a:xfrm>
              <a:prstGeom prst="roundRect">
                <a:avLst>
                  <a:gd name="adj" fmla="val 50000"/>
                </a:avLst>
              </a:prstGeom>
              <a:solidFill>
                <a:srgbClr val="8D3E8B"/>
              </a:solidFill>
              <a:ln w="38100" cap="flat" cmpd="sng" algn="ctr">
                <a:noFill/>
                <a:prstDash val="solid"/>
                <a:miter lim="800000"/>
              </a:ln>
              <a:effectLst/>
            </p:spPr>
            <p:txBody>
              <a:bodyPr lIns="98755" tIns="49378" rIns="98755" bIns="4937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HarmonyOS Sans SC Black"/>
                  <a:ea typeface="HarmonyOS Sans SC Black"/>
                  <a:cs typeface="+mn-cs"/>
                </a:endParaRPr>
              </a:p>
            </p:txBody>
          </p:sp>
          <p:sp>
            <p:nvSpPr>
              <p:cNvPr id="70" name="矩形: 圆角 69"/>
              <p:cNvSpPr/>
              <p:nvPr/>
            </p:nvSpPr>
            <p:spPr>
              <a:xfrm rot="16200000">
                <a:off x="2271454" y="-405087"/>
                <a:ext cx="271664" cy="1225668"/>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抗菌谱</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65" name="矩形: 圆角 64"/>
            <p:cNvSpPr/>
            <p:nvPr/>
          </p:nvSpPr>
          <p:spPr>
            <a:xfrm>
              <a:off x="101791" y="1680747"/>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疗效</a:t>
              </a:r>
              <a:endParaRPr lang="zh-CN" altLang="en-US" sz="1400" b="1" dirty="0">
                <a:solidFill>
                  <a:srgbClr val="858585"/>
                </a:solidFill>
                <a:latin typeface="微软雅黑" panose="020B0503020204020204" charset="-122"/>
                <a:ea typeface="微软雅黑" panose="020B0503020204020204" charset="-122"/>
              </a:endParaRPr>
            </a:p>
          </p:txBody>
        </p:sp>
        <p:sp>
          <p:nvSpPr>
            <p:cNvPr id="66" name="矩形: 圆角 65"/>
            <p:cNvSpPr/>
            <p:nvPr/>
          </p:nvSpPr>
          <p:spPr>
            <a:xfrm>
              <a:off x="111102" y="2755294"/>
              <a:ext cx="307033" cy="928270"/>
            </a:xfrm>
            <a:prstGeom prst="roundRect">
              <a:avLst/>
            </a:prstGeom>
            <a:solidFill>
              <a:srgbClr val="F3EB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安全性</a:t>
              </a:r>
              <a:endParaRPr lang="zh-CN" altLang="en-US" sz="1400" b="1" dirty="0">
                <a:solidFill>
                  <a:schemeClr val="tx1"/>
                </a:solidFill>
                <a:latin typeface="微软雅黑" panose="020B0503020204020204" charset="-122"/>
                <a:ea typeface="微软雅黑" panose="020B0503020204020204" charset="-122"/>
              </a:endParaRPr>
            </a:p>
          </p:txBody>
        </p:sp>
        <p:sp>
          <p:nvSpPr>
            <p:cNvPr id="67" name="矩形: 圆角 66"/>
            <p:cNvSpPr/>
            <p:nvPr/>
          </p:nvSpPr>
          <p:spPr>
            <a:xfrm>
              <a:off x="111102" y="3819936"/>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长疗程</a:t>
              </a:r>
              <a:endParaRPr lang="zh-CN" altLang="en-US" sz="1400" b="1" dirty="0">
                <a:solidFill>
                  <a:srgbClr val="858585"/>
                </a:solidFill>
                <a:latin typeface="微软雅黑" panose="020B0503020204020204" charset="-122"/>
                <a:ea typeface="微软雅黑" panose="020B0503020204020204" charset="-122"/>
              </a:endParaRPr>
            </a:p>
          </p:txBody>
        </p:sp>
        <p:sp>
          <p:nvSpPr>
            <p:cNvPr id="68" name="矩形: 圆角 67"/>
            <p:cNvSpPr/>
            <p:nvPr/>
          </p:nvSpPr>
          <p:spPr>
            <a:xfrm>
              <a:off x="116411" y="4906635"/>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指南推荐</a:t>
              </a:r>
              <a:endParaRPr lang="zh-CN" altLang="en-US" sz="1400" b="1" dirty="0">
                <a:solidFill>
                  <a:srgbClr val="858585"/>
                </a:solidFill>
                <a:latin typeface="微软雅黑" panose="020B0503020204020204" charset="-122"/>
                <a:ea typeface="微软雅黑" panose="020B0503020204020204" charset="-122"/>
              </a:endParaRPr>
            </a:p>
          </p:txBody>
        </p:sp>
      </p:grpSp>
      <p:graphicFrame>
        <p:nvGraphicFramePr>
          <p:cNvPr id="4" name="图表 3"/>
          <p:cNvGraphicFramePr/>
          <p:nvPr/>
        </p:nvGraphicFramePr>
        <p:xfrm>
          <a:off x="6659789" y="2930258"/>
          <a:ext cx="4555704" cy="3408292"/>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6" name="图表 5"/>
          <p:cNvGraphicFramePr/>
          <p:nvPr/>
        </p:nvGraphicFramePr>
        <p:xfrm>
          <a:off x="1491398" y="2911328"/>
          <a:ext cx="4555704" cy="3461457"/>
        </p:xfrm>
        <a:graphic>
          <a:graphicData uri="http://schemas.openxmlformats.org/drawingml/2006/chart">
            <c:chart xmlns:c="http://schemas.openxmlformats.org/drawingml/2006/chart" xmlns:r="http://schemas.openxmlformats.org/officeDocument/2006/relationships" r:id="rId2"/>
          </a:graphicData>
        </a:graphic>
      </p:graphicFrame>
      <p:sp>
        <p:nvSpPr>
          <p:cNvPr id="5" name="文本框 4"/>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think-cell data - do not delet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13" name="圆角矩形 12"/>
          <p:cNvSpPr/>
          <p:nvPr/>
        </p:nvSpPr>
        <p:spPr>
          <a:xfrm>
            <a:off x="960261" y="1136836"/>
            <a:ext cx="10534665" cy="5007434"/>
          </a:xfrm>
          <a:prstGeom prst="roundRect">
            <a:avLst>
              <a:gd name="adj" fmla="val 2608"/>
            </a:avLst>
          </a:prstGeom>
          <a:solidFill>
            <a:sysClr val="window" lastClr="FFFFFF"/>
          </a:solidFill>
          <a:ln w="12700" cap="flat" cmpd="sng" algn="ctr">
            <a:noFill/>
            <a:prstDash val="solid"/>
            <a:miter lim="800000"/>
          </a:ln>
          <a:effectLst>
            <a:outerShdw blurRad="165100" algn="ctr" rotWithShape="0">
              <a:srgbClr val="2C74F3">
                <a:alpha val="2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Times New Roman" panose="02020603050405020304" charset="0"/>
              <a:ea typeface="微软雅黑" panose="020B0503020204020204" charset="-122"/>
              <a:cs typeface="Times New Roman" panose="02020603050405020304" charset="0"/>
              <a:sym typeface="Arial" panose="020B0604020202020204" pitchFamily="34" charset="0"/>
            </a:endParaRPr>
          </a:p>
        </p:txBody>
      </p:sp>
      <p:sp>
        <p:nvSpPr>
          <p:cNvPr id="4" name="标题 3"/>
          <p:cNvSpPr>
            <a:spLocks noGrp="1"/>
          </p:cNvSpPr>
          <p:nvPr>
            <p:ph type="title"/>
          </p:nvPr>
        </p:nvSpPr>
        <p:spPr>
          <a:xfrm>
            <a:off x="608330" y="321945"/>
            <a:ext cx="11291570" cy="705485"/>
          </a:xfrm>
        </p:spPr>
        <p:txBody>
          <a:bodyPr vert="horz">
            <a:normAutofit fontScale="90000"/>
          </a:bodyPr>
          <a:lstStyle/>
          <a:p>
            <a:r>
              <a:rPr lang="zh-CN" altLang="en-US" sz="2665" dirty="0">
                <a:latin typeface="微软雅黑" panose="020B0503020204020204" charset="-122"/>
                <a:ea typeface="微软雅黑" panose="020B0503020204020204" charset="-122"/>
                <a:cs typeface="微软雅黑" panose="020B0503020204020204" charset="-122"/>
              </a:rPr>
              <a:t>艾沙康唑治疗侵袭性霉菌病具有良好的临床疗效且</a:t>
            </a:r>
            <a:r>
              <a:rPr lang="zh-CN" altLang="en-US" sz="2665" dirty="0">
                <a:solidFill>
                  <a:srgbClr val="C00000"/>
                </a:solidFill>
                <a:latin typeface="微软雅黑" panose="020B0503020204020204" charset="-122"/>
                <a:ea typeface="微软雅黑" panose="020B0503020204020204" charset="-122"/>
                <a:cs typeface="微软雅黑" panose="020B0503020204020204" charset="-122"/>
              </a:rPr>
              <a:t>安全性</a:t>
            </a:r>
            <a:r>
              <a:rPr lang="zh-CN" altLang="en-US" sz="2665" dirty="0">
                <a:latin typeface="微软雅黑" panose="020B0503020204020204" charset="-122"/>
                <a:ea typeface="微软雅黑" panose="020B0503020204020204" charset="-122"/>
                <a:cs typeface="微软雅黑" panose="020B0503020204020204" charset="-122"/>
              </a:rPr>
              <a:t>优于两性霉素</a:t>
            </a:r>
            <a:r>
              <a:rPr lang="en-US" altLang="zh-CN" sz="2665" dirty="0">
                <a:latin typeface="微软雅黑" panose="020B0503020204020204" charset="-122"/>
                <a:ea typeface="微软雅黑" panose="020B0503020204020204" charset="-122"/>
                <a:cs typeface="微软雅黑" panose="020B0503020204020204" charset="-122"/>
              </a:rPr>
              <a:t>B</a:t>
            </a:r>
            <a:endParaRPr lang="zh-CN" altLang="en-US" sz="2665" dirty="0">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a:off x="1220782" y="4821051"/>
            <a:ext cx="9659796" cy="1050174"/>
            <a:chOff x="1259215" y="1940004"/>
            <a:chExt cx="9659796" cy="1179714"/>
          </a:xfrm>
        </p:grpSpPr>
        <p:pic>
          <p:nvPicPr>
            <p:cNvPr id="6" name="图片 5"/>
            <p:cNvPicPr>
              <a:picLocks noChangeAspect="1"/>
            </p:cNvPicPr>
            <p:nvPr/>
          </p:nvPicPr>
          <p:blipFill>
            <a:blip r:embed="rId4"/>
            <a:stretch>
              <a:fillRect/>
            </a:stretch>
          </p:blipFill>
          <p:spPr>
            <a:xfrm>
              <a:off x="4279002" y="1940004"/>
              <a:ext cx="6640009" cy="1179714"/>
            </a:xfrm>
            <a:prstGeom prst="rect">
              <a:avLst/>
            </a:prstGeom>
          </p:spPr>
        </p:pic>
        <p:sp>
          <p:nvSpPr>
            <p:cNvPr id="7" name="文本框 6"/>
            <p:cNvSpPr txBox="1"/>
            <p:nvPr/>
          </p:nvSpPr>
          <p:spPr>
            <a:xfrm>
              <a:off x="1259215" y="2222942"/>
              <a:ext cx="3019786" cy="458074"/>
            </a:xfrm>
            <a:prstGeom prst="rect">
              <a:avLst/>
            </a:prstGeom>
            <a:noFill/>
          </p:spPr>
          <p:txBody>
            <a:bodyPr wrap="square" rtlCol="0">
              <a:spAutoFit/>
            </a:bodyPr>
            <a:lstStyle/>
            <a:p>
              <a:pPr algn="ctr">
                <a:lnSpc>
                  <a:spcPct val="200000"/>
                </a:lnSpc>
              </a:pPr>
              <a:r>
                <a:rPr lang="zh-CN" altLang="en-US" sz="1400" b="1" dirty="0">
                  <a:solidFill>
                    <a:prstClr val="black"/>
                  </a:solidFill>
                  <a:latin typeface="Times New Roman" panose="02020603050405020304" charset="0"/>
                  <a:ea typeface="微软雅黑" panose="020B0503020204020204" charset="-122"/>
                  <a:cs typeface="Times New Roman" panose="02020603050405020304" charset="0"/>
                </a:rPr>
                <a:t>不同抗真菌药物治疗后患者病死率</a:t>
              </a:r>
              <a:endParaRPr lang="en-US" altLang="zh-CN" sz="1400" b="1" dirty="0">
                <a:solidFill>
                  <a:prstClr val="black"/>
                </a:solidFill>
                <a:latin typeface="Times New Roman" panose="02020603050405020304" charset="0"/>
                <a:ea typeface="微软雅黑" panose="020B0503020204020204" charset="-122"/>
                <a:cs typeface="Times New Roman" panose="02020603050405020304" charset="0"/>
              </a:endParaRPr>
            </a:p>
          </p:txBody>
        </p:sp>
      </p:grpSp>
      <p:sp>
        <p:nvSpPr>
          <p:cNvPr id="12" name="文本框 11"/>
          <p:cNvSpPr txBox="1"/>
          <p:nvPr/>
        </p:nvSpPr>
        <p:spPr>
          <a:xfrm>
            <a:off x="997563" y="5805399"/>
            <a:ext cx="2706190" cy="246221"/>
          </a:xfrm>
          <a:prstGeom prst="rect">
            <a:avLst/>
          </a:prstGeom>
          <a:noFill/>
        </p:spPr>
        <p:txBody>
          <a:bodyPr wrap="none" rtlCol="0">
            <a:spAutoFit/>
          </a:bodyPr>
          <a:lstStyle/>
          <a:p>
            <a:r>
              <a:rPr lang="zh-CN" altLang="en-US" sz="1000" dirty="0">
                <a:solidFill>
                  <a:prstClr val="black"/>
                </a:solidFill>
                <a:latin typeface="Times New Roman" panose="02020603050405020304" charset="0"/>
                <a:ea typeface="微软雅黑" panose="020B0503020204020204" charset="-122"/>
                <a:cs typeface="Times New Roman" panose="02020603050405020304" charset="0"/>
              </a:rPr>
              <a:t>对照组包括两性霉素</a:t>
            </a:r>
            <a:r>
              <a:rPr lang="en-US" altLang="zh-CN" sz="1000" dirty="0">
                <a:solidFill>
                  <a:prstClr val="black"/>
                </a:solidFill>
                <a:latin typeface="Times New Roman" panose="02020603050405020304" charset="0"/>
                <a:ea typeface="微软雅黑" panose="020B0503020204020204" charset="-122"/>
                <a:cs typeface="Times New Roman" panose="02020603050405020304" charset="0"/>
              </a:rPr>
              <a:t>B</a:t>
            </a:r>
            <a:r>
              <a:rPr lang="zh-CN" altLang="en-US" sz="1000" dirty="0">
                <a:solidFill>
                  <a:prstClr val="black"/>
                </a:solidFill>
                <a:latin typeface="Times New Roman" panose="02020603050405020304" charset="0"/>
                <a:ea typeface="微软雅黑" panose="020B0503020204020204" charset="-122"/>
                <a:cs typeface="Times New Roman" panose="02020603050405020304" charset="0"/>
              </a:rPr>
              <a:t>、伏立康唑、泊沙康唑</a:t>
            </a:r>
            <a:endParaRPr lang="zh-CN" altLang="en-US" sz="1000" dirty="0">
              <a:solidFill>
                <a:prstClr val="black"/>
              </a:solidFill>
              <a:latin typeface="Times New Roman" panose="02020603050405020304" charset="0"/>
              <a:ea typeface="微软雅黑" panose="020B0503020204020204" charset="-122"/>
              <a:cs typeface="Times New Roman" panose="02020603050405020304" charset="0"/>
            </a:endParaRPr>
          </a:p>
        </p:txBody>
      </p:sp>
      <p:sp>
        <p:nvSpPr>
          <p:cNvPr id="16" name="矩形: 圆角 15"/>
          <p:cNvSpPr>
            <a:spLocks noChangeAspect="1"/>
          </p:cNvSpPr>
          <p:nvPr/>
        </p:nvSpPr>
        <p:spPr>
          <a:xfrm>
            <a:off x="1084986" y="1295816"/>
            <a:ext cx="10285214" cy="458074"/>
          </a:xfrm>
          <a:prstGeom prst="roundRect">
            <a:avLst>
              <a:gd name="adj" fmla="val 9452"/>
            </a:avLst>
          </a:prstGeom>
          <a:solidFill>
            <a:srgbClr val="8D3E8B"/>
          </a:solidFill>
          <a:ln w="12700" cap="rnd" cmpd="sng" algn="ctr">
            <a:noFill/>
            <a:prstDash val="solid"/>
            <a:round/>
          </a:ln>
          <a:effectLst>
            <a:outerShdw blurRad="254000" dist="127000" algn="ctr" rotWithShape="0">
              <a:srgbClr val="5B9BD5">
                <a:alpha val="32000"/>
              </a:srgbClr>
            </a:outerShdw>
          </a:effectLst>
        </p:spPr>
        <p:txBody>
          <a:bodyPr rot="0" spcFirstLastPara="0" vert="horz" wrap="square" lIns="91440" tIns="45720" rIns="91440" bIns="45720" numCol="1" spcCol="0" rtlCol="0" fromWordArt="0" anchor="ctr" anchorCtr="0" forceAA="0" compatLnSpc="1">
            <a:normAutofit fontScale="92500"/>
          </a:bodyPr>
          <a:lstStyle/>
          <a:p>
            <a:pPr marL="0" marR="0" lvl="0" indent="0" algn="ctr" defTabSz="914400" eaLnBrk="1" fontAlgn="auto" latinLnBrk="0" hangingPunct="1">
              <a:lnSpc>
                <a:spcPct val="150000"/>
              </a:lnSpc>
              <a:spcBef>
                <a:spcPts val="0"/>
              </a:spcBef>
              <a:spcAft>
                <a:spcPts val="0"/>
              </a:spcAft>
              <a:buClrTx/>
              <a:buSzTx/>
              <a:buFontTx/>
              <a:buNone/>
              <a:defRPr/>
            </a:pPr>
            <a:r>
              <a:rPr lang="en-US" altLang="zh-CN" sz="1400" b="1" kern="0" dirty="0">
                <a:solidFill>
                  <a:prstClr val="white"/>
                </a:solidFill>
                <a:latin typeface="Times New Roman" panose="02020603050405020304" charset="0"/>
                <a:ea typeface="微软雅黑" panose="020B0503020204020204" charset="-122"/>
                <a:cs typeface="Times New Roman" panose="02020603050405020304" charset="0"/>
              </a:rPr>
              <a:t>10</a:t>
            </a:r>
            <a:r>
              <a:rPr lang="zh-CN" altLang="en-US" sz="1400" b="1" kern="0" dirty="0">
                <a:solidFill>
                  <a:prstClr val="white"/>
                </a:solidFill>
                <a:latin typeface="Times New Roman" panose="02020603050405020304" charset="0"/>
                <a:ea typeface="微软雅黑" panose="020B0503020204020204" charset="-122"/>
                <a:cs typeface="Times New Roman" panose="02020603050405020304" charset="0"/>
              </a:rPr>
              <a:t>项研究的荟萃分析提示：艾沙康唑治疗侵袭性霉菌病疗效不劣于其它抗真菌药物，且艾沙康唑组药物相关不良事件和停药发生率显著更低</a:t>
            </a:r>
            <a:endParaRPr lang="zh-CN" altLang="en-US" sz="1400" b="1" kern="0" dirty="0">
              <a:solidFill>
                <a:prstClr val="white"/>
              </a:solidFill>
              <a:latin typeface="Times New Roman" panose="02020603050405020304" charset="0"/>
              <a:ea typeface="微软雅黑" panose="020B0503020204020204" charset="-122"/>
              <a:cs typeface="Times New Roman" panose="02020603050405020304" charset="0"/>
            </a:endParaRPr>
          </a:p>
        </p:txBody>
      </p:sp>
      <p:sp>
        <p:nvSpPr>
          <p:cNvPr id="17" name="矩形 16"/>
          <p:cNvSpPr/>
          <p:nvPr/>
        </p:nvSpPr>
        <p:spPr>
          <a:xfrm>
            <a:off x="0" y="6573833"/>
            <a:ext cx="10089320" cy="246221"/>
          </a:xfrm>
          <a:prstGeom prst="rect">
            <a:avLst/>
          </a:prstGeom>
        </p:spPr>
        <p:txBody>
          <a:bodyPr wrap="square">
            <a:spAutoFit/>
          </a:bodyPr>
          <a:lstStyle/>
          <a:p>
            <a:r>
              <a:rPr lang="da-DK" altLang="zh-CN" sz="1000" dirty="0">
                <a:latin typeface="Times New Roman" panose="02020603050405020304" charset="0"/>
                <a:ea typeface="微软雅黑" panose="020B0503020204020204" charset="-122"/>
                <a:cs typeface="Times New Roman" panose="02020603050405020304" charset="0"/>
              </a:rPr>
              <a:t>Kato H et al. Mycoses . 2023 Sep;66(9):815-824</a:t>
            </a:r>
            <a:endParaRPr lang="da-DK" altLang="zh-CN" sz="1000" dirty="0">
              <a:latin typeface="Times New Roman" panose="02020603050405020304" charset="0"/>
              <a:ea typeface="微软雅黑" panose="020B0503020204020204" charset="-122"/>
              <a:cs typeface="Times New Roman" panose="02020603050405020304" charset="0"/>
            </a:endParaRPr>
          </a:p>
        </p:txBody>
      </p:sp>
      <p:sp>
        <p:nvSpPr>
          <p:cNvPr id="15" name="文本框 14"/>
          <p:cNvSpPr txBox="1"/>
          <p:nvPr/>
        </p:nvSpPr>
        <p:spPr>
          <a:xfrm>
            <a:off x="606433" y="6385956"/>
            <a:ext cx="10888493" cy="246221"/>
          </a:xfrm>
          <a:prstGeom prst="rect">
            <a:avLst/>
          </a:prstGeom>
          <a:noFill/>
        </p:spPr>
        <p:txBody>
          <a:bodyPr wrap="square">
            <a:spAutoFit/>
          </a:bodyPr>
          <a:lstStyle/>
          <a:p>
            <a:r>
              <a:rPr lang="zh-CN" altLang="en-US" sz="1000" dirty="0">
                <a:latin typeface="Times New Roman" panose="02020603050405020304" charset="0"/>
                <a:ea typeface="微软雅黑" panose="020B0503020204020204" charset="-122"/>
                <a:cs typeface="Times New Roman" panose="02020603050405020304" charset="0"/>
              </a:rPr>
              <a:t>研究共纳入</a:t>
            </a:r>
            <a:r>
              <a:rPr lang="en-US" altLang="zh-CN" sz="1000" dirty="0">
                <a:latin typeface="Times New Roman" panose="02020603050405020304" charset="0"/>
                <a:ea typeface="微软雅黑" panose="020B0503020204020204" charset="-122"/>
                <a:cs typeface="Times New Roman" panose="02020603050405020304" charset="0"/>
              </a:rPr>
              <a:t>10</a:t>
            </a:r>
            <a:r>
              <a:rPr lang="zh-CN" altLang="en-US" sz="1000" dirty="0">
                <a:latin typeface="Times New Roman" panose="02020603050405020304" charset="0"/>
                <a:ea typeface="微软雅黑" panose="020B0503020204020204" charset="-122"/>
                <a:cs typeface="Times New Roman" panose="02020603050405020304" charset="0"/>
              </a:rPr>
              <a:t>项研究，共</a:t>
            </a:r>
            <a:r>
              <a:rPr lang="en-US" altLang="zh-CN" sz="1000" dirty="0">
                <a:latin typeface="Times New Roman" panose="02020603050405020304" charset="0"/>
                <a:ea typeface="微软雅黑" panose="020B0503020204020204" charset="-122"/>
                <a:cs typeface="Times New Roman" panose="02020603050405020304" charset="0"/>
              </a:rPr>
              <a:t>3037</a:t>
            </a:r>
            <a:r>
              <a:rPr lang="zh-CN" altLang="en-US" sz="1000" dirty="0">
                <a:latin typeface="Times New Roman" panose="02020603050405020304" charset="0"/>
                <a:ea typeface="微软雅黑" panose="020B0503020204020204" charset="-122"/>
                <a:cs typeface="Times New Roman" panose="02020603050405020304" charset="0"/>
              </a:rPr>
              <a:t>例患者旨在观察病死率、</a:t>
            </a:r>
            <a:r>
              <a:rPr lang="en-US" altLang="zh-CN" sz="1000" dirty="0">
                <a:latin typeface="Times New Roman" panose="02020603050405020304" charset="0"/>
                <a:ea typeface="微软雅黑" panose="020B0503020204020204" charset="-122"/>
                <a:cs typeface="Times New Roman" panose="02020603050405020304" charset="0"/>
              </a:rPr>
              <a:t>IFI</a:t>
            </a:r>
            <a:r>
              <a:rPr lang="zh-CN" altLang="en-US" sz="1000" dirty="0">
                <a:latin typeface="Times New Roman" panose="02020603050405020304" charset="0"/>
                <a:ea typeface="微软雅黑" panose="020B0503020204020204" charset="-122"/>
                <a:cs typeface="Times New Roman" panose="02020603050405020304" charset="0"/>
              </a:rPr>
              <a:t>发生率、抗真菌治疗停药率和肝功能异常发生率</a:t>
            </a:r>
            <a:endParaRPr lang="zh-CN" altLang="en-US" sz="1000" dirty="0">
              <a:latin typeface="Times New Roman" panose="02020603050405020304" charset="0"/>
              <a:ea typeface="微软雅黑" panose="020B0503020204020204" charset="-122"/>
              <a:cs typeface="Times New Roman" panose="02020603050405020304" charset="0"/>
            </a:endParaRPr>
          </a:p>
        </p:txBody>
      </p:sp>
      <p:grpSp>
        <p:nvGrpSpPr>
          <p:cNvPr id="28" name="组合 27"/>
          <p:cNvGrpSpPr/>
          <p:nvPr/>
        </p:nvGrpSpPr>
        <p:grpSpPr>
          <a:xfrm>
            <a:off x="1017048" y="1928842"/>
            <a:ext cx="9968701" cy="2728686"/>
            <a:chOff x="950309" y="3394983"/>
            <a:chExt cx="9968701" cy="2824282"/>
          </a:xfrm>
        </p:grpSpPr>
        <p:pic>
          <p:nvPicPr>
            <p:cNvPr id="29" name="图片 28"/>
            <p:cNvPicPr>
              <a:picLocks noChangeAspect="1"/>
            </p:cNvPicPr>
            <p:nvPr/>
          </p:nvPicPr>
          <p:blipFill rotWithShape="1">
            <a:blip r:embed="rId5"/>
            <a:srcRect t="3106" b="45681"/>
            <a:stretch>
              <a:fillRect/>
            </a:stretch>
          </p:blipFill>
          <p:spPr>
            <a:xfrm>
              <a:off x="4279001" y="3394983"/>
              <a:ext cx="6640009" cy="1263349"/>
            </a:xfrm>
            <a:prstGeom prst="rect">
              <a:avLst/>
            </a:prstGeom>
          </p:spPr>
        </p:pic>
        <p:sp>
          <p:nvSpPr>
            <p:cNvPr id="30" name="文本框 29"/>
            <p:cNvSpPr txBox="1"/>
            <p:nvPr/>
          </p:nvSpPr>
          <p:spPr>
            <a:xfrm>
              <a:off x="1145621" y="3614611"/>
              <a:ext cx="2972721" cy="458074"/>
            </a:xfrm>
            <a:prstGeom prst="rect">
              <a:avLst/>
            </a:prstGeom>
            <a:noFill/>
          </p:spPr>
          <p:txBody>
            <a:bodyPr wrap="square" rtlCol="0">
              <a:spAutoFit/>
            </a:bodyPr>
            <a:lstStyle/>
            <a:p>
              <a:pPr algn="ctr">
                <a:lnSpc>
                  <a:spcPct val="200000"/>
                </a:lnSpc>
              </a:pPr>
              <a:r>
                <a:rPr lang="zh-CN" altLang="en-US" sz="1400" b="1" dirty="0">
                  <a:latin typeface="Times New Roman" panose="02020603050405020304" charset="0"/>
                  <a:ea typeface="微软雅黑" panose="020B0503020204020204" charset="-122"/>
                  <a:cs typeface="Times New Roman" panose="02020603050405020304" charset="0"/>
                </a:rPr>
                <a:t>不同抗真菌药物治疗后患者停药率</a:t>
              </a:r>
              <a:endParaRPr lang="en-US" altLang="zh-CN" sz="1400" b="1" i="0" dirty="0">
                <a:effectLst/>
                <a:latin typeface="Times New Roman" panose="02020603050405020304" charset="0"/>
                <a:ea typeface="微软雅黑" panose="020B0503020204020204" charset="-122"/>
                <a:cs typeface="Times New Roman" panose="02020603050405020304" charset="0"/>
              </a:endParaRPr>
            </a:p>
          </p:txBody>
        </p:sp>
        <p:sp>
          <p:nvSpPr>
            <p:cNvPr id="31" name="文本框 30"/>
            <p:cNvSpPr txBox="1"/>
            <p:nvPr/>
          </p:nvSpPr>
          <p:spPr>
            <a:xfrm>
              <a:off x="950309" y="5058221"/>
              <a:ext cx="3230130" cy="458074"/>
            </a:xfrm>
            <a:prstGeom prst="rect">
              <a:avLst/>
            </a:prstGeom>
            <a:noFill/>
          </p:spPr>
          <p:txBody>
            <a:bodyPr wrap="square" rtlCol="0">
              <a:spAutoFit/>
            </a:bodyPr>
            <a:lstStyle/>
            <a:p>
              <a:pPr algn="ctr">
                <a:lnSpc>
                  <a:spcPct val="200000"/>
                </a:lnSpc>
              </a:pPr>
              <a:r>
                <a:rPr lang="zh-CN" altLang="en-US" sz="1400" b="1" dirty="0">
                  <a:latin typeface="Times New Roman" panose="02020603050405020304" charset="0"/>
                  <a:ea typeface="微软雅黑" panose="020B0503020204020204" charset="-122"/>
                  <a:cs typeface="Times New Roman" panose="02020603050405020304" charset="0"/>
                </a:rPr>
                <a:t>不同抗真菌药物治疗后不良反应发生率</a:t>
              </a:r>
              <a:endParaRPr lang="en-US" altLang="zh-CN" sz="1400" b="1" i="0" dirty="0">
                <a:effectLst/>
                <a:latin typeface="Times New Roman" panose="02020603050405020304" charset="0"/>
                <a:ea typeface="微软雅黑" panose="020B0503020204020204" charset="-122"/>
                <a:cs typeface="Times New Roman" panose="02020603050405020304" charset="0"/>
              </a:endParaRPr>
            </a:p>
          </p:txBody>
        </p:sp>
        <p:pic>
          <p:nvPicPr>
            <p:cNvPr id="32" name="图片 31"/>
            <p:cNvPicPr>
              <a:picLocks noChangeAspect="1"/>
            </p:cNvPicPr>
            <p:nvPr/>
          </p:nvPicPr>
          <p:blipFill>
            <a:blip r:embed="rId6"/>
            <a:stretch>
              <a:fillRect/>
            </a:stretch>
          </p:blipFill>
          <p:spPr>
            <a:xfrm>
              <a:off x="4279000" y="4821489"/>
              <a:ext cx="6640009" cy="1397776"/>
            </a:xfrm>
            <a:prstGeom prst="rect">
              <a:avLst/>
            </a:prstGeom>
          </p:spPr>
        </p:pic>
      </p:grpSp>
      <p:sp>
        <p:nvSpPr>
          <p:cNvPr id="33" name="矩形: 圆角 32"/>
          <p:cNvSpPr/>
          <p:nvPr/>
        </p:nvSpPr>
        <p:spPr>
          <a:xfrm>
            <a:off x="4233196" y="2639973"/>
            <a:ext cx="6998545" cy="471324"/>
          </a:xfrm>
          <a:prstGeom prst="roundRect">
            <a:avLst/>
          </a:prstGeom>
          <a:noFill/>
          <a:ln w="12700" cap="flat" cmpd="sng" algn="ctr">
            <a:solidFill>
              <a:srgbClr val="C00000"/>
            </a:solidFill>
            <a:prstDash val="solid"/>
            <a:round/>
          </a:ln>
          <a:effectLst/>
        </p:spPr>
        <p:txBody>
          <a:bodyPr rot="0" spcFirstLastPara="0"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4" name="文本框 33"/>
          <p:cNvSpPr txBox="1"/>
          <p:nvPr/>
        </p:nvSpPr>
        <p:spPr>
          <a:xfrm>
            <a:off x="1227909" y="2728705"/>
            <a:ext cx="2848810" cy="307777"/>
          </a:xfrm>
          <a:prstGeom prst="rect">
            <a:avLst/>
          </a:prstGeom>
          <a:noFill/>
        </p:spPr>
        <p:txBody>
          <a:bodyPr wrap="square" rtlCol="0">
            <a:spAutoFit/>
          </a:bodyPr>
          <a:lstStyle/>
          <a:p>
            <a:r>
              <a:rPr lang="zh-CN" altLang="en-US" sz="1400" b="1" dirty="0">
                <a:solidFill>
                  <a:srgbClr val="C00000"/>
                </a:solidFill>
                <a:latin typeface="Times New Roman" panose="02020603050405020304" charset="0"/>
                <a:ea typeface="微软雅黑" panose="020B0503020204020204" charset="-122"/>
                <a:cs typeface="Times New Roman" panose="02020603050405020304" charset="0"/>
              </a:rPr>
              <a:t>对照组停药率显著更高（</a:t>
            </a:r>
            <a:r>
              <a:rPr lang="en-US" altLang="zh-CN" sz="1400" b="1" dirty="0">
                <a:solidFill>
                  <a:srgbClr val="C00000"/>
                </a:solidFill>
                <a:latin typeface="Times New Roman" panose="02020603050405020304" charset="0"/>
                <a:ea typeface="微软雅黑" panose="020B0503020204020204" charset="-122"/>
                <a:cs typeface="Times New Roman" panose="02020603050405020304" charset="0"/>
              </a:rPr>
              <a:t>P=0.003</a:t>
            </a:r>
            <a:r>
              <a:rPr lang="zh-CN" altLang="en-US" sz="1400" b="1" dirty="0">
                <a:solidFill>
                  <a:srgbClr val="C00000"/>
                </a:solidFill>
                <a:latin typeface="Times New Roman" panose="02020603050405020304" charset="0"/>
                <a:ea typeface="微软雅黑" panose="020B0503020204020204" charset="-122"/>
                <a:cs typeface="Times New Roman" panose="02020603050405020304" charset="0"/>
              </a:rPr>
              <a:t>）</a:t>
            </a:r>
            <a:endParaRPr lang="zh-CN" altLang="en-US" sz="1400" b="1" dirty="0">
              <a:solidFill>
                <a:srgbClr val="C00000"/>
              </a:solidFill>
              <a:latin typeface="Times New Roman" panose="02020603050405020304" charset="0"/>
              <a:ea typeface="微软雅黑" panose="020B0503020204020204" charset="-122"/>
              <a:cs typeface="Times New Roman" panose="02020603050405020304" charset="0"/>
            </a:endParaRPr>
          </a:p>
        </p:txBody>
      </p:sp>
      <p:sp>
        <p:nvSpPr>
          <p:cNvPr id="35" name="矩形: 圆角 34"/>
          <p:cNvSpPr/>
          <p:nvPr/>
        </p:nvSpPr>
        <p:spPr>
          <a:xfrm>
            <a:off x="4221692" y="4037375"/>
            <a:ext cx="7073546" cy="648400"/>
          </a:xfrm>
          <a:prstGeom prst="roundRect">
            <a:avLst/>
          </a:prstGeom>
          <a:noFill/>
          <a:ln w="12700" cap="flat" cmpd="sng" algn="ctr">
            <a:solidFill>
              <a:srgbClr val="C00000"/>
            </a:solidFill>
            <a:prstDash val="solid"/>
            <a:round/>
          </a:ln>
          <a:effectLst/>
        </p:spPr>
        <p:txBody>
          <a:bodyPr rot="0" spcFirstLastPara="0" vert="horz" wrap="square" lIns="91440" tIns="45720" rIns="91440" bIns="45720"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36" name="文本框 35"/>
          <p:cNvSpPr txBox="1"/>
          <p:nvPr/>
        </p:nvSpPr>
        <p:spPr>
          <a:xfrm>
            <a:off x="954952" y="4167650"/>
            <a:ext cx="3230129" cy="307777"/>
          </a:xfrm>
          <a:prstGeom prst="rect">
            <a:avLst/>
          </a:prstGeom>
          <a:noFill/>
        </p:spPr>
        <p:txBody>
          <a:bodyPr wrap="square" rtlCol="0">
            <a:spAutoFit/>
          </a:bodyPr>
          <a:lstStyle/>
          <a:p>
            <a:r>
              <a:rPr lang="zh-CN" altLang="en-US" sz="1400" b="1" dirty="0">
                <a:solidFill>
                  <a:srgbClr val="C00000"/>
                </a:solidFill>
                <a:latin typeface="Times New Roman" panose="02020603050405020304" charset="0"/>
                <a:ea typeface="微软雅黑" panose="020B0503020204020204" charset="-122"/>
                <a:cs typeface="Times New Roman" panose="02020603050405020304" charset="0"/>
              </a:rPr>
              <a:t>对照组</a:t>
            </a:r>
            <a:r>
              <a:rPr lang="en-US" altLang="zh-CN" sz="1400" b="1" dirty="0">
                <a:solidFill>
                  <a:srgbClr val="C00000"/>
                </a:solidFill>
                <a:latin typeface="Times New Roman" panose="02020603050405020304" charset="0"/>
                <a:ea typeface="微软雅黑" panose="020B0503020204020204" charset="-122"/>
                <a:cs typeface="Times New Roman" panose="02020603050405020304" charset="0"/>
              </a:rPr>
              <a:t>ADR</a:t>
            </a:r>
            <a:r>
              <a:rPr lang="zh-CN" altLang="en-US" sz="1400" b="1" dirty="0">
                <a:solidFill>
                  <a:srgbClr val="C00000"/>
                </a:solidFill>
                <a:latin typeface="Times New Roman" panose="02020603050405020304" charset="0"/>
                <a:ea typeface="微软雅黑" panose="020B0503020204020204" charset="-122"/>
                <a:cs typeface="Times New Roman" panose="02020603050405020304" charset="0"/>
              </a:rPr>
              <a:t>发生率显著更高（</a:t>
            </a:r>
            <a:r>
              <a:rPr lang="en-US" altLang="zh-CN" sz="1400" b="1" dirty="0">
                <a:solidFill>
                  <a:srgbClr val="C00000"/>
                </a:solidFill>
                <a:latin typeface="Times New Roman" panose="02020603050405020304" charset="0"/>
                <a:ea typeface="微软雅黑" panose="020B0503020204020204" charset="-122"/>
                <a:cs typeface="Times New Roman" panose="02020603050405020304" charset="0"/>
              </a:rPr>
              <a:t>P=0.0008</a:t>
            </a:r>
            <a:r>
              <a:rPr lang="zh-CN" altLang="en-US" sz="1400" b="1" dirty="0">
                <a:solidFill>
                  <a:srgbClr val="C00000"/>
                </a:solidFill>
                <a:latin typeface="Times New Roman" panose="02020603050405020304" charset="0"/>
                <a:ea typeface="微软雅黑" panose="020B0503020204020204" charset="-122"/>
                <a:cs typeface="Times New Roman" panose="02020603050405020304" charset="0"/>
              </a:rPr>
              <a:t>）</a:t>
            </a:r>
            <a:endParaRPr lang="zh-CN" altLang="en-US" sz="1400" b="1" dirty="0">
              <a:solidFill>
                <a:srgbClr val="C00000"/>
              </a:solidFill>
              <a:latin typeface="Times New Roman" panose="02020603050405020304" charset="0"/>
              <a:ea typeface="微软雅黑" panose="020B0503020204020204" charset="-122"/>
              <a:cs typeface="Times New Roman" panose="02020603050405020304" charset="0"/>
            </a:endParaRPr>
          </a:p>
        </p:txBody>
      </p:sp>
      <p:grpSp>
        <p:nvGrpSpPr>
          <p:cNvPr id="8" name="组合 7"/>
          <p:cNvGrpSpPr/>
          <p:nvPr/>
        </p:nvGrpSpPr>
        <p:grpSpPr>
          <a:xfrm>
            <a:off x="101791" y="473904"/>
            <a:ext cx="321653" cy="5572757"/>
            <a:chOff x="101791" y="473904"/>
            <a:chExt cx="321653" cy="5572757"/>
          </a:xfrm>
        </p:grpSpPr>
        <p:grpSp>
          <p:nvGrpSpPr>
            <p:cNvPr id="9" name="组合 8"/>
            <p:cNvGrpSpPr/>
            <p:nvPr/>
          </p:nvGrpSpPr>
          <p:grpSpPr>
            <a:xfrm rot="5400000">
              <a:off x="-2529560" y="3106766"/>
              <a:ext cx="5572757" cy="307033"/>
              <a:chOff x="1584211" y="71915"/>
              <a:chExt cx="7358148" cy="271664"/>
            </a:xfrm>
            <a:effectLst/>
          </p:grpSpPr>
          <p:sp>
            <p:nvSpPr>
              <p:cNvPr id="18" name="紫荆的职场Point7"/>
              <p:cNvSpPr/>
              <p:nvPr/>
            </p:nvSpPr>
            <p:spPr>
              <a:xfrm>
                <a:off x="1584211" y="115259"/>
                <a:ext cx="7358148" cy="167315"/>
              </a:xfrm>
              <a:prstGeom prst="roundRect">
                <a:avLst>
                  <a:gd name="adj" fmla="val 50000"/>
                </a:avLst>
              </a:prstGeom>
              <a:solidFill>
                <a:srgbClr val="8D3E8B"/>
              </a:solidFill>
              <a:ln w="38100" cap="flat" cmpd="sng" algn="ctr">
                <a:noFill/>
                <a:prstDash val="solid"/>
                <a:miter lim="800000"/>
              </a:ln>
              <a:effectLst/>
            </p:spPr>
            <p:txBody>
              <a:bodyPr lIns="98755" tIns="49378" rIns="98755" bIns="4937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HarmonyOS Sans SC Black"/>
                  <a:ea typeface="HarmonyOS Sans SC Black"/>
                  <a:cs typeface="+mn-cs"/>
                </a:endParaRPr>
              </a:p>
            </p:txBody>
          </p:sp>
          <p:sp>
            <p:nvSpPr>
              <p:cNvPr id="19" name="矩形: 圆角 18"/>
              <p:cNvSpPr/>
              <p:nvPr/>
            </p:nvSpPr>
            <p:spPr>
              <a:xfrm rot="16200000">
                <a:off x="2271454" y="-405087"/>
                <a:ext cx="271664" cy="1225668"/>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抗菌谱</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10" name="矩形: 圆角 8"/>
            <p:cNvSpPr/>
            <p:nvPr/>
          </p:nvSpPr>
          <p:spPr>
            <a:xfrm>
              <a:off x="101791" y="1680747"/>
              <a:ext cx="307033" cy="928270"/>
            </a:xfrm>
            <a:prstGeom prst="roundRect">
              <a:avLst/>
            </a:prstGeom>
            <a:solidFill>
              <a:srgbClr val="FFFFFF"/>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9F9AA3"/>
                  </a:solidFill>
                  <a:latin typeface="微软雅黑" panose="020B0503020204020204" charset="-122"/>
                  <a:ea typeface="微软雅黑" panose="020B0503020204020204" charset="-122"/>
                </a:rPr>
                <a:t>疗效</a:t>
              </a:r>
              <a:endParaRPr lang="zh-CN" altLang="en-US" sz="1400" b="1" dirty="0">
                <a:solidFill>
                  <a:srgbClr val="9F9AA3"/>
                </a:solidFill>
                <a:latin typeface="微软雅黑" panose="020B0503020204020204" charset="-122"/>
                <a:ea typeface="微软雅黑" panose="020B0503020204020204" charset="-122"/>
              </a:endParaRPr>
            </a:p>
          </p:txBody>
        </p:sp>
        <p:sp>
          <p:nvSpPr>
            <p:cNvPr id="11" name="矩形: 圆角 9"/>
            <p:cNvSpPr/>
            <p:nvPr/>
          </p:nvSpPr>
          <p:spPr>
            <a:xfrm>
              <a:off x="111102" y="2755294"/>
              <a:ext cx="307033" cy="928270"/>
            </a:xfrm>
            <a:prstGeom prst="roundRect">
              <a:avLst/>
            </a:prstGeom>
            <a:solidFill>
              <a:srgbClr val="F3EB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安全性</a:t>
              </a:r>
              <a:endParaRPr lang="zh-CN" altLang="en-US" sz="1400" b="1" dirty="0">
                <a:solidFill>
                  <a:schemeClr val="tx1"/>
                </a:solidFill>
                <a:latin typeface="微软雅黑" panose="020B0503020204020204" charset="-122"/>
                <a:ea typeface="微软雅黑" panose="020B0503020204020204" charset="-122"/>
              </a:endParaRPr>
            </a:p>
          </p:txBody>
        </p:sp>
        <p:sp>
          <p:nvSpPr>
            <p:cNvPr id="14" name="矩形: 圆角 10"/>
            <p:cNvSpPr/>
            <p:nvPr/>
          </p:nvSpPr>
          <p:spPr>
            <a:xfrm>
              <a:off x="111102" y="3819936"/>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长疗程</a:t>
              </a:r>
              <a:endParaRPr lang="zh-CN" altLang="en-US" sz="1400" b="1" dirty="0">
                <a:solidFill>
                  <a:srgbClr val="858585"/>
                </a:solidFill>
                <a:latin typeface="微软雅黑" panose="020B0503020204020204" charset="-122"/>
                <a:ea typeface="微软雅黑" panose="020B0503020204020204" charset="-122"/>
              </a:endParaRPr>
            </a:p>
          </p:txBody>
        </p:sp>
        <p:sp>
          <p:nvSpPr>
            <p:cNvPr id="20" name="矩形: 圆角 13"/>
            <p:cNvSpPr/>
            <p:nvPr/>
          </p:nvSpPr>
          <p:spPr>
            <a:xfrm>
              <a:off x="116411" y="4906635"/>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指南推荐</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22" name="文本框 2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287090"/>
            <a:ext cx="10969200" cy="705600"/>
          </a:xfrm>
        </p:spPr>
        <p:txBody>
          <a:bodyPr>
            <a:normAutofit fontScale="90000"/>
          </a:bodyPr>
          <a:lstStyle/>
          <a:p>
            <a:r>
              <a:rPr lang="zh-CN" altLang="en-US" sz="2665" dirty="0">
                <a:latin typeface="微软雅黑" panose="020B0503020204020204" charset="-122"/>
                <a:ea typeface="微软雅黑" panose="020B0503020204020204" charset="-122"/>
                <a:cs typeface="微软雅黑" panose="020B0503020204020204" charset="-122"/>
              </a:rPr>
              <a:t>艾沙康唑是指南推荐治疗</a:t>
            </a:r>
            <a:r>
              <a:rPr lang="en-US" altLang="zh-CN" sz="2665" dirty="0">
                <a:latin typeface="微软雅黑" panose="020B0503020204020204" charset="-122"/>
                <a:ea typeface="微软雅黑" panose="020B0503020204020204" charset="-122"/>
                <a:cs typeface="微软雅黑" panose="020B0503020204020204" charset="-122"/>
              </a:rPr>
              <a:t>IA</a:t>
            </a:r>
            <a:r>
              <a:rPr lang="zh-CN" altLang="en-US" sz="2665" dirty="0">
                <a:latin typeface="微软雅黑" panose="020B0503020204020204" charset="-122"/>
                <a:ea typeface="微软雅黑" panose="020B0503020204020204" charset="-122"/>
                <a:cs typeface="微软雅黑" panose="020B0503020204020204" charset="-122"/>
              </a:rPr>
              <a:t>的一线选择，而两性霉素</a:t>
            </a:r>
            <a:r>
              <a:rPr lang="en-US" altLang="zh-CN" sz="2665" dirty="0">
                <a:latin typeface="微软雅黑" panose="020B0503020204020204" charset="-122"/>
                <a:ea typeface="微软雅黑" panose="020B0503020204020204" charset="-122"/>
                <a:cs typeface="微软雅黑" panose="020B0503020204020204" charset="-122"/>
              </a:rPr>
              <a:t>B</a:t>
            </a:r>
            <a:r>
              <a:rPr lang="zh-CN" altLang="en-US" sz="2665" dirty="0">
                <a:latin typeface="微软雅黑" panose="020B0503020204020204" charset="-122"/>
                <a:ea typeface="微软雅黑" panose="020B0503020204020204" charset="-122"/>
                <a:cs typeface="微软雅黑" panose="020B0503020204020204" charset="-122"/>
              </a:rPr>
              <a:t>仅作为备选方案</a:t>
            </a:r>
            <a:endParaRPr lang="zh-CN" altLang="en-US" sz="2665" dirty="0">
              <a:latin typeface="微软雅黑" panose="020B0503020204020204" charset="-122"/>
              <a:ea typeface="微软雅黑" panose="020B0503020204020204" charset="-122"/>
              <a:cs typeface="微软雅黑" panose="020B0503020204020204" charset="-122"/>
            </a:endParaRPr>
          </a:p>
        </p:txBody>
      </p:sp>
      <p:graphicFrame>
        <p:nvGraphicFramePr>
          <p:cNvPr id="4" name="表格 3"/>
          <p:cNvGraphicFramePr>
            <a:graphicFrameLocks noGrp="1"/>
          </p:cNvGraphicFramePr>
          <p:nvPr/>
        </p:nvGraphicFramePr>
        <p:xfrm>
          <a:off x="838200" y="1047573"/>
          <a:ext cx="10749165" cy="4859489"/>
        </p:xfrm>
        <a:graphic>
          <a:graphicData uri="http://schemas.openxmlformats.org/drawingml/2006/table">
            <a:tbl>
              <a:tblPr firstRow="1" bandRow="1"/>
              <a:tblGrid>
                <a:gridCol w="5159141"/>
                <a:gridCol w="942611"/>
                <a:gridCol w="1118175"/>
                <a:gridCol w="1991748"/>
                <a:gridCol w="1537490"/>
              </a:tblGrid>
              <a:tr h="290248">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zh-CN" altLang="en-US" sz="1050" b="1" dirty="0">
                          <a:solidFill>
                            <a:schemeClr val="bg1"/>
                          </a:solidFill>
                          <a:latin typeface="Times New Roman" panose="02020603050405020304" charset="0"/>
                          <a:ea typeface="微软雅黑" panose="020B0503020204020204" charset="-122"/>
                          <a:cs typeface="Times New Roman" panose="02020603050405020304" charset="0"/>
                        </a:rPr>
                        <a:t>侵袭性曲霉病</a:t>
                      </a: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rPr>
                        <a:t> </a:t>
                      </a:r>
                      <a:endParaRPr lang="en-US" altLang="zh-CN" sz="105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b="1" dirty="0" err="1">
                          <a:solidFill>
                            <a:schemeClr val="bg1"/>
                          </a:solidFill>
                          <a:latin typeface="Times New Roman" panose="02020603050405020304" charset="0"/>
                          <a:ea typeface="微软雅黑" panose="020B0503020204020204" charset="-122"/>
                          <a:cs typeface="Times New Roman" panose="02020603050405020304" charset="0"/>
                        </a:rPr>
                        <a:t>AmB</a:t>
                      </a: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rPr>
                        <a:t>-D</a:t>
                      </a:r>
                      <a:endParaRPr lang="en-US" altLang="zh-CN" sz="105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rPr>
                        <a:t>ABLC</a:t>
                      </a:r>
                      <a:endParaRPr lang="en-US" altLang="zh-CN" sz="105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rPr>
                        <a:t>L-</a:t>
                      </a:r>
                      <a:r>
                        <a:rPr lang="en-US" altLang="zh-CN" sz="1050" b="1" dirty="0" err="1">
                          <a:solidFill>
                            <a:schemeClr val="bg1"/>
                          </a:solidFill>
                          <a:latin typeface="Times New Roman" panose="02020603050405020304" charset="0"/>
                          <a:ea typeface="微软雅黑" panose="020B0503020204020204" charset="-122"/>
                          <a:cs typeface="Times New Roman" panose="02020603050405020304" charset="0"/>
                        </a:rPr>
                        <a:t>AmB</a:t>
                      </a:r>
                      <a:endParaRPr lang="zh-CN" altLang="en-US" sz="105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rPr>
                        <a:t>ISA</a:t>
                      </a:r>
                      <a:endParaRPr lang="zh-CN" altLang="en-US" sz="105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a:noFill/>
                    </a:lnR>
                    <a:lnT w="12700" cap="flat" cmpd="sng" algn="ctr">
                      <a:solidFill>
                        <a:sysClr val="windowText" lastClr="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D3E8B"/>
                    </a:solidFill>
                  </a:tcPr>
                </a:tc>
              </a:tr>
              <a:tr h="525400">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0"/>
                        </a:spcBef>
                        <a:spcAft>
                          <a:spcPts val="0"/>
                        </a:spcAft>
                        <a:buNone/>
                      </a:pPr>
                      <a:r>
                        <a:rPr lang="en-US" sz="1000" spc="60" dirty="0">
                          <a:solidFill>
                            <a:schemeClr val="tx1"/>
                          </a:solidFill>
                          <a:latin typeface="Times New Roman" panose="02020603050405020304" charset="0"/>
                          <a:ea typeface="微软雅黑" panose="020B0503020204020204" charset="-122"/>
                          <a:cs typeface="Times New Roman" panose="02020603050405020304" charset="0"/>
                          <a:sym typeface="+mn-ea"/>
                        </a:rPr>
                        <a:t>2016年IDSA侵袭性曲霉病临床实践指南</a:t>
                      </a:r>
                      <a:r>
                        <a:rPr lang="en-US" sz="1000" spc="60" baseline="30000" dirty="0">
                          <a:solidFill>
                            <a:schemeClr val="tx1"/>
                          </a:solidFill>
                          <a:latin typeface="Times New Roman" panose="02020603050405020304" charset="0"/>
                          <a:ea typeface="微软雅黑" panose="020B0503020204020204" charset="-122"/>
                          <a:cs typeface="Times New Roman" panose="02020603050405020304" charset="0"/>
                          <a:sym typeface="+mn-ea"/>
                        </a:rPr>
                        <a:t>1</a:t>
                      </a:r>
                      <a:endParaRPr lang="en-US" sz="1000" b="0" spc="60" dirty="0">
                        <a:solidFill>
                          <a:schemeClr val="tx1"/>
                        </a:solidFill>
                        <a:latin typeface="Times New Roman" panose="02020603050405020304" charset="0"/>
                        <a:ea typeface="微软雅黑" panose="020B0503020204020204" charset="-122"/>
                        <a:cs typeface="Times New Roman" panose="02020603050405020304" charset="0"/>
                        <a:sym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dirty="0">
                          <a:solidFill>
                            <a:schemeClr val="tx1"/>
                          </a:solidFill>
                          <a:latin typeface="Times New Roman" panose="02020603050405020304" charset="0"/>
                          <a:ea typeface="微软雅黑" panose="020B0503020204020204" charset="-122"/>
                          <a:cs typeface="Times New Roman" panose="02020603050405020304" charset="0"/>
                          <a:sym typeface="+mn-ea"/>
                        </a:rPr>
                        <a:t>二线</a:t>
                      </a:r>
                      <a:endParaRPr lang="zh-CN" altLang="en-US" sz="1000" dirty="0">
                        <a:solidFill>
                          <a:schemeClr val="tx1"/>
                        </a:solidFill>
                        <a:latin typeface="Times New Roman" panose="02020603050405020304" charset="0"/>
                        <a:ea typeface="微软雅黑" panose="020B0503020204020204" charset="-122"/>
                        <a:cs typeface="Times New Roman" panose="02020603050405020304" charset="0"/>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dirty="0">
                          <a:solidFill>
                            <a:schemeClr val="tx1"/>
                          </a:solidFill>
                          <a:latin typeface="Times New Roman" panose="02020603050405020304" charset="0"/>
                          <a:ea typeface="微软雅黑" panose="020B0503020204020204" charset="-122"/>
                          <a:cs typeface="Times New Roman" panose="02020603050405020304" charset="0"/>
                          <a:sym typeface="+mn-ea"/>
                        </a:rPr>
                        <a:t>不建议使用</a:t>
                      </a:r>
                      <a:endParaRPr lang="zh-CN" altLang="en-US" sz="1000" dirty="0">
                        <a:solidFill>
                          <a:schemeClr val="tx1"/>
                        </a:solidFill>
                        <a:latin typeface="Times New Roman" panose="02020603050405020304" charset="0"/>
                        <a:ea typeface="微软雅黑" panose="020B0503020204020204" charset="-122"/>
                        <a:cs typeface="Times New Roman" panose="02020603050405020304" charset="0"/>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dirty="0">
                          <a:solidFill>
                            <a:schemeClr val="tx1"/>
                          </a:solidFill>
                          <a:latin typeface="Times New Roman" panose="02020603050405020304" charset="0"/>
                          <a:ea typeface="微软雅黑" panose="020B0503020204020204" charset="-122"/>
                          <a:cs typeface="Times New Roman" panose="02020603050405020304" charset="0"/>
                        </a:rPr>
                        <a:t>一线备选</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r>
                        <a:rPr lang="zh-CN" altLang="en-US" sz="1000" dirty="0">
                          <a:solidFill>
                            <a:schemeClr val="tx1"/>
                          </a:solidFill>
                          <a:latin typeface="Times New Roman" panose="02020603050405020304" charset="0"/>
                          <a:ea typeface="微软雅黑" panose="020B0503020204020204" charset="-122"/>
                          <a:cs typeface="Times New Roman" panose="02020603050405020304" charset="0"/>
                        </a:rPr>
                        <a:t>用于初始治疗及伏立康唑无法给药时补救治疗</a:t>
                      </a: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endParaRPr lang="zh-CN" altLang="en-US"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b="1" dirty="0">
                          <a:solidFill>
                            <a:srgbClr val="7030A0"/>
                          </a:solidFill>
                          <a:latin typeface="Times New Roman" panose="02020603050405020304" charset="0"/>
                          <a:ea typeface="微软雅黑" panose="020B0503020204020204" charset="-122"/>
                          <a:cs typeface="Times New Roman" panose="02020603050405020304" charset="0"/>
                          <a:sym typeface="+mn-ea"/>
                        </a:rPr>
                        <a:t>一线</a:t>
                      </a:r>
                      <a:endParaRPr lang="zh-CN" altLang="en-US" sz="1000" b="1" dirty="0">
                        <a:solidFill>
                          <a:srgbClr val="7030A0"/>
                        </a:solidFill>
                        <a:latin typeface="Times New Roman" panose="02020603050405020304" charset="0"/>
                        <a:ea typeface="微软雅黑" panose="020B0503020204020204" charset="-122"/>
                        <a:cs typeface="Times New Roman" panose="02020603050405020304" charset="0"/>
                        <a:sym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85546">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0"/>
                        </a:spcBef>
                        <a:spcAft>
                          <a:spcPts val="0"/>
                        </a:spcAft>
                        <a:buNone/>
                      </a:pPr>
                      <a:r>
                        <a:rPr lang="en-US" sz="1000" spc="60" dirty="0">
                          <a:solidFill>
                            <a:schemeClr val="tx1"/>
                          </a:solidFill>
                          <a:latin typeface="Times New Roman" panose="02020603050405020304" charset="0"/>
                          <a:ea typeface="微软雅黑" panose="020B0503020204020204" charset="-122"/>
                          <a:cs typeface="Times New Roman" panose="02020603050405020304" charset="0"/>
                          <a:sym typeface="+mn-ea"/>
                        </a:rPr>
                        <a:t>2017年ECIL-6白血症及HSCT受者侵袭性念珠菌病、曲霉病及毛霉菌病的治疗指南</a:t>
                      </a:r>
                      <a:r>
                        <a:rPr lang="en-US" sz="1000" spc="60" baseline="30000" dirty="0">
                          <a:solidFill>
                            <a:schemeClr val="tx1"/>
                          </a:solidFill>
                          <a:latin typeface="Times New Roman" panose="02020603050405020304" charset="0"/>
                          <a:ea typeface="微软雅黑" panose="020B0503020204020204" charset="-122"/>
                          <a:cs typeface="Times New Roman" panose="02020603050405020304" charset="0"/>
                          <a:sym typeface="+mn-ea"/>
                        </a:rPr>
                        <a:t>2</a:t>
                      </a:r>
                      <a:endParaRPr lang="en-US" sz="1000" b="0" spc="60" dirty="0">
                        <a:solidFill>
                          <a:schemeClr val="tx1"/>
                        </a:solidFill>
                        <a:latin typeface="Times New Roman" panose="02020603050405020304" charset="0"/>
                        <a:ea typeface="微软雅黑" panose="020B0503020204020204" charset="-122"/>
                        <a:cs typeface="Times New Roman" panose="02020603050405020304" charset="0"/>
                        <a:sym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C-I</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B-I</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b="1" dirty="0">
                          <a:solidFill>
                            <a:srgbClr val="7030A0"/>
                          </a:solidFill>
                          <a:latin typeface="Times New Roman" panose="02020603050405020304" charset="0"/>
                          <a:ea typeface="微软雅黑" panose="020B0503020204020204" charset="-122"/>
                          <a:cs typeface="Times New Roman" panose="02020603050405020304" charset="0"/>
                          <a:sym typeface="+mn-ea"/>
                        </a:rPr>
                        <a:t>A-I</a:t>
                      </a:r>
                      <a:endParaRPr lang="en-US" altLang="zh-CN" sz="1000" b="1" spc="60" dirty="0">
                        <a:solidFill>
                          <a:srgbClr val="7030A0"/>
                        </a:solidFill>
                        <a:latin typeface="Times New Roman" panose="02020603050405020304" charset="0"/>
                        <a:ea typeface="微软雅黑" panose="020B0503020204020204" charset="-122"/>
                        <a:cs typeface="Times New Roman" panose="02020603050405020304" charset="0"/>
                        <a:sym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34213">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0"/>
                        </a:spcBef>
                        <a:spcAft>
                          <a:spcPts val="0"/>
                        </a:spcAft>
                        <a:buNone/>
                      </a:pPr>
                      <a:r>
                        <a:rPr lang="en-US" sz="1000" spc="60" dirty="0">
                          <a:solidFill>
                            <a:schemeClr val="tx1"/>
                          </a:solidFill>
                          <a:latin typeface="Times New Roman" panose="02020603050405020304" charset="0"/>
                          <a:ea typeface="微软雅黑" panose="020B0503020204020204" charset="-122"/>
                          <a:cs typeface="Times New Roman" panose="02020603050405020304" charset="0"/>
                          <a:sym typeface="+mn-ea"/>
                        </a:rPr>
                        <a:t>2018年ESCMID-ECMM-ERS曲霉病管理指南</a:t>
                      </a:r>
                      <a:r>
                        <a:rPr lang="en-US" sz="1000" spc="60" baseline="30000" dirty="0">
                          <a:solidFill>
                            <a:schemeClr val="tx1"/>
                          </a:solidFill>
                          <a:latin typeface="Times New Roman" panose="02020603050405020304" charset="0"/>
                          <a:ea typeface="微软雅黑" panose="020B0503020204020204" charset="-122"/>
                          <a:cs typeface="Times New Roman" panose="02020603050405020304" charset="0"/>
                          <a:sym typeface="+mn-ea"/>
                        </a:rPr>
                        <a:t>3</a:t>
                      </a:r>
                      <a:endParaRPr lang="en-US" sz="1000" b="0" spc="60" dirty="0">
                        <a:solidFill>
                          <a:schemeClr val="tx1"/>
                        </a:solidFill>
                        <a:latin typeface="Times New Roman" panose="02020603050405020304" charset="0"/>
                        <a:ea typeface="微软雅黑" panose="020B0503020204020204" charset="-122"/>
                        <a:cs typeface="Times New Roman" panose="02020603050405020304" charset="0"/>
                        <a:sym typeface="+mn-ea"/>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 B II</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C-II</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sz="1000" spc="60" dirty="0">
                          <a:solidFill>
                            <a:srgbClr val="404040"/>
                          </a:solidFill>
                          <a:latin typeface="Times New Roman" panose="02020603050405020304" charset="0"/>
                          <a:ea typeface="微软雅黑" panose="020B0503020204020204" charset="-122"/>
                          <a:cs typeface="Times New Roman" panose="02020603050405020304" charset="0"/>
                          <a:sym typeface="+mn-ea"/>
                        </a:rPr>
                        <a:t>B-II</a:t>
                      </a:r>
                      <a:endParaRPr lang="en-US" altLang="zh-CN" sz="1000" spc="60" dirty="0">
                        <a:solidFill>
                          <a:srgbClr val="404040"/>
                        </a:solidFill>
                        <a:latin typeface="Times New Roman" panose="02020603050405020304" charset="0"/>
                        <a:ea typeface="微软雅黑" panose="020B0503020204020204" charset="-122"/>
                        <a:cs typeface="Times New Roman" panose="02020603050405020304" charset="0"/>
                        <a:sym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sz="1000" b="1" spc="60" dirty="0">
                          <a:solidFill>
                            <a:srgbClr val="7030A0"/>
                          </a:solidFill>
                          <a:latin typeface="Times New Roman" panose="02020603050405020304" charset="0"/>
                          <a:ea typeface="微软雅黑" panose="020B0503020204020204" charset="-122"/>
                          <a:cs typeface="Times New Roman" panose="02020603050405020304" charset="0"/>
                          <a:sym typeface="+mn-ea"/>
                        </a:rPr>
                        <a:t>A-I</a:t>
                      </a:r>
                      <a:endParaRPr lang="en-US" altLang="zh-CN" sz="1000" b="1" spc="60" dirty="0">
                        <a:solidFill>
                          <a:srgbClr val="7030A0"/>
                        </a:solidFill>
                        <a:latin typeface="Times New Roman" panose="02020603050405020304" charset="0"/>
                        <a:ea typeface="微软雅黑" panose="020B0503020204020204" charset="-122"/>
                        <a:cs typeface="Times New Roman" panose="02020603050405020304" charset="0"/>
                        <a:sym typeface="+mn-ea"/>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85660">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0"/>
                        </a:spcBef>
                        <a:spcAft>
                          <a:spcPts val="0"/>
                        </a:spcAft>
                        <a:buNone/>
                      </a:pPr>
                      <a:r>
                        <a:rPr lang="en-US" sz="1000" b="0" spc="60" dirty="0">
                          <a:solidFill>
                            <a:schemeClr val="tx1"/>
                          </a:solidFill>
                          <a:latin typeface="Times New Roman" panose="02020603050405020304" charset="0"/>
                          <a:ea typeface="微软雅黑" panose="020B0503020204020204" charset="-122"/>
                          <a:cs typeface="Times New Roman" panose="02020603050405020304" charset="0"/>
                        </a:rPr>
                        <a:t>2020</a:t>
                      </a:r>
                      <a:r>
                        <a:rPr lang="zh-CN" altLang="en-US" sz="1000" b="0" spc="60" dirty="0">
                          <a:solidFill>
                            <a:schemeClr val="tx1"/>
                          </a:solidFill>
                          <a:latin typeface="Times New Roman" panose="02020603050405020304" charset="0"/>
                          <a:ea typeface="微软雅黑" panose="020B0503020204020204" charset="-122"/>
                          <a:cs typeface="Times New Roman" panose="02020603050405020304" charset="0"/>
                        </a:rPr>
                        <a:t>年</a:t>
                      </a:r>
                      <a:r>
                        <a:rPr lang="en-US" altLang="zh-CN" sz="1000" b="0" spc="60" dirty="0">
                          <a:solidFill>
                            <a:schemeClr val="tx1"/>
                          </a:solidFill>
                          <a:latin typeface="Times New Roman" panose="02020603050405020304" charset="0"/>
                          <a:ea typeface="微软雅黑" panose="020B0503020204020204" charset="-122"/>
                          <a:cs typeface="Times New Roman" panose="02020603050405020304" charset="0"/>
                        </a:rPr>
                        <a:t>ECMM/ISHAM</a:t>
                      </a:r>
                      <a:r>
                        <a:rPr lang="zh-CN" altLang="en-US" sz="1000" b="0" spc="60" dirty="0">
                          <a:solidFill>
                            <a:schemeClr val="tx1"/>
                          </a:solidFill>
                          <a:latin typeface="Times New Roman" panose="02020603050405020304" charset="0"/>
                          <a:ea typeface="微软雅黑" panose="020B0503020204020204" charset="-122"/>
                          <a:cs typeface="Times New Roman" panose="02020603050405020304" charset="0"/>
                        </a:rPr>
                        <a:t>： </a:t>
                      </a:r>
                      <a:r>
                        <a:rPr lang="en-US" altLang="zh-CN" sz="1000" b="0" spc="60" dirty="0">
                          <a:solidFill>
                            <a:schemeClr val="tx1"/>
                          </a:solidFill>
                          <a:latin typeface="Times New Roman" panose="02020603050405020304" charset="0"/>
                          <a:ea typeface="微软雅黑" panose="020B0503020204020204" charset="-122"/>
                          <a:cs typeface="Times New Roman" panose="02020603050405020304" charset="0"/>
                        </a:rPr>
                        <a:t>COVID-19</a:t>
                      </a:r>
                      <a:r>
                        <a:rPr lang="zh-CN" altLang="en-US" sz="1000" b="0" spc="60" dirty="0">
                          <a:solidFill>
                            <a:schemeClr val="tx1"/>
                          </a:solidFill>
                          <a:latin typeface="Times New Roman" panose="02020603050405020304" charset="0"/>
                          <a:ea typeface="微软雅黑" panose="020B0503020204020204" charset="-122"/>
                          <a:cs typeface="Times New Roman" panose="02020603050405020304" charset="0"/>
                        </a:rPr>
                        <a:t>相关肺曲霉病定义及治疗共识</a:t>
                      </a:r>
                      <a:r>
                        <a:rPr lang="en-US" altLang="zh-CN" sz="1000" b="0" spc="60" baseline="30000" dirty="0">
                          <a:solidFill>
                            <a:schemeClr val="tx1"/>
                          </a:solidFill>
                          <a:latin typeface="Times New Roman" panose="02020603050405020304" charset="0"/>
                          <a:ea typeface="微软雅黑" panose="020B0503020204020204" charset="-122"/>
                          <a:cs typeface="Times New Roman" panose="02020603050405020304" charset="0"/>
                        </a:rPr>
                        <a:t>4</a:t>
                      </a:r>
                      <a:endParaRPr lang="en-US" sz="1000" b="0" spc="60" baseline="30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dirty="0">
                          <a:solidFill>
                            <a:schemeClr val="tx1"/>
                          </a:solidFill>
                          <a:latin typeface="Times New Roman" panose="02020603050405020304" charset="0"/>
                          <a:ea typeface="微软雅黑" panose="020B0503020204020204" charset="-122"/>
                          <a:cs typeface="Times New Roman" panose="02020603050405020304" charset="0"/>
                        </a:rPr>
                        <a:t>二线</a:t>
                      </a:r>
                      <a:endParaRPr lang="zh-CN" altLang="en-US"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b="1" dirty="0">
                          <a:solidFill>
                            <a:srgbClr val="7030A0"/>
                          </a:solidFill>
                          <a:latin typeface="Times New Roman" panose="02020603050405020304" charset="0"/>
                          <a:ea typeface="微软雅黑" panose="020B0503020204020204" charset="-122"/>
                          <a:cs typeface="Times New Roman" panose="02020603050405020304" charset="0"/>
                        </a:rPr>
                        <a:t>一线</a:t>
                      </a:r>
                      <a:endParaRPr lang="zh-CN" altLang="en-US" sz="1000" b="1"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41268">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0"/>
                        </a:spcBef>
                        <a:spcAft>
                          <a:spcPts val="0"/>
                        </a:spcAft>
                        <a:buNone/>
                      </a:pPr>
                      <a:r>
                        <a:rPr lang="en-US" sz="1000" b="0" spc="60" dirty="0">
                          <a:solidFill>
                            <a:schemeClr val="tx1"/>
                          </a:solidFill>
                          <a:latin typeface="Times New Roman" panose="02020603050405020304" charset="0"/>
                          <a:ea typeface="微软雅黑" panose="020B0503020204020204" charset="-122"/>
                          <a:cs typeface="Times New Roman" panose="02020603050405020304" charset="0"/>
                        </a:rPr>
                        <a:t>2021</a:t>
                      </a:r>
                      <a:r>
                        <a:rPr lang="zh-CN" altLang="en-US" sz="1000" b="0" spc="60" dirty="0">
                          <a:solidFill>
                            <a:schemeClr val="tx1"/>
                          </a:solidFill>
                          <a:latin typeface="Times New Roman" panose="02020603050405020304" charset="0"/>
                          <a:ea typeface="微软雅黑" panose="020B0503020204020204" charset="-122"/>
                          <a:cs typeface="Times New Roman" panose="02020603050405020304" charset="0"/>
                        </a:rPr>
                        <a:t>年</a:t>
                      </a:r>
                      <a:r>
                        <a:rPr lang="en-US" altLang="zh-CN" sz="1000" b="0" spc="60" dirty="0">
                          <a:solidFill>
                            <a:schemeClr val="tx1"/>
                          </a:solidFill>
                          <a:latin typeface="Times New Roman" panose="02020603050405020304" charset="0"/>
                          <a:ea typeface="微软雅黑" panose="020B0503020204020204" charset="-122"/>
                          <a:cs typeface="Times New Roman" panose="02020603050405020304" charset="0"/>
                        </a:rPr>
                        <a:t>AST </a:t>
                      </a:r>
                      <a:r>
                        <a:rPr lang="zh-CN" altLang="en-US" sz="1000" b="0" spc="60" dirty="0">
                          <a:solidFill>
                            <a:schemeClr val="tx1"/>
                          </a:solidFill>
                          <a:latin typeface="Times New Roman" panose="02020603050405020304" charset="0"/>
                          <a:ea typeface="微软雅黑" panose="020B0503020204020204" charset="-122"/>
                          <a:cs typeface="Times New Roman" panose="02020603050405020304" charset="0"/>
                        </a:rPr>
                        <a:t>造血干细胞移植受者曲霉病的管理和预防指南</a:t>
                      </a:r>
                      <a:r>
                        <a:rPr lang="en-US" altLang="zh-CN" sz="1000" b="0" spc="60" baseline="30000" dirty="0">
                          <a:solidFill>
                            <a:schemeClr val="tx1"/>
                          </a:solidFill>
                          <a:latin typeface="Times New Roman" panose="02020603050405020304" charset="0"/>
                          <a:ea typeface="微软雅黑" panose="020B0503020204020204" charset="-122"/>
                          <a:cs typeface="Times New Roman" panose="02020603050405020304" charset="0"/>
                        </a:rPr>
                        <a:t>5</a:t>
                      </a:r>
                      <a:endParaRPr lang="en-US" sz="1000" b="0" spc="60" baseline="30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A-II</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en-US" altLang="zh-CN" sz="1000" b="1" dirty="0">
                          <a:solidFill>
                            <a:srgbClr val="7030A0"/>
                          </a:solidFill>
                          <a:latin typeface="Times New Roman" panose="02020603050405020304" charset="0"/>
                          <a:ea typeface="微软雅黑" panose="020B0503020204020204" charset="-122"/>
                          <a:cs typeface="Times New Roman" panose="02020603050405020304" charset="0"/>
                        </a:rPr>
                        <a:t>A-II*</a:t>
                      </a:r>
                      <a:endParaRPr lang="en-US" altLang="zh-CN" sz="1000" b="1"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525400">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indent="0" algn="l">
                        <a:lnSpc>
                          <a:spcPct val="100000"/>
                        </a:lnSpc>
                        <a:spcBef>
                          <a:spcPts val="0"/>
                        </a:spcBef>
                        <a:spcAft>
                          <a:spcPts val="0"/>
                        </a:spcAft>
                        <a:buNone/>
                      </a:pPr>
                      <a:r>
                        <a:rPr lang="en-US" sz="1000" b="0" spc="60" baseline="0" dirty="0">
                          <a:solidFill>
                            <a:schemeClr val="tx1"/>
                          </a:solidFill>
                          <a:latin typeface="Times New Roman" panose="02020603050405020304" charset="0"/>
                          <a:ea typeface="微软雅黑" panose="020B0503020204020204" charset="-122"/>
                          <a:cs typeface="Times New Roman" panose="02020603050405020304" charset="0"/>
                        </a:rPr>
                        <a:t>2022</a:t>
                      </a:r>
                      <a:r>
                        <a:rPr lang="zh-CN" altLang="en-US" sz="1000" b="0" spc="60" baseline="0" dirty="0">
                          <a:solidFill>
                            <a:schemeClr val="tx1"/>
                          </a:solidFill>
                          <a:latin typeface="Times New Roman" panose="02020603050405020304" charset="0"/>
                          <a:ea typeface="微软雅黑" panose="020B0503020204020204" charset="-122"/>
                          <a:cs typeface="Times New Roman" panose="02020603050405020304" charset="0"/>
                        </a:rPr>
                        <a:t>年重症肝病合并侵袭性真菌感染诊治专家共识</a:t>
                      </a:r>
                      <a:r>
                        <a:rPr lang="en-US" altLang="zh-CN" sz="1000" b="0" spc="60" baseline="30000" dirty="0">
                          <a:solidFill>
                            <a:schemeClr val="tx1"/>
                          </a:solidFill>
                          <a:latin typeface="Times New Roman" panose="02020603050405020304" charset="0"/>
                          <a:ea typeface="微软雅黑" panose="020B0503020204020204" charset="-122"/>
                          <a:cs typeface="Times New Roman" panose="02020603050405020304" charset="0"/>
                        </a:rPr>
                        <a:t>6</a:t>
                      </a:r>
                      <a:endParaRPr lang="en-US" sz="1000" b="0" spc="6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endParaRPr lang="zh-CN" altLang="en-US"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00000"/>
                        </a:lnSpc>
                        <a:buNone/>
                      </a:pPr>
                      <a:r>
                        <a:rPr lang="zh-CN" altLang="en-US" sz="1000" dirty="0">
                          <a:solidFill>
                            <a:schemeClr val="tx1"/>
                          </a:solidFill>
                          <a:latin typeface="Times New Roman" panose="02020603050405020304" charset="0"/>
                          <a:ea typeface="微软雅黑" panose="020B0503020204020204" charset="-122"/>
                          <a:cs typeface="Times New Roman" panose="02020603050405020304" charset="0"/>
                        </a:rPr>
                        <a:t>一线</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p>
                      <a:pPr algn="ctr">
                        <a:lnSpc>
                          <a:spcPct val="100000"/>
                        </a:lnSpc>
                        <a:buNone/>
                      </a:pP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r>
                        <a:rPr lang="zh-CN" altLang="en-US" sz="1000" dirty="0">
                          <a:solidFill>
                            <a:schemeClr val="tx1"/>
                          </a:solidFill>
                          <a:latin typeface="Times New Roman" panose="02020603050405020304" charset="0"/>
                          <a:ea typeface="微软雅黑" panose="020B0503020204020204" charset="-122"/>
                          <a:cs typeface="Times New Roman" panose="02020603050405020304" charset="0"/>
                        </a:rPr>
                        <a:t>用于对唑类以及棘白菌素均耐药</a:t>
                      </a:r>
                      <a:r>
                        <a:rPr lang="en-US" altLang="zh-CN" sz="1000" dirty="0">
                          <a:solidFill>
                            <a:schemeClr val="tx1"/>
                          </a:solidFill>
                          <a:latin typeface="Times New Roman" panose="02020603050405020304" charset="0"/>
                          <a:ea typeface="微软雅黑" panose="020B0503020204020204" charset="-122"/>
                          <a:cs typeface="Times New Roman" panose="02020603050405020304" charset="0"/>
                        </a:rPr>
                        <a:t>)</a:t>
                      </a:r>
                      <a:endParaRPr lang="zh-CN" altLang="en-US"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00000"/>
                        </a:lnSpc>
                        <a:buNone/>
                      </a:pPr>
                      <a:r>
                        <a:rPr lang="zh-CN" altLang="en-US" sz="1000" b="1" dirty="0">
                          <a:solidFill>
                            <a:srgbClr val="7030A0"/>
                          </a:solidFill>
                          <a:latin typeface="Times New Roman" panose="02020603050405020304" charset="0"/>
                          <a:ea typeface="微软雅黑" panose="020B0503020204020204" charset="-122"/>
                          <a:cs typeface="Times New Roman" panose="02020603050405020304" charset="0"/>
                        </a:rPr>
                        <a:t>一线</a:t>
                      </a:r>
                      <a:endParaRPr lang="zh-CN" altLang="en-US" sz="1000" b="1"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41268">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0"/>
                        </a:spcBef>
                        <a:spcAft>
                          <a:spcPts val="0"/>
                        </a:spcAft>
                        <a:buNone/>
                      </a:pPr>
                      <a:r>
                        <a:rPr lang="en-US" sz="1000" b="0" spc="60" dirty="0">
                          <a:solidFill>
                            <a:schemeClr val="tx1"/>
                          </a:solidFill>
                          <a:latin typeface="Times New Roman" panose="02020603050405020304" charset="0"/>
                          <a:ea typeface="微软雅黑" panose="020B0503020204020204" charset="-122"/>
                          <a:cs typeface="Times New Roman" panose="02020603050405020304" charset="0"/>
                        </a:rPr>
                        <a:t>2023</a:t>
                      </a:r>
                      <a:r>
                        <a:rPr lang="zh-CN" altLang="en-US" sz="1000" b="0" spc="60" dirty="0">
                          <a:solidFill>
                            <a:schemeClr val="tx1"/>
                          </a:solidFill>
                          <a:latin typeface="Times New Roman" panose="02020603050405020304" charset="0"/>
                          <a:ea typeface="微软雅黑" panose="020B0503020204020204" charset="-122"/>
                          <a:cs typeface="Times New Roman" panose="02020603050405020304" charset="0"/>
                        </a:rPr>
                        <a:t>年造血干细胞移植后侵袭性真菌病中国专家共识</a:t>
                      </a:r>
                      <a:r>
                        <a:rPr lang="en-US" altLang="zh-CN" sz="1000" b="0" spc="60" baseline="30000" dirty="0">
                          <a:solidFill>
                            <a:schemeClr val="tx1"/>
                          </a:solidFill>
                          <a:latin typeface="Times New Roman" panose="02020603050405020304" charset="0"/>
                          <a:ea typeface="微软雅黑" panose="020B0503020204020204" charset="-122"/>
                          <a:cs typeface="Times New Roman" panose="02020603050405020304" charset="0"/>
                        </a:rPr>
                        <a:t>7</a:t>
                      </a:r>
                      <a:endParaRPr lang="en-US" sz="1000" b="0" spc="60" baseline="30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dirty="0">
                          <a:solidFill>
                            <a:schemeClr val="tx1"/>
                          </a:solidFill>
                          <a:latin typeface="Times New Roman" panose="02020603050405020304" charset="0"/>
                          <a:ea typeface="微软雅黑" panose="020B0503020204020204" charset="-122"/>
                          <a:cs typeface="Times New Roman" panose="02020603050405020304" charset="0"/>
                        </a:rPr>
                        <a:t>备选</a:t>
                      </a:r>
                      <a:endParaRPr lang="zh-CN" altLang="en-US"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dirty="0">
                          <a:latin typeface="Times New Roman" panose="02020603050405020304" charset="0"/>
                          <a:ea typeface="微软雅黑" panose="020B0503020204020204" charset="-122"/>
                          <a:cs typeface="Times New Roman" panose="02020603050405020304" charset="0"/>
                          <a:sym typeface="+mn-ea"/>
                        </a:rPr>
                        <a:t>备选</a:t>
                      </a:r>
                      <a:endParaRPr lang="en-US" altLang="zh-CN"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dirty="0">
                          <a:solidFill>
                            <a:schemeClr val="tx1"/>
                          </a:solidFill>
                          <a:latin typeface="Times New Roman" panose="02020603050405020304" charset="0"/>
                          <a:ea typeface="微软雅黑" panose="020B0503020204020204" charset="-122"/>
                          <a:cs typeface="Times New Roman" panose="02020603050405020304" charset="0"/>
                        </a:rPr>
                        <a:t>备选</a:t>
                      </a:r>
                      <a:endParaRPr lang="zh-CN" altLang="en-US" sz="1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00000"/>
                        </a:lnSpc>
                        <a:buNone/>
                      </a:pPr>
                      <a:r>
                        <a:rPr lang="zh-CN" altLang="en-US" sz="1000" b="1" dirty="0">
                          <a:solidFill>
                            <a:srgbClr val="7030A0"/>
                          </a:solidFill>
                          <a:latin typeface="Times New Roman" panose="02020603050405020304" charset="0"/>
                          <a:ea typeface="微软雅黑" panose="020B0503020204020204" charset="-122"/>
                          <a:cs typeface="Times New Roman" panose="02020603050405020304" charset="0"/>
                        </a:rPr>
                        <a:t>一线</a:t>
                      </a:r>
                      <a:endParaRPr lang="zh-CN" altLang="en-US" sz="1000" b="1"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290248">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indent="0" algn="l">
                        <a:lnSpc>
                          <a:spcPct val="150000"/>
                        </a:lnSpc>
                        <a:spcBef>
                          <a:spcPts val="0"/>
                        </a:spcBef>
                        <a:spcAft>
                          <a:spcPts val="0"/>
                        </a:spcAft>
                        <a:buNone/>
                      </a:pPr>
                      <a:r>
                        <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rPr>
                        <a:t>2023</a:t>
                      </a:r>
                      <a:r>
                        <a:rPr lang="zh-CN" altLang="en-US" sz="1050" b="0" spc="60" baseline="0" dirty="0">
                          <a:solidFill>
                            <a:schemeClr val="tx1"/>
                          </a:solidFill>
                          <a:latin typeface="Times New Roman" panose="02020603050405020304" charset="0"/>
                          <a:ea typeface="微软雅黑" panose="020B0503020204020204" charset="-122"/>
                          <a:cs typeface="Times New Roman" panose="02020603050405020304" charset="0"/>
                        </a:rPr>
                        <a:t>年艾沙康唑临床应用专家共识</a:t>
                      </a:r>
                      <a:r>
                        <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rPr>
                        <a:t>8</a:t>
                      </a:r>
                      <a:endParaRPr lang="en-US" sz="1050" b="0" spc="6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en-US" altLang="zh-CN"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en-US" altLang="zh-CN"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a:t>
                      </a:r>
                      <a:endParaRPr kumimoji="0" lang="en-US" altLang="zh-CN"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1" baseline="0" dirty="0">
                          <a:solidFill>
                            <a:srgbClr val="7030A0"/>
                          </a:solidFill>
                          <a:latin typeface="Times New Roman" panose="02020603050405020304" charset="0"/>
                          <a:ea typeface="微软雅黑" panose="020B0503020204020204" charset="-122"/>
                          <a:cs typeface="Times New Roman" panose="02020603050405020304" charset="0"/>
                        </a:rPr>
                        <a:t>一线</a:t>
                      </a:r>
                      <a:endParaRPr lang="zh-CN" altLang="en-US" sz="1050" b="1" baseline="0"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85546">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indent="0" algn="l">
                        <a:lnSpc>
                          <a:spcPct val="150000"/>
                        </a:lnSpc>
                        <a:spcBef>
                          <a:spcPts val="0"/>
                        </a:spcBef>
                        <a:spcAft>
                          <a:spcPts val="0"/>
                        </a:spcAft>
                        <a:buNone/>
                      </a:pPr>
                      <a:r>
                        <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rPr>
                        <a:t>2024</a:t>
                      </a:r>
                      <a:r>
                        <a:rPr lang="zh-CN" altLang="en-US" sz="1050" b="0" spc="60" baseline="0" dirty="0">
                          <a:solidFill>
                            <a:schemeClr val="tx1"/>
                          </a:solidFill>
                          <a:latin typeface="Times New Roman" panose="02020603050405020304" charset="0"/>
                          <a:ea typeface="微软雅黑" panose="020B0503020204020204" charset="-122"/>
                          <a:cs typeface="Times New Roman" panose="02020603050405020304" charset="0"/>
                        </a:rPr>
                        <a:t>年重症新型冠状病毒感染合并侵袭性肺曲霉病和肺毛霉病诊治专家共识</a:t>
                      </a:r>
                      <a:r>
                        <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rPr>
                        <a:t>9</a:t>
                      </a:r>
                      <a:endPar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备选</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备选</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备选</a:t>
                      </a:r>
                      <a:endParaRPr kumimoji="0" lang="zh-CN" altLang="en-US" sz="1050"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1" baseline="0" dirty="0">
                          <a:solidFill>
                            <a:srgbClr val="7030A0"/>
                          </a:solidFill>
                          <a:latin typeface="Times New Roman" panose="02020603050405020304" charset="0"/>
                          <a:ea typeface="微软雅黑" panose="020B0503020204020204" charset="-122"/>
                          <a:cs typeface="Times New Roman" panose="02020603050405020304" charset="0"/>
                        </a:rPr>
                        <a:t>初始首选</a:t>
                      </a:r>
                      <a:endParaRPr lang="zh-CN" altLang="en-US" sz="1050" b="1" baseline="0"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41268">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indent="0" algn="l">
                        <a:lnSpc>
                          <a:spcPct val="150000"/>
                        </a:lnSpc>
                        <a:spcBef>
                          <a:spcPts val="0"/>
                        </a:spcBef>
                        <a:spcAft>
                          <a:spcPts val="0"/>
                        </a:spcAft>
                        <a:buNone/>
                      </a:pPr>
                      <a:r>
                        <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rPr>
                        <a:t>2024</a:t>
                      </a:r>
                      <a:r>
                        <a:rPr lang="zh-CN" altLang="en-US" sz="1050" b="0" spc="60" baseline="0" dirty="0">
                          <a:solidFill>
                            <a:schemeClr val="tx1"/>
                          </a:solidFill>
                          <a:latin typeface="Times New Roman" panose="02020603050405020304" charset="0"/>
                          <a:ea typeface="微软雅黑" panose="020B0503020204020204" charset="-122"/>
                          <a:cs typeface="Times New Roman" panose="02020603050405020304" charset="0"/>
                        </a:rPr>
                        <a:t>年慢性阻塞性肺疾病伴肺曲霉病诊治和管理专家共识</a:t>
                      </a:r>
                      <a:r>
                        <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rPr>
                        <a:t>10</a:t>
                      </a:r>
                      <a:endParaRPr lang="en-US" sz="1050" b="0" spc="60" baseline="30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aseline="0" dirty="0">
                          <a:solidFill>
                            <a:schemeClr val="tx1"/>
                          </a:solidFill>
                          <a:latin typeface="Times New Roman" panose="02020603050405020304" charset="0"/>
                          <a:ea typeface="微软雅黑" panose="020B0503020204020204" charset="-122"/>
                          <a:cs typeface="Times New Roman" panose="02020603050405020304" charset="0"/>
                        </a:rPr>
                        <a:t>备选</a:t>
                      </a:r>
                      <a:endParaRPr lang="zh-CN" altLang="en-US" sz="105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en-US" altLang="zh-CN" sz="1050" baseline="0" dirty="0">
                          <a:solidFill>
                            <a:schemeClr val="tx1"/>
                          </a:solidFill>
                          <a:latin typeface="Times New Roman" panose="02020603050405020304" charset="0"/>
                          <a:ea typeface="微软雅黑" panose="020B0503020204020204" charset="-122"/>
                          <a:cs typeface="Times New Roman" panose="02020603050405020304" charset="0"/>
                        </a:rPr>
                        <a:t>——</a:t>
                      </a:r>
                      <a:endParaRPr lang="en-US" altLang="zh-CN" sz="105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aseline="0" dirty="0">
                          <a:solidFill>
                            <a:schemeClr val="tx1"/>
                          </a:solidFill>
                          <a:latin typeface="Times New Roman" panose="02020603050405020304" charset="0"/>
                          <a:ea typeface="微软雅黑" panose="020B0503020204020204" charset="-122"/>
                          <a:cs typeface="Times New Roman" panose="02020603050405020304" charset="0"/>
                        </a:rPr>
                        <a:t>备选</a:t>
                      </a:r>
                      <a:endParaRPr lang="zh-CN" altLang="en-US" sz="105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050" b="1" baseline="0" dirty="0">
                          <a:solidFill>
                            <a:srgbClr val="7030A0"/>
                          </a:solidFill>
                          <a:latin typeface="Times New Roman" panose="02020603050405020304" charset="0"/>
                          <a:ea typeface="微软雅黑" panose="020B0503020204020204" charset="-122"/>
                          <a:cs typeface="Times New Roman" panose="02020603050405020304" charset="0"/>
                        </a:rPr>
                        <a:t>首选</a:t>
                      </a:r>
                      <a:endParaRPr lang="zh-CN" altLang="en-US" sz="1050" b="1" baseline="0"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341268">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indent="0" algn="l">
                        <a:lnSpc>
                          <a:spcPct val="150000"/>
                        </a:lnSpc>
                        <a:spcBef>
                          <a:spcPts val="0"/>
                        </a:spcBef>
                        <a:spcAft>
                          <a:spcPts val="0"/>
                        </a:spcAft>
                        <a:buNone/>
                      </a:pPr>
                      <a:r>
                        <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rPr>
                        <a:t>2024</a:t>
                      </a:r>
                      <a:r>
                        <a:rPr lang="zh-CN" altLang="en-US" sz="1050" b="0" spc="60" baseline="0" dirty="0">
                          <a:solidFill>
                            <a:schemeClr val="tx1"/>
                          </a:solidFill>
                          <a:latin typeface="Times New Roman" panose="02020603050405020304" charset="0"/>
                          <a:ea typeface="微软雅黑" panose="020B0503020204020204" charset="-122"/>
                          <a:cs typeface="Times New Roman" panose="02020603050405020304" charset="0"/>
                        </a:rPr>
                        <a:t>年烧伤侵袭性真菌感染诊断与防治实践指南</a:t>
                      </a:r>
                      <a:r>
                        <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rPr>
                        <a:t>11</a:t>
                      </a:r>
                      <a:endParaRPr lang="en-US" sz="1050" b="0" spc="60" baseline="30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aseline="0" dirty="0">
                          <a:solidFill>
                            <a:schemeClr val="tx1"/>
                          </a:solidFill>
                          <a:latin typeface="Times New Roman" panose="02020603050405020304" charset="0"/>
                          <a:ea typeface="微软雅黑" panose="020B0503020204020204" charset="-122"/>
                          <a:cs typeface="Times New Roman" panose="02020603050405020304" charset="0"/>
                        </a:rPr>
                        <a:t>备选</a:t>
                      </a:r>
                      <a:endParaRPr lang="zh-CN" altLang="en-US" sz="105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aseline="0" dirty="0">
                          <a:solidFill>
                            <a:schemeClr val="tx1"/>
                          </a:solidFill>
                          <a:latin typeface="Times New Roman" panose="02020603050405020304" charset="0"/>
                          <a:ea typeface="微软雅黑" panose="020B0503020204020204" charset="-122"/>
                          <a:cs typeface="Times New Roman" panose="02020603050405020304" charset="0"/>
                        </a:rPr>
                        <a:t>备选 </a:t>
                      </a:r>
                      <a:endParaRPr lang="en-US" altLang="zh-CN" sz="105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aseline="0" dirty="0">
                          <a:solidFill>
                            <a:schemeClr val="tx1"/>
                          </a:solidFill>
                          <a:latin typeface="Times New Roman" panose="02020603050405020304" charset="0"/>
                          <a:ea typeface="微软雅黑" panose="020B0503020204020204" charset="-122"/>
                          <a:cs typeface="Times New Roman" panose="02020603050405020304" charset="0"/>
                        </a:rPr>
                        <a:t>备选</a:t>
                      </a:r>
                      <a:endParaRPr lang="zh-CN" altLang="en-US" sz="105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ctr" defTabSz="914400" rtl="0" eaLnBrk="1" fontAlgn="auto" latinLnBrk="0" hangingPunct="1">
                        <a:lnSpc>
                          <a:spcPct val="150000"/>
                        </a:lnSpc>
                        <a:spcBef>
                          <a:spcPts val="0"/>
                        </a:spcBef>
                        <a:spcAft>
                          <a:spcPts val="0"/>
                        </a:spcAft>
                        <a:buClrTx/>
                        <a:buSzTx/>
                        <a:buFontTx/>
                        <a:buNone/>
                        <a:defRPr/>
                      </a:pPr>
                      <a:r>
                        <a:rPr lang="zh-CN" altLang="en-US" sz="1050" b="1" baseline="0" dirty="0">
                          <a:solidFill>
                            <a:srgbClr val="7030A0"/>
                          </a:solidFill>
                          <a:latin typeface="Times New Roman" panose="02020603050405020304" charset="0"/>
                          <a:ea typeface="微软雅黑" panose="020B0503020204020204" charset="-122"/>
                          <a:cs typeface="Times New Roman" panose="02020603050405020304" charset="0"/>
                        </a:rPr>
                        <a:t>强推荐，高等级</a:t>
                      </a:r>
                      <a:endParaRPr lang="zh-CN" altLang="en-US" sz="1050" b="1" baseline="0"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5" name="文本框 4"/>
          <p:cNvSpPr txBox="1"/>
          <p:nvPr/>
        </p:nvSpPr>
        <p:spPr>
          <a:xfrm>
            <a:off x="101791" y="6211268"/>
            <a:ext cx="11692942" cy="58477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fr-FR" altLang="zh-CN" sz="800" dirty="0">
                <a:latin typeface="Times New Roman" panose="02020603050405020304" charset="0"/>
                <a:ea typeface="微软雅黑" panose="020B0503020204020204" charset="-122"/>
                <a:cs typeface="Times New Roman" panose="02020603050405020304" charset="0"/>
                <a:sym typeface="+mn-ea"/>
              </a:rPr>
              <a:t>1</a:t>
            </a:r>
            <a:r>
              <a:rPr lang="en-US" altLang="zh-CN" sz="800" dirty="0">
                <a:latin typeface="Times New Roman" panose="02020603050405020304" charset="0"/>
                <a:ea typeface="微软雅黑" panose="020B0503020204020204" charset="-122"/>
                <a:cs typeface="Times New Roman" panose="02020603050405020304" charset="0"/>
                <a:sym typeface="+mn-ea"/>
              </a:rPr>
              <a:t> Patterson TF et al. Clinical Infectious Diseases® 2016;63(4):e1–60     2.Tissot F et al. </a:t>
            </a:r>
            <a:r>
              <a:rPr lang="en-US" altLang="zh-CN" sz="800" dirty="0" err="1">
                <a:latin typeface="Times New Roman" panose="02020603050405020304" charset="0"/>
                <a:ea typeface="微软雅黑" panose="020B0503020204020204" charset="-122"/>
                <a:cs typeface="Times New Roman" panose="02020603050405020304" charset="0"/>
                <a:sym typeface="+mn-ea"/>
              </a:rPr>
              <a:t>Haematologica</a:t>
            </a:r>
            <a:r>
              <a:rPr lang="en-US" altLang="zh-CN" sz="800" dirty="0">
                <a:latin typeface="Times New Roman" panose="02020603050405020304" charset="0"/>
                <a:ea typeface="微软雅黑" panose="020B0503020204020204" charset="-122"/>
                <a:cs typeface="Times New Roman" panose="02020603050405020304" charset="0"/>
                <a:sym typeface="+mn-ea"/>
              </a:rPr>
              <a:t>. 2017 Mar;102(3):433-444     3. Ullmann AJ et al. Clinical Microbiology and Infection 24 (2018) e1ee38      4. Koehler P  et </a:t>
            </a:r>
            <a:r>
              <a:rPr lang="en-US" altLang="zh-CN" sz="800" dirty="0" err="1">
                <a:latin typeface="Times New Roman" panose="02020603050405020304" charset="0"/>
                <a:ea typeface="微软雅黑" panose="020B0503020204020204" charset="-122"/>
                <a:cs typeface="Times New Roman" panose="02020603050405020304" charset="0"/>
                <a:sym typeface="+mn-ea"/>
              </a:rPr>
              <a:t>al..Lancet</a:t>
            </a:r>
            <a:r>
              <a:rPr lang="en-US" altLang="zh-CN" sz="800" dirty="0">
                <a:latin typeface="Times New Roman" panose="02020603050405020304" charset="0"/>
                <a:ea typeface="微软雅黑" panose="020B0503020204020204" charset="-122"/>
                <a:cs typeface="Times New Roman" panose="02020603050405020304" charset="0"/>
                <a:sym typeface="+mn-ea"/>
              </a:rPr>
              <a:t> Infect Dis 2021; 21: e149–62    5 .</a:t>
            </a:r>
            <a:r>
              <a:rPr lang="en-US" altLang="zh-CN" sz="800" dirty="0" err="1">
                <a:latin typeface="Times New Roman" panose="02020603050405020304" charset="0"/>
                <a:ea typeface="微软雅黑" panose="020B0503020204020204" charset="-122"/>
                <a:cs typeface="Times New Roman" panose="02020603050405020304" charset="0"/>
                <a:sym typeface="+mn-ea"/>
              </a:rPr>
              <a:t>Dadwal</a:t>
            </a:r>
            <a:r>
              <a:rPr lang="en-US" altLang="zh-CN" sz="800" dirty="0">
                <a:latin typeface="Times New Roman" panose="02020603050405020304" charset="0"/>
                <a:ea typeface="微软雅黑" panose="020B0503020204020204" charset="-122"/>
                <a:cs typeface="Times New Roman" panose="02020603050405020304" charset="0"/>
                <a:sym typeface="+mn-ea"/>
              </a:rPr>
              <a:t> SS, et al.. Transplant Cell </a:t>
            </a:r>
            <a:r>
              <a:rPr lang="en-US" altLang="zh-CN" sz="800" dirty="0" err="1">
                <a:latin typeface="Times New Roman" panose="02020603050405020304" charset="0"/>
                <a:ea typeface="微软雅黑" panose="020B0503020204020204" charset="-122"/>
                <a:cs typeface="Times New Roman" panose="02020603050405020304" charset="0"/>
                <a:sym typeface="+mn-ea"/>
              </a:rPr>
              <a:t>Ther</a:t>
            </a:r>
            <a:r>
              <a:rPr lang="en-US" altLang="zh-CN" sz="800" dirty="0">
                <a:latin typeface="Times New Roman" panose="02020603050405020304" charset="0"/>
                <a:ea typeface="微软雅黑" panose="020B0503020204020204" charset="-122"/>
                <a:cs typeface="Times New Roman" panose="02020603050405020304" charset="0"/>
                <a:sym typeface="+mn-ea"/>
              </a:rPr>
              <a:t>. 2021 Mar;27(3):201-211       6. </a:t>
            </a:r>
            <a:r>
              <a:rPr lang="zh-CN" altLang="en-US" sz="800" dirty="0">
                <a:latin typeface="Times New Roman" panose="02020603050405020304" charset="0"/>
                <a:ea typeface="微软雅黑" panose="020B0503020204020204" charset="-122"/>
                <a:cs typeface="Times New Roman" panose="02020603050405020304" charset="0"/>
                <a:sym typeface="+mn-ea"/>
              </a:rPr>
              <a:t>胡瑾华等</a:t>
            </a:r>
            <a:r>
              <a:rPr lang="en-US" altLang="zh-CN" sz="800" dirty="0">
                <a:latin typeface="Times New Roman" panose="02020603050405020304" charset="0"/>
                <a:ea typeface="微软雅黑" panose="020B0503020204020204" charset="-122"/>
                <a:cs typeface="Times New Roman" panose="02020603050405020304" charset="0"/>
                <a:sym typeface="+mn-ea"/>
              </a:rPr>
              <a:t>.</a:t>
            </a:r>
            <a:r>
              <a:rPr lang="zh-CN" altLang="en-US" sz="800" dirty="0">
                <a:latin typeface="Times New Roman" panose="02020603050405020304" charset="0"/>
                <a:ea typeface="微软雅黑" panose="020B0503020204020204" charset="-122"/>
                <a:cs typeface="Times New Roman" panose="02020603050405020304" charset="0"/>
                <a:sym typeface="+mn-ea"/>
              </a:rPr>
              <a:t>中华肝脏病杂志，</a:t>
            </a:r>
            <a:r>
              <a:rPr lang="en-US" altLang="zh-CN" sz="800" dirty="0">
                <a:latin typeface="Times New Roman" panose="02020603050405020304" charset="0"/>
                <a:ea typeface="微软雅黑" panose="020B0503020204020204" charset="-122"/>
                <a:cs typeface="Times New Roman" panose="02020603050405020304" charset="0"/>
                <a:sym typeface="+mn-ea"/>
              </a:rPr>
              <a:t>2022,30</a:t>
            </a:r>
            <a:r>
              <a:rPr lang="zh-CN" altLang="en-US" sz="800" dirty="0">
                <a:latin typeface="Times New Roman" panose="02020603050405020304" charset="0"/>
                <a:ea typeface="微软雅黑" panose="020B0503020204020204" charset="-122"/>
                <a:cs typeface="Times New Roman" panose="02020603050405020304" charset="0"/>
                <a:sym typeface="+mn-ea"/>
              </a:rPr>
              <a:t>（</a:t>
            </a:r>
            <a:r>
              <a:rPr lang="en-US" altLang="zh-CN" sz="800" dirty="0">
                <a:latin typeface="Times New Roman" panose="02020603050405020304" charset="0"/>
                <a:ea typeface="微软雅黑" panose="020B0503020204020204" charset="-122"/>
                <a:cs typeface="Times New Roman" panose="02020603050405020304" charset="0"/>
                <a:sym typeface="+mn-ea"/>
              </a:rPr>
              <a:t>2</a:t>
            </a:r>
            <a:r>
              <a:rPr lang="zh-CN" altLang="en-US" sz="800" dirty="0">
                <a:latin typeface="Times New Roman" panose="02020603050405020304" charset="0"/>
                <a:ea typeface="微软雅黑" panose="020B0503020204020204" charset="-122"/>
                <a:cs typeface="Times New Roman" panose="02020603050405020304" charset="0"/>
                <a:sym typeface="+mn-ea"/>
              </a:rPr>
              <a:t>）</a:t>
            </a:r>
            <a:r>
              <a:rPr lang="en-US" altLang="zh-CN" sz="800" dirty="0">
                <a:latin typeface="Times New Roman" panose="02020603050405020304" charset="0"/>
                <a:ea typeface="微软雅黑" panose="020B0503020204020204" charset="-122"/>
                <a:cs typeface="Times New Roman" panose="02020603050405020304" charset="0"/>
                <a:sym typeface="+mn-ea"/>
              </a:rPr>
              <a:t>:159-168       7. </a:t>
            </a:r>
            <a:r>
              <a:rPr lang="zh-CN" altLang="en-US" sz="800" dirty="0">
                <a:latin typeface="Times New Roman" panose="02020603050405020304" charset="0"/>
                <a:ea typeface="微软雅黑" panose="020B0503020204020204" charset="-122"/>
                <a:cs typeface="Times New Roman" panose="02020603050405020304" charset="0"/>
                <a:sym typeface="+mn-ea"/>
              </a:rPr>
              <a:t>中国医药教育学会真菌病专业委员会</a:t>
            </a:r>
            <a:r>
              <a:rPr lang="en-US" altLang="zh-CN" sz="800" dirty="0">
                <a:latin typeface="Times New Roman" panose="02020603050405020304" charset="0"/>
                <a:ea typeface="微软雅黑" panose="020B0503020204020204" charset="-122"/>
                <a:cs typeface="Times New Roman" panose="02020603050405020304" charset="0"/>
                <a:sym typeface="+mn-ea"/>
              </a:rPr>
              <a:t>. </a:t>
            </a:r>
            <a:r>
              <a:rPr lang="zh-CN" altLang="en-US" sz="800" dirty="0">
                <a:latin typeface="Times New Roman" panose="02020603050405020304" charset="0"/>
                <a:ea typeface="微软雅黑" panose="020B0503020204020204" charset="-122"/>
                <a:cs typeface="Times New Roman" panose="02020603050405020304" charset="0"/>
                <a:sym typeface="+mn-ea"/>
              </a:rPr>
              <a:t>中华血液学杂志</a:t>
            </a:r>
            <a:r>
              <a:rPr lang="en-US" altLang="zh-CN" sz="800" dirty="0">
                <a:latin typeface="Times New Roman" panose="02020603050405020304" charset="0"/>
                <a:ea typeface="微软雅黑" panose="020B0503020204020204" charset="-122"/>
                <a:cs typeface="Times New Roman" panose="02020603050405020304" charset="0"/>
                <a:sym typeface="+mn-ea"/>
              </a:rPr>
              <a:t>. 2023;44(2):92-97.     8.</a:t>
            </a:r>
            <a:r>
              <a:rPr lang="zh-CN" altLang="en-US" sz="800" dirty="0">
                <a:latin typeface="Times New Roman" panose="02020603050405020304" charset="0"/>
                <a:ea typeface="微软雅黑" panose="020B0503020204020204" charset="-122"/>
                <a:cs typeface="Times New Roman" panose="02020603050405020304" charset="0"/>
                <a:sym typeface="+mn-ea"/>
              </a:rPr>
              <a:t> 中华医学会血液学分会抗感染学组</a:t>
            </a:r>
            <a:r>
              <a:rPr lang="en-US" altLang="zh-CN" sz="800" dirty="0">
                <a:latin typeface="Times New Roman" panose="02020603050405020304" charset="0"/>
                <a:ea typeface="微软雅黑" panose="020B0503020204020204" charset="-122"/>
                <a:cs typeface="Times New Roman" panose="02020603050405020304" charset="0"/>
                <a:sym typeface="+mn-ea"/>
              </a:rPr>
              <a:t>.</a:t>
            </a:r>
            <a:r>
              <a:rPr lang="zh-CN" altLang="en-US" sz="800" dirty="0">
                <a:latin typeface="Times New Roman" panose="02020603050405020304" charset="0"/>
                <a:ea typeface="微软雅黑" panose="020B0503020204020204" charset="-122"/>
                <a:cs typeface="Times New Roman" panose="02020603050405020304" charset="0"/>
                <a:sym typeface="+mn-ea"/>
              </a:rPr>
              <a:t> 临床血液学杂志</a:t>
            </a:r>
            <a:r>
              <a:rPr lang="en-US" altLang="zh-CN" sz="800" dirty="0">
                <a:latin typeface="Times New Roman" panose="02020603050405020304" charset="0"/>
                <a:ea typeface="微软雅黑" panose="020B0503020204020204" charset="-122"/>
                <a:cs typeface="Times New Roman" panose="02020603050405020304" charset="0"/>
                <a:sym typeface="+mn-ea"/>
              </a:rPr>
              <a:t>,2023,36(5):295-302.      9.</a:t>
            </a:r>
            <a:r>
              <a:rPr lang="zh-CN" altLang="en-US" sz="800" dirty="0">
                <a:latin typeface="Times New Roman" panose="02020603050405020304" charset="0"/>
                <a:ea typeface="微软雅黑" panose="020B0503020204020204" charset="-122"/>
                <a:cs typeface="Times New Roman" panose="02020603050405020304" charset="0"/>
                <a:sym typeface="+mn-ea"/>
              </a:rPr>
              <a:t>中国医师协会呼吸医师分会危重症学组</a:t>
            </a:r>
            <a:r>
              <a:rPr lang="en-US" altLang="zh-CN" sz="800" dirty="0">
                <a:latin typeface="Times New Roman" panose="02020603050405020304" charset="0"/>
                <a:ea typeface="微软雅黑" panose="020B0503020204020204" charset="-122"/>
                <a:cs typeface="Times New Roman" panose="02020603050405020304" charset="0"/>
                <a:sym typeface="+mn-ea"/>
              </a:rPr>
              <a:t>.</a:t>
            </a:r>
            <a:r>
              <a:rPr lang="zh-CN" altLang="en-US" sz="800" dirty="0">
                <a:latin typeface="Times New Roman" panose="02020603050405020304" charset="0"/>
                <a:ea typeface="微软雅黑" panose="020B0503020204020204" charset="-122"/>
                <a:cs typeface="Times New Roman" panose="02020603050405020304" charset="0"/>
                <a:sym typeface="+mn-ea"/>
              </a:rPr>
              <a:t>中华结核和呼吸杂志</a:t>
            </a:r>
            <a:r>
              <a:rPr lang="en-US" altLang="zh-CN" sz="800" dirty="0">
                <a:latin typeface="Times New Roman" panose="02020603050405020304" charset="0"/>
                <a:ea typeface="微软雅黑" panose="020B0503020204020204" charset="-122"/>
                <a:cs typeface="Times New Roman" panose="02020603050405020304" charset="0"/>
                <a:sym typeface="+mn-ea"/>
              </a:rPr>
              <a:t>, 2024.47(1) : 10-23.      10.</a:t>
            </a:r>
            <a:r>
              <a:rPr lang="zh-CN" altLang="en-US" sz="800" dirty="0">
                <a:latin typeface="Times New Roman" panose="02020603050405020304" charset="0"/>
                <a:ea typeface="微软雅黑" panose="020B0503020204020204" charset="-122"/>
                <a:cs typeface="Times New Roman" panose="02020603050405020304" charset="0"/>
                <a:sym typeface="+mn-ea"/>
              </a:rPr>
              <a:t>中华医学会呼吸病学分会</a:t>
            </a:r>
            <a:r>
              <a:rPr lang="en-US" altLang="zh-CN" sz="800" dirty="0">
                <a:latin typeface="Times New Roman" panose="02020603050405020304" charset="0"/>
                <a:ea typeface="微软雅黑" panose="020B0503020204020204" charset="-122"/>
                <a:cs typeface="Times New Roman" panose="02020603050405020304" charset="0"/>
                <a:sym typeface="+mn-ea"/>
              </a:rPr>
              <a:t>. </a:t>
            </a:r>
            <a:r>
              <a:rPr lang="zh-CN" altLang="en-US" sz="800" dirty="0">
                <a:latin typeface="Times New Roman" panose="02020603050405020304" charset="0"/>
                <a:ea typeface="微软雅黑" panose="020B0503020204020204" charset="-122"/>
                <a:cs typeface="Times New Roman" panose="02020603050405020304" charset="0"/>
                <a:sym typeface="+mn-ea"/>
              </a:rPr>
              <a:t>慢性阻塞性肺疾病伴肺曲霉病诊治和管理专家共识 </a:t>
            </a:r>
            <a:r>
              <a:rPr lang="en-US" altLang="zh-CN" sz="800" dirty="0">
                <a:latin typeface="Times New Roman" panose="02020603050405020304" charset="0"/>
                <a:ea typeface="微软雅黑" panose="020B0503020204020204" charset="-122"/>
                <a:cs typeface="Times New Roman" panose="02020603050405020304" charset="0"/>
                <a:sym typeface="+mn-ea"/>
              </a:rPr>
              <a:t>[J] . </a:t>
            </a:r>
            <a:r>
              <a:rPr lang="zh-CN" altLang="en-US" sz="800" dirty="0">
                <a:latin typeface="Times New Roman" panose="02020603050405020304" charset="0"/>
                <a:ea typeface="微软雅黑" panose="020B0503020204020204" charset="-122"/>
                <a:cs typeface="Times New Roman" panose="02020603050405020304" charset="0"/>
                <a:sym typeface="+mn-ea"/>
              </a:rPr>
              <a:t>中华结核和呼吸杂志</a:t>
            </a:r>
            <a:r>
              <a:rPr lang="en-US" altLang="zh-CN" sz="800" dirty="0">
                <a:latin typeface="Times New Roman" panose="02020603050405020304" charset="0"/>
                <a:ea typeface="微软雅黑" panose="020B0503020204020204" charset="-122"/>
                <a:cs typeface="Times New Roman" panose="02020603050405020304" charset="0"/>
                <a:sym typeface="+mn-ea"/>
              </a:rPr>
              <a:t>, 2024, 47(7) : 604-622.      11.</a:t>
            </a:r>
            <a:r>
              <a:rPr lang="zh-CN" altLang="en-US" sz="800" dirty="0">
                <a:latin typeface="Times New Roman" panose="02020603050405020304" charset="0"/>
                <a:ea typeface="微软雅黑" panose="020B0503020204020204" charset="-122"/>
                <a:cs typeface="Times New Roman" panose="02020603050405020304" charset="0"/>
                <a:sym typeface="+mn-ea"/>
              </a:rPr>
              <a:t>中国医疗保健国际交流促进会烧伤医学分会</a:t>
            </a:r>
            <a:r>
              <a:rPr lang="en-US" altLang="zh-CN" sz="800" dirty="0">
                <a:latin typeface="Times New Roman" panose="02020603050405020304" charset="0"/>
                <a:ea typeface="微软雅黑" panose="020B0503020204020204" charset="-122"/>
                <a:cs typeface="Times New Roman" panose="02020603050405020304" charset="0"/>
                <a:sym typeface="+mn-ea"/>
              </a:rPr>
              <a:t>,. </a:t>
            </a:r>
            <a:r>
              <a:rPr lang="zh-CN" altLang="en-US" sz="800" dirty="0">
                <a:latin typeface="Times New Roman" panose="02020603050405020304" charset="0"/>
                <a:ea typeface="微软雅黑" panose="020B0503020204020204" charset="-122"/>
                <a:cs typeface="Times New Roman" panose="02020603050405020304" charset="0"/>
                <a:sym typeface="+mn-ea"/>
              </a:rPr>
              <a:t>中华烧伤与创面修复杂志</a:t>
            </a:r>
            <a:r>
              <a:rPr lang="en-US" altLang="zh-CN" sz="800" dirty="0">
                <a:latin typeface="Times New Roman" panose="02020603050405020304" charset="0"/>
                <a:ea typeface="微软雅黑" panose="020B0503020204020204" charset="-122"/>
                <a:cs typeface="Times New Roman" panose="02020603050405020304" charset="0"/>
                <a:sym typeface="+mn-ea"/>
              </a:rPr>
              <a:t>, 2024, 40(7): 1-14</a:t>
            </a:r>
            <a:endParaRPr lang="en-US" altLang="zh-CN" sz="800" dirty="0">
              <a:latin typeface="Times New Roman" panose="02020603050405020304" charset="0"/>
              <a:ea typeface="微软雅黑" panose="020B0503020204020204" charset="-122"/>
              <a:cs typeface="Times New Roman" panose="02020603050405020304" charset="0"/>
              <a:sym typeface="+mn-ea"/>
            </a:endParaRPr>
          </a:p>
        </p:txBody>
      </p:sp>
      <p:grpSp>
        <p:nvGrpSpPr>
          <p:cNvPr id="3" name="组合 2"/>
          <p:cNvGrpSpPr/>
          <p:nvPr/>
        </p:nvGrpSpPr>
        <p:grpSpPr>
          <a:xfrm>
            <a:off x="101791" y="473904"/>
            <a:ext cx="321653" cy="5572757"/>
            <a:chOff x="101791" y="473904"/>
            <a:chExt cx="321653" cy="5572757"/>
          </a:xfrm>
        </p:grpSpPr>
        <p:grpSp>
          <p:nvGrpSpPr>
            <p:cNvPr id="6" name="组合 5"/>
            <p:cNvGrpSpPr/>
            <p:nvPr/>
          </p:nvGrpSpPr>
          <p:grpSpPr>
            <a:xfrm rot="5400000">
              <a:off x="-2529560" y="3106766"/>
              <a:ext cx="5572757" cy="307033"/>
              <a:chOff x="1584211" y="71915"/>
              <a:chExt cx="7358148" cy="271664"/>
            </a:xfrm>
            <a:effectLst/>
          </p:grpSpPr>
          <p:sp>
            <p:nvSpPr>
              <p:cNvPr id="11" name="紫荆的职场Point7"/>
              <p:cNvSpPr/>
              <p:nvPr/>
            </p:nvSpPr>
            <p:spPr>
              <a:xfrm>
                <a:off x="1584211" y="115259"/>
                <a:ext cx="7358148" cy="167315"/>
              </a:xfrm>
              <a:prstGeom prst="roundRect">
                <a:avLst>
                  <a:gd name="adj" fmla="val 50000"/>
                </a:avLst>
              </a:prstGeom>
              <a:solidFill>
                <a:srgbClr val="8D3E8B"/>
              </a:solidFill>
              <a:ln w="38100" cap="flat" cmpd="sng" algn="ctr">
                <a:noFill/>
                <a:prstDash val="solid"/>
                <a:miter lim="800000"/>
              </a:ln>
              <a:effectLst/>
            </p:spPr>
            <p:txBody>
              <a:bodyPr lIns="98755" tIns="49378" rIns="98755" bIns="4937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HarmonyOS Sans SC Black"/>
                  <a:ea typeface="HarmonyOS Sans SC Black"/>
                  <a:cs typeface="+mn-cs"/>
                </a:endParaRPr>
              </a:p>
            </p:txBody>
          </p:sp>
          <p:sp>
            <p:nvSpPr>
              <p:cNvPr id="12" name="矩形: 圆角 11"/>
              <p:cNvSpPr/>
              <p:nvPr/>
            </p:nvSpPr>
            <p:spPr>
              <a:xfrm rot="16200000">
                <a:off x="2271454" y="-405087"/>
                <a:ext cx="271664" cy="1225668"/>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抗菌谱</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7" name="矩形: 圆角 6"/>
            <p:cNvSpPr/>
            <p:nvPr/>
          </p:nvSpPr>
          <p:spPr>
            <a:xfrm>
              <a:off x="101791" y="1680747"/>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疗效</a:t>
              </a:r>
              <a:endParaRPr lang="zh-CN" altLang="en-US" sz="1400" b="1" dirty="0">
                <a:solidFill>
                  <a:srgbClr val="858585"/>
                </a:solidFill>
                <a:latin typeface="微软雅黑" panose="020B0503020204020204" charset="-122"/>
                <a:ea typeface="微软雅黑" panose="020B0503020204020204" charset="-122"/>
              </a:endParaRPr>
            </a:p>
          </p:txBody>
        </p:sp>
        <p:sp>
          <p:nvSpPr>
            <p:cNvPr id="8" name="矩形: 圆角 7"/>
            <p:cNvSpPr/>
            <p:nvPr/>
          </p:nvSpPr>
          <p:spPr>
            <a:xfrm>
              <a:off x="111102" y="2755294"/>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安全性</a:t>
              </a:r>
              <a:endParaRPr lang="zh-CN" altLang="en-US" sz="1400" b="1" dirty="0">
                <a:solidFill>
                  <a:srgbClr val="858585"/>
                </a:solidFill>
                <a:latin typeface="微软雅黑" panose="020B0503020204020204" charset="-122"/>
                <a:ea typeface="微软雅黑" panose="020B0503020204020204" charset="-122"/>
              </a:endParaRPr>
            </a:p>
          </p:txBody>
        </p:sp>
        <p:sp>
          <p:nvSpPr>
            <p:cNvPr id="9" name="矩形: 圆角 8"/>
            <p:cNvSpPr/>
            <p:nvPr/>
          </p:nvSpPr>
          <p:spPr>
            <a:xfrm>
              <a:off x="111102" y="3819936"/>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长疗程</a:t>
              </a:r>
              <a:endParaRPr lang="zh-CN" altLang="en-US" sz="1400" b="1" dirty="0">
                <a:solidFill>
                  <a:srgbClr val="858585"/>
                </a:solidFill>
                <a:latin typeface="微软雅黑" panose="020B0503020204020204" charset="-122"/>
                <a:ea typeface="微软雅黑" panose="020B0503020204020204" charset="-122"/>
              </a:endParaRPr>
            </a:p>
          </p:txBody>
        </p:sp>
        <p:sp>
          <p:nvSpPr>
            <p:cNvPr id="10" name="矩形: 圆角 9"/>
            <p:cNvSpPr/>
            <p:nvPr/>
          </p:nvSpPr>
          <p:spPr>
            <a:xfrm>
              <a:off x="116411" y="4906635"/>
              <a:ext cx="307033" cy="928270"/>
            </a:xfrm>
            <a:prstGeom prst="roundRect">
              <a:avLst/>
            </a:prstGeom>
            <a:solidFill>
              <a:srgbClr val="F3EB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指南推荐</a:t>
              </a:r>
              <a:endParaRPr lang="zh-CN" altLang="en-US" sz="1400" b="1" dirty="0">
                <a:solidFill>
                  <a:schemeClr val="tx1"/>
                </a:solidFill>
                <a:latin typeface="微软雅黑" panose="020B0503020204020204" charset="-122"/>
                <a:ea typeface="微软雅黑" panose="020B0503020204020204" charset="-122"/>
              </a:endParaRPr>
            </a:p>
          </p:txBody>
        </p:sp>
      </p:grpSp>
      <p:sp>
        <p:nvSpPr>
          <p:cNvPr id="14" name="文本框 13"/>
          <p:cNvSpPr txBox="1"/>
          <p:nvPr/>
        </p:nvSpPr>
        <p:spPr>
          <a:xfrm>
            <a:off x="838200" y="6001036"/>
            <a:ext cx="8439364" cy="246221"/>
          </a:xfrm>
          <a:prstGeom prst="rect">
            <a:avLst/>
          </a:prstGeom>
          <a:noFill/>
        </p:spPr>
        <p:txBody>
          <a:bodyPr wrap="square">
            <a:spAutoFit/>
          </a:bodyPr>
          <a:lstStyle/>
          <a:p>
            <a:r>
              <a:rPr lang="en-US" altLang="zh-CN" sz="1000" dirty="0">
                <a:latin typeface="Times New Roman" panose="02020603050405020304" charset="0"/>
                <a:ea typeface="微软雅黑" panose="020B0503020204020204" charset="-122"/>
                <a:cs typeface="Times New Roman" panose="02020603050405020304" charset="0"/>
              </a:rPr>
              <a:t>*</a:t>
            </a:r>
            <a:r>
              <a:rPr lang="zh-CN" altLang="en-US" sz="1000" dirty="0">
                <a:latin typeface="Times New Roman" panose="02020603050405020304" charset="0"/>
                <a:ea typeface="微软雅黑" panose="020B0503020204020204" charset="-122"/>
                <a:cs typeface="Times New Roman" panose="02020603050405020304" charset="0"/>
              </a:rPr>
              <a:t>艾沙康唑是伏立康唑的替代药物，作为接受氟康唑或棘白菌素预防且出现确诊 </a:t>
            </a:r>
            <a:r>
              <a:rPr lang="en-US" altLang="zh-CN" sz="1000" dirty="0">
                <a:latin typeface="Times New Roman" panose="02020603050405020304" charset="0"/>
                <a:ea typeface="微软雅黑" panose="020B0503020204020204" charset="-122"/>
                <a:cs typeface="Times New Roman" panose="02020603050405020304" charset="0"/>
              </a:rPr>
              <a:t>IA </a:t>
            </a:r>
            <a:r>
              <a:rPr lang="zh-CN" altLang="en-US" sz="1000" dirty="0">
                <a:latin typeface="Times New Roman" panose="02020603050405020304" charset="0"/>
                <a:ea typeface="微软雅黑" panose="020B0503020204020204" charset="-122"/>
                <a:cs typeface="Times New Roman" panose="02020603050405020304" charset="0"/>
              </a:rPr>
              <a:t>的患者的一线治疗</a:t>
            </a:r>
            <a:endParaRPr lang="zh-CN" altLang="en-US" sz="1000" dirty="0">
              <a:latin typeface="Times New Roman" panose="02020603050405020304" charset="0"/>
              <a:ea typeface="微软雅黑" panose="020B0503020204020204" charset="-122"/>
              <a:cs typeface="Times New Roman" panose="02020603050405020304" charset="0"/>
            </a:endParaRPr>
          </a:p>
        </p:txBody>
      </p:sp>
      <p:sp>
        <p:nvSpPr>
          <p:cNvPr id="15" name="文本框 14"/>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301060"/>
            <a:ext cx="10969200" cy="705600"/>
          </a:xfrm>
        </p:spPr>
        <p:txBody>
          <a:bodyPr/>
          <a:lstStyle/>
          <a:p>
            <a:r>
              <a:rPr lang="zh-CN" altLang="en-US" sz="2400" dirty="0">
                <a:latin typeface="微软雅黑" panose="020B0503020204020204" charset="-122"/>
                <a:ea typeface="微软雅黑" panose="020B0503020204020204" charset="-122"/>
                <a:cs typeface="微软雅黑" panose="020B0503020204020204" charset="-122"/>
              </a:rPr>
              <a:t>艾沙康唑与两性霉素</a:t>
            </a: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均是治疗</a:t>
            </a:r>
            <a:r>
              <a:rPr lang="en-US" altLang="zh-CN" sz="2400" dirty="0">
                <a:latin typeface="微软雅黑" panose="020B0503020204020204" charset="-122"/>
                <a:ea typeface="微软雅黑" panose="020B0503020204020204" charset="-122"/>
                <a:cs typeface="微软雅黑" panose="020B0503020204020204" charset="-122"/>
              </a:rPr>
              <a:t>IM</a:t>
            </a:r>
            <a:r>
              <a:rPr lang="zh-CN" altLang="en-US" sz="2400" dirty="0">
                <a:latin typeface="微软雅黑" panose="020B0503020204020204" charset="-122"/>
                <a:ea typeface="微软雅黑" panose="020B0503020204020204" charset="-122"/>
                <a:cs typeface="微软雅黑" panose="020B0503020204020204" charset="-122"/>
              </a:rPr>
              <a:t>的一线选择</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4" name="表格 3"/>
          <p:cNvGraphicFramePr>
            <a:graphicFrameLocks noGrp="1"/>
          </p:cNvGraphicFramePr>
          <p:nvPr/>
        </p:nvGraphicFramePr>
        <p:xfrm>
          <a:off x="699926" y="1135490"/>
          <a:ext cx="11115354" cy="5067254"/>
        </p:xfrm>
        <a:graphic>
          <a:graphicData uri="http://schemas.openxmlformats.org/drawingml/2006/table">
            <a:tbl>
              <a:tblPr firstRow="1" bandRow="1"/>
              <a:tblGrid>
                <a:gridCol w="3378914"/>
                <a:gridCol w="2845941"/>
                <a:gridCol w="1253447"/>
                <a:gridCol w="1181529"/>
                <a:gridCol w="2455523"/>
              </a:tblGrid>
              <a:tr h="366561">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zh-CN" altLang="en-US" sz="1050" b="1" dirty="0">
                          <a:solidFill>
                            <a:schemeClr val="bg1"/>
                          </a:solidFill>
                          <a:latin typeface="Times New Roman" panose="02020603050405020304" charset="0"/>
                          <a:ea typeface="微软雅黑" panose="020B0503020204020204" charset="-122"/>
                          <a:cs typeface="Times New Roman" panose="02020603050405020304" charset="0"/>
                        </a:rPr>
                        <a:t>毛霉病</a:t>
                      </a: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rPr>
                        <a:t> </a:t>
                      </a:r>
                      <a:endParaRPr lang="en-US" altLang="zh-CN" sz="105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b="1" dirty="0" err="1">
                          <a:solidFill>
                            <a:schemeClr val="bg1"/>
                          </a:solidFill>
                          <a:latin typeface="Times New Roman" panose="02020603050405020304" charset="0"/>
                          <a:ea typeface="微软雅黑" panose="020B0503020204020204" charset="-122"/>
                          <a:cs typeface="Times New Roman" panose="02020603050405020304" charset="0"/>
                        </a:rPr>
                        <a:t>AmB</a:t>
                      </a: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rPr>
                        <a:t>-D</a:t>
                      </a:r>
                      <a:endParaRPr lang="zh-CN" altLang="en-US" sz="105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sym typeface="+mn-ea"/>
                        </a:rPr>
                        <a:t>ABLC</a:t>
                      </a:r>
                      <a:endParaRPr lang="en-US" altLang="zh-CN" sz="1050" b="1" dirty="0">
                        <a:solidFill>
                          <a:schemeClr val="bg1"/>
                        </a:solidFill>
                        <a:latin typeface="Times New Roman" panose="02020603050405020304" charset="0"/>
                        <a:ea typeface="微软雅黑" panose="020B0503020204020204" charset="-122"/>
                        <a:cs typeface="Times New Roman" panose="02020603050405020304" charset="0"/>
                        <a:sym typeface="+mn-ea"/>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rPr>
                        <a:t>L-</a:t>
                      </a:r>
                      <a:r>
                        <a:rPr lang="en-US" altLang="zh-CN" sz="1050" b="1" dirty="0" err="1">
                          <a:solidFill>
                            <a:schemeClr val="bg1"/>
                          </a:solidFill>
                          <a:latin typeface="Times New Roman" panose="02020603050405020304" charset="0"/>
                          <a:ea typeface="微软雅黑" panose="020B0503020204020204" charset="-122"/>
                          <a:cs typeface="Times New Roman" panose="02020603050405020304" charset="0"/>
                        </a:rPr>
                        <a:t>AmB</a:t>
                      </a:r>
                      <a:endParaRPr lang="zh-CN" altLang="en-US" sz="105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b="1" dirty="0">
                          <a:solidFill>
                            <a:schemeClr val="bg1"/>
                          </a:solidFill>
                          <a:latin typeface="Times New Roman" panose="02020603050405020304" charset="0"/>
                          <a:ea typeface="微软雅黑" panose="020B0503020204020204" charset="-122"/>
                          <a:cs typeface="Times New Roman" panose="02020603050405020304" charset="0"/>
                        </a:rPr>
                        <a:t>ISA</a:t>
                      </a:r>
                      <a:endParaRPr lang="zh-CN" altLang="en-US" sz="1050" b="1" dirty="0">
                        <a:solidFill>
                          <a:schemeClr val="bg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8D3E8B"/>
                    </a:solidFill>
                  </a:tcPr>
                </a:tc>
              </a:tr>
              <a:tr h="657013">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50000"/>
                        </a:lnSpc>
                        <a:spcBef>
                          <a:spcPts val="0"/>
                        </a:spcBef>
                        <a:spcAft>
                          <a:spcPts val="0"/>
                        </a:spcAft>
                        <a:buNone/>
                      </a:pPr>
                      <a:r>
                        <a:rPr lang="en-US" altLang="zh-CN" sz="1050" b="0" spc="60" dirty="0">
                          <a:solidFill>
                            <a:schemeClr val="tx1"/>
                          </a:solidFill>
                          <a:latin typeface="Times New Roman" panose="02020603050405020304" charset="0"/>
                          <a:ea typeface="微软雅黑" panose="020B0503020204020204" charset="-122"/>
                          <a:cs typeface="Times New Roman" panose="02020603050405020304" charset="0"/>
                        </a:rPr>
                        <a:t>2019</a:t>
                      </a:r>
                      <a:r>
                        <a:rPr lang="zh-CN" altLang="en-US" sz="1050" b="0" spc="60" dirty="0">
                          <a:solidFill>
                            <a:schemeClr val="tx1"/>
                          </a:solidFill>
                          <a:latin typeface="Times New Roman" panose="02020603050405020304" charset="0"/>
                          <a:ea typeface="微软雅黑" panose="020B0503020204020204" charset="-122"/>
                          <a:cs typeface="Times New Roman" panose="02020603050405020304" charset="0"/>
                        </a:rPr>
                        <a:t>年</a:t>
                      </a:r>
                      <a:r>
                        <a:rPr lang="en-US" altLang="zh-CN" sz="1050" b="0" spc="60" dirty="0">
                          <a:solidFill>
                            <a:schemeClr val="tx1"/>
                          </a:solidFill>
                          <a:latin typeface="Times New Roman" panose="02020603050405020304" charset="0"/>
                          <a:ea typeface="微软雅黑" panose="020B0503020204020204" charset="-122"/>
                          <a:cs typeface="Times New Roman" panose="02020603050405020304" charset="0"/>
                        </a:rPr>
                        <a:t>ECMM</a:t>
                      </a:r>
                      <a:r>
                        <a:rPr lang="zh-CN" altLang="en-US" sz="1050" b="0" spc="60" dirty="0">
                          <a:solidFill>
                            <a:schemeClr val="tx1"/>
                          </a:solidFill>
                          <a:latin typeface="Times New Roman" panose="02020603050405020304" charset="0"/>
                          <a:ea typeface="微软雅黑" panose="020B0503020204020204" charset="-122"/>
                          <a:cs typeface="Times New Roman" panose="02020603050405020304" charset="0"/>
                        </a:rPr>
                        <a:t>全球指南：毛霉病的诊断和管理</a:t>
                      </a:r>
                      <a:r>
                        <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rPr>
                        <a:t>1</a:t>
                      </a:r>
                      <a:endPar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dirty="0">
                          <a:solidFill>
                            <a:schemeClr val="tx1"/>
                          </a:solidFill>
                          <a:latin typeface="Times New Roman" panose="02020603050405020304" charset="0"/>
                          <a:ea typeface="微软雅黑" panose="020B0503020204020204" charset="-122"/>
                          <a:cs typeface="Times New Roman" panose="02020603050405020304" charset="0"/>
                        </a:rPr>
                        <a:t>D-II </a:t>
                      </a: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避免使用</a:t>
                      </a:r>
                      <a:endParaRPr lang="en-US" altLang="zh-CN"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dirty="0">
                          <a:solidFill>
                            <a:schemeClr val="tx1"/>
                          </a:solidFill>
                          <a:latin typeface="Times New Roman" panose="02020603050405020304" charset="0"/>
                          <a:ea typeface="微软雅黑" panose="020B0503020204020204" charset="-122"/>
                          <a:cs typeface="Times New Roman" panose="02020603050405020304" charset="0"/>
                        </a:rPr>
                        <a:t>——</a:t>
                      </a:r>
                      <a:endParaRPr lang="en-US" altLang="zh-CN"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dirty="0">
                          <a:solidFill>
                            <a:schemeClr val="tx1"/>
                          </a:solidFill>
                          <a:latin typeface="Times New Roman" panose="02020603050405020304" charset="0"/>
                          <a:ea typeface="微软雅黑" panose="020B0503020204020204" charset="-122"/>
                          <a:cs typeface="Times New Roman" panose="02020603050405020304" charset="0"/>
                        </a:rPr>
                        <a:t>A-II</a:t>
                      </a:r>
                      <a:endParaRPr lang="en-US" altLang="zh-CN"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en-US" altLang="zh-CN" sz="1050" b="1" spc="60" dirty="0">
                          <a:solidFill>
                            <a:srgbClr val="7030A0"/>
                          </a:solidFill>
                          <a:latin typeface="Times New Roman" panose="02020603050405020304" charset="0"/>
                          <a:ea typeface="微软雅黑" panose="020B0503020204020204" charset="-122"/>
                          <a:cs typeface="Times New Roman" panose="02020603050405020304" charset="0"/>
                          <a:sym typeface="+mn-ea"/>
                        </a:rPr>
                        <a:t>B-II</a:t>
                      </a:r>
                      <a:r>
                        <a:rPr lang="zh-CN" altLang="en-US" sz="1050" b="1" spc="60" dirty="0">
                          <a:solidFill>
                            <a:srgbClr val="7030A0"/>
                          </a:solidFill>
                          <a:latin typeface="Times New Roman" panose="02020603050405020304" charset="0"/>
                          <a:ea typeface="微软雅黑" panose="020B0503020204020204" charset="-122"/>
                          <a:cs typeface="Times New Roman" panose="02020603050405020304" charset="0"/>
                          <a:sym typeface="+mn-ea"/>
                        </a:rPr>
                        <a:t>（初始）</a:t>
                      </a:r>
                      <a:endParaRPr lang="en-US" altLang="zh-CN" sz="1050" b="1" spc="60" dirty="0">
                        <a:solidFill>
                          <a:srgbClr val="7030A0"/>
                        </a:solidFill>
                        <a:latin typeface="Times New Roman" panose="02020603050405020304" charset="0"/>
                        <a:ea typeface="微软雅黑" panose="020B0503020204020204" charset="-122"/>
                        <a:cs typeface="Times New Roman" panose="02020603050405020304" charset="0"/>
                        <a:sym typeface="+mn-ea"/>
                      </a:endParaRPr>
                    </a:p>
                    <a:p>
                      <a:pPr algn="ctr">
                        <a:lnSpc>
                          <a:spcPct val="150000"/>
                        </a:lnSpc>
                        <a:buNone/>
                      </a:pPr>
                      <a:r>
                        <a:rPr lang="en-US" altLang="zh-CN" sz="1050" b="1" spc="60" dirty="0">
                          <a:solidFill>
                            <a:srgbClr val="7030A0"/>
                          </a:solidFill>
                          <a:latin typeface="Times New Roman" panose="02020603050405020304" charset="0"/>
                          <a:ea typeface="微软雅黑" panose="020B0503020204020204" charset="-122"/>
                          <a:cs typeface="Times New Roman" panose="02020603050405020304" charset="0"/>
                          <a:sym typeface="+mn-ea"/>
                        </a:rPr>
                        <a:t>A-II</a:t>
                      </a:r>
                      <a:r>
                        <a:rPr lang="zh-CN" altLang="en-US" sz="1050" b="1" spc="60" dirty="0">
                          <a:solidFill>
                            <a:srgbClr val="7030A0"/>
                          </a:solidFill>
                          <a:latin typeface="Times New Roman" panose="02020603050405020304" charset="0"/>
                          <a:ea typeface="微软雅黑" panose="020B0503020204020204" charset="-122"/>
                          <a:cs typeface="Times New Roman" panose="02020603050405020304" charset="0"/>
                          <a:sym typeface="+mn-ea"/>
                        </a:rPr>
                        <a:t>（肾功能受损患者）</a:t>
                      </a:r>
                      <a:endParaRPr lang="zh-CN" altLang="en-US" sz="1050" b="1" spc="60" dirty="0">
                        <a:solidFill>
                          <a:srgbClr val="7030A0"/>
                        </a:solidFill>
                        <a:latin typeface="Times New Roman" panose="02020603050405020304" charset="0"/>
                        <a:ea typeface="微软雅黑" panose="020B0503020204020204" charset="-122"/>
                        <a:cs typeface="Times New Roman" panose="02020603050405020304" charset="0"/>
                        <a:sym typeface="+mn-ea"/>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656858">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rPr>
                        <a:t>2022</a:t>
                      </a:r>
                      <a:r>
                        <a:rPr lang="zh-CN" altLang="en-US" sz="1050" b="0" spc="60" baseline="0" dirty="0">
                          <a:solidFill>
                            <a:schemeClr val="tx1"/>
                          </a:solidFill>
                          <a:latin typeface="Times New Roman" panose="02020603050405020304" charset="0"/>
                          <a:ea typeface="微软雅黑" panose="020B0503020204020204" charset="-122"/>
                          <a:cs typeface="Times New Roman" panose="02020603050405020304" charset="0"/>
                        </a:rPr>
                        <a:t>年重症肝病合并侵袭性真菌感染诊治专家共识</a:t>
                      </a:r>
                      <a:r>
                        <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rPr>
                        <a:t>2</a:t>
                      </a:r>
                      <a:endPar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en-US" altLang="zh-CN" sz="1050" dirty="0">
                          <a:solidFill>
                            <a:schemeClr val="tx1"/>
                          </a:solidFill>
                          <a:latin typeface="Times New Roman" panose="02020603050405020304" charset="0"/>
                          <a:ea typeface="微软雅黑" panose="020B0503020204020204" charset="-122"/>
                          <a:cs typeface="Times New Roman" panose="02020603050405020304" charset="0"/>
                        </a:rPr>
                        <a:t>——</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en-US" altLang="zh-CN" sz="1050" dirty="0">
                          <a:solidFill>
                            <a:schemeClr val="tx1"/>
                          </a:solidFill>
                          <a:latin typeface="Times New Roman" panose="02020603050405020304" charset="0"/>
                          <a:ea typeface="微软雅黑" panose="020B0503020204020204" charset="-122"/>
                          <a:cs typeface="Times New Roman" panose="02020603050405020304" charset="0"/>
                        </a:rPr>
                        <a:t>——</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一线</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1" dirty="0">
                          <a:solidFill>
                            <a:srgbClr val="7030A0"/>
                          </a:solidFill>
                          <a:latin typeface="Times New Roman" panose="02020603050405020304" charset="0"/>
                          <a:ea typeface="微软雅黑" panose="020B0503020204020204" charset="-122"/>
                          <a:cs typeface="Times New Roman" panose="02020603050405020304" charset="0"/>
                        </a:rPr>
                        <a:t>挽救治疗</a:t>
                      </a:r>
                      <a:endParaRPr lang="zh-CN" altLang="en-US" sz="1050" b="1"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656858">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50000"/>
                        </a:lnSpc>
                        <a:spcBef>
                          <a:spcPts val="0"/>
                        </a:spcBef>
                        <a:spcAft>
                          <a:spcPts val="0"/>
                        </a:spcAft>
                        <a:buNone/>
                      </a:pPr>
                      <a:r>
                        <a:rPr lang="en-US" sz="1050" spc="60" dirty="0">
                          <a:solidFill>
                            <a:schemeClr val="tx1"/>
                          </a:solidFill>
                          <a:latin typeface="Times New Roman" panose="02020603050405020304" charset="0"/>
                          <a:ea typeface="微软雅黑" panose="020B0503020204020204" charset="-122"/>
                          <a:cs typeface="Times New Roman" panose="02020603050405020304" charset="0"/>
                          <a:sym typeface="+mn-ea"/>
                        </a:rPr>
                        <a:t>2023</a:t>
                      </a:r>
                      <a:r>
                        <a:rPr lang="zh-CN" altLang="en-US" sz="1050" spc="60" dirty="0">
                          <a:solidFill>
                            <a:schemeClr val="tx1"/>
                          </a:solidFill>
                          <a:latin typeface="Times New Roman" panose="02020603050405020304" charset="0"/>
                          <a:ea typeface="微软雅黑" panose="020B0503020204020204" charset="-122"/>
                          <a:cs typeface="Times New Roman" panose="02020603050405020304" charset="0"/>
                          <a:sym typeface="+mn-ea"/>
                        </a:rPr>
                        <a:t>年中国毛霉病临床诊疗专家共识</a:t>
                      </a:r>
                      <a:r>
                        <a:rPr lang="en-US" altLang="zh-CN" sz="1050" spc="60" baseline="30000" dirty="0">
                          <a:solidFill>
                            <a:schemeClr val="tx1"/>
                          </a:solidFill>
                          <a:latin typeface="Times New Roman" panose="02020603050405020304" charset="0"/>
                          <a:ea typeface="微软雅黑" panose="020B0503020204020204" charset="-122"/>
                          <a:cs typeface="Times New Roman" panose="02020603050405020304" charset="0"/>
                          <a:sym typeface="+mn-ea"/>
                        </a:rPr>
                        <a:t>3</a:t>
                      </a:r>
                      <a:endParaRPr lang="en-US" sz="1050" spc="60" baseline="30000" dirty="0">
                        <a:solidFill>
                          <a:schemeClr val="tx1"/>
                        </a:solidFill>
                        <a:latin typeface="Times New Roman" panose="02020603050405020304" charset="0"/>
                        <a:ea typeface="微软雅黑" panose="020B0503020204020204" charset="-122"/>
                        <a:cs typeface="Times New Roman" panose="02020603050405020304" charset="0"/>
                        <a:sym typeface="+mn-ea"/>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免疫功能正常或没有严重</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p>
                      <a:pPr algn="ctr">
                        <a:lnSpc>
                          <a:spcPct val="150000"/>
                        </a:lnSpc>
                        <a:buNone/>
                      </a:pP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基础疾病、肾功能正常的毛霉病患者使用</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一线</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一线</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buNone/>
                      </a:pPr>
                      <a:r>
                        <a:rPr lang="zh-CN" altLang="en-US" sz="1050" b="1" dirty="0">
                          <a:solidFill>
                            <a:srgbClr val="7030A0"/>
                          </a:solidFill>
                          <a:latin typeface="Times New Roman" panose="02020603050405020304" charset="0"/>
                          <a:ea typeface="微软雅黑" panose="020B0503020204020204" charset="-122"/>
                          <a:cs typeface="Times New Roman" panose="02020603050405020304" charset="0"/>
                        </a:rPr>
                        <a:t>肾功能不全患者的首选</a:t>
                      </a:r>
                      <a:endParaRPr lang="zh-CN" altLang="en-US" sz="1050" b="1"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1416248">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rPr>
                        <a:t>2023</a:t>
                      </a:r>
                      <a:r>
                        <a:rPr lang="zh-CN" altLang="en-US" sz="1050" b="0" spc="60" baseline="0" dirty="0">
                          <a:solidFill>
                            <a:schemeClr val="tx1"/>
                          </a:solidFill>
                          <a:latin typeface="Times New Roman" panose="02020603050405020304" charset="0"/>
                          <a:ea typeface="微软雅黑" panose="020B0503020204020204" charset="-122"/>
                          <a:cs typeface="Times New Roman" panose="02020603050405020304" charset="0"/>
                        </a:rPr>
                        <a:t>年艾沙康唑临床应用专家共识</a:t>
                      </a:r>
                      <a:r>
                        <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rPr>
                        <a:t>4</a:t>
                      </a:r>
                      <a:endPar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1" dirty="0">
                          <a:solidFill>
                            <a:srgbClr val="7030A0"/>
                          </a:solidFill>
                          <a:latin typeface="Times New Roman" panose="02020603050405020304" charset="0"/>
                          <a:ea typeface="微软雅黑" panose="020B0503020204020204" charset="-122"/>
                          <a:cs typeface="Times New Roman" panose="02020603050405020304" charset="0"/>
                        </a:rPr>
                        <a:t>推荐用于</a:t>
                      </a:r>
                      <a:r>
                        <a:rPr lang="en-US" altLang="zh-CN" sz="1050" b="1" dirty="0">
                          <a:solidFill>
                            <a:srgbClr val="7030A0"/>
                          </a:solidFill>
                          <a:latin typeface="Times New Roman" panose="02020603050405020304" charset="0"/>
                          <a:ea typeface="微软雅黑" panose="020B0503020204020204" charset="-122"/>
                          <a:cs typeface="Times New Roman" panose="02020603050405020304" charset="0"/>
                        </a:rPr>
                        <a:t>IM </a:t>
                      </a:r>
                      <a:r>
                        <a:rPr lang="zh-CN" altLang="en-US" sz="1050" b="1" dirty="0">
                          <a:solidFill>
                            <a:srgbClr val="7030A0"/>
                          </a:solidFill>
                          <a:latin typeface="Times New Roman" panose="02020603050405020304" charset="0"/>
                          <a:ea typeface="微软雅黑" panose="020B0503020204020204" charset="-122"/>
                          <a:cs typeface="Times New Roman" panose="02020603050405020304" charset="0"/>
                        </a:rPr>
                        <a:t>患者的初始治疗</a:t>
                      </a:r>
                      <a:r>
                        <a:rPr lang="en-US" altLang="zh-CN" sz="1050" b="1" dirty="0">
                          <a:solidFill>
                            <a:srgbClr val="7030A0"/>
                          </a:solidFill>
                          <a:latin typeface="Times New Roman" panose="02020603050405020304" charset="0"/>
                          <a:ea typeface="微软雅黑" panose="020B0503020204020204" charset="-122"/>
                          <a:cs typeface="Times New Roman" panose="02020603050405020304" charset="0"/>
                        </a:rPr>
                        <a:t>(</a:t>
                      </a:r>
                      <a:r>
                        <a:rPr lang="en-US" altLang="zh-CN" sz="1050" b="1" dirty="0" err="1">
                          <a:solidFill>
                            <a:srgbClr val="7030A0"/>
                          </a:solidFill>
                          <a:latin typeface="Times New Roman" panose="02020603050405020304" charset="0"/>
                          <a:ea typeface="微软雅黑" panose="020B0503020204020204" charset="-122"/>
                          <a:cs typeface="Times New Roman" panose="02020603050405020304" charset="0"/>
                        </a:rPr>
                        <a:t>BⅡ</a:t>
                      </a:r>
                      <a:r>
                        <a:rPr lang="en-US" altLang="zh-CN" sz="1050" b="1" dirty="0">
                          <a:solidFill>
                            <a:srgbClr val="7030A0"/>
                          </a:solidFill>
                          <a:latin typeface="Times New Roman" panose="02020603050405020304" charset="0"/>
                          <a:ea typeface="微软雅黑" panose="020B0503020204020204" charset="-122"/>
                          <a:cs typeface="Times New Roman" panose="02020603050405020304" charset="0"/>
                        </a:rPr>
                        <a:t>)</a:t>
                      </a:r>
                      <a:r>
                        <a:rPr lang="zh-CN" altLang="en-US" sz="1050" b="1" dirty="0">
                          <a:solidFill>
                            <a:srgbClr val="7030A0"/>
                          </a:solidFill>
                          <a:latin typeface="Times New Roman" panose="02020603050405020304" charset="0"/>
                          <a:ea typeface="微软雅黑" panose="020B0503020204020204" charset="-122"/>
                          <a:cs typeface="Times New Roman" panose="02020603050405020304" charset="0"/>
                        </a:rPr>
                        <a:t>对于其他抗真菌药物潜在毒性反应不耐受的患者，或肾功能不全的患者首选</a:t>
                      </a:r>
                      <a:r>
                        <a:rPr lang="en-US" altLang="zh-CN" sz="1050" b="1" dirty="0">
                          <a:solidFill>
                            <a:srgbClr val="7030A0"/>
                          </a:solidFill>
                          <a:latin typeface="Times New Roman" panose="02020603050405020304" charset="0"/>
                          <a:ea typeface="微软雅黑" panose="020B0503020204020204" charset="-122"/>
                          <a:cs typeface="Times New Roman" panose="02020603050405020304" charset="0"/>
                        </a:rPr>
                        <a:t>ISA </a:t>
                      </a:r>
                      <a:r>
                        <a:rPr lang="zh-CN" altLang="en-US" sz="1050" b="1" dirty="0">
                          <a:solidFill>
                            <a:srgbClr val="7030A0"/>
                          </a:solidFill>
                          <a:latin typeface="Times New Roman" panose="02020603050405020304" charset="0"/>
                          <a:ea typeface="微软雅黑" panose="020B0503020204020204" charset="-122"/>
                          <a:cs typeface="Times New Roman" panose="02020603050405020304" charset="0"/>
                        </a:rPr>
                        <a:t>静脉制剂作为初始治疗药物</a:t>
                      </a:r>
                      <a:r>
                        <a:rPr lang="en-US" altLang="zh-CN" sz="1050" b="1" dirty="0">
                          <a:solidFill>
                            <a:srgbClr val="7030A0"/>
                          </a:solidFill>
                          <a:latin typeface="Times New Roman" panose="02020603050405020304" charset="0"/>
                          <a:ea typeface="微软雅黑" panose="020B0503020204020204" charset="-122"/>
                          <a:cs typeface="Times New Roman" panose="02020603050405020304" charset="0"/>
                        </a:rPr>
                        <a:t>(</a:t>
                      </a:r>
                      <a:r>
                        <a:rPr lang="en-US" altLang="zh-CN" sz="1050" b="1" dirty="0" err="1">
                          <a:solidFill>
                            <a:srgbClr val="7030A0"/>
                          </a:solidFill>
                          <a:latin typeface="Times New Roman" panose="02020603050405020304" charset="0"/>
                          <a:ea typeface="微软雅黑" panose="020B0503020204020204" charset="-122"/>
                          <a:cs typeface="Times New Roman" panose="02020603050405020304" charset="0"/>
                        </a:rPr>
                        <a:t>AⅡ</a:t>
                      </a:r>
                      <a:r>
                        <a:rPr lang="en-US" altLang="zh-CN" sz="1050" b="1" dirty="0">
                          <a:solidFill>
                            <a:srgbClr val="7030A0"/>
                          </a:solidFill>
                          <a:latin typeface="Times New Roman" panose="02020603050405020304" charset="0"/>
                          <a:ea typeface="微软雅黑" panose="020B0503020204020204" charset="-122"/>
                          <a:cs typeface="Times New Roman" panose="02020603050405020304" charset="0"/>
                        </a:rPr>
                        <a:t>)</a:t>
                      </a:r>
                      <a:endParaRPr lang="zh-CN" altLang="en-US" sz="1050" b="1"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656858">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rPr>
                        <a:t>2024</a:t>
                      </a:r>
                      <a:r>
                        <a:rPr lang="zh-CN" altLang="en-US" sz="1050" b="0" spc="60" baseline="0" dirty="0">
                          <a:solidFill>
                            <a:schemeClr val="tx1"/>
                          </a:solidFill>
                          <a:latin typeface="Times New Roman" panose="02020603050405020304" charset="0"/>
                          <a:ea typeface="微软雅黑" panose="020B0503020204020204" charset="-122"/>
                          <a:cs typeface="Times New Roman" panose="02020603050405020304" charset="0"/>
                        </a:rPr>
                        <a:t>年重症新型冠状病毒感染合并侵袭性肺曲霉病和肺毛霉病诊治专家共识</a:t>
                      </a:r>
                      <a:r>
                        <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rPr>
                        <a:t>5</a:t>
                      </a:r>
                      <a:endPar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资源有限地区使用</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en-US" altLang="zh-CN" sz="1050" dirty="0">
                          <a:solidFill>
                            <a:schemeClr val="tx1"/>
                          </a:solidFill>
                          <a:latin typeface="Times New Roman" panose="02020603050405020304" charset="0"/>
                          <a:ea typeface="微软雅黑" panose="020B0503020204020204" charset="-122"/>
                          <a:cs typeface="Times New Roman" panose="02020603050405020304" charset="0"/>
                        </a:rPr>
                        <a:t>——</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首选</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1" dirty="0">
                          <a:solidFill>
                            <a:srgbClr val="7030A0"/>
                          </a:solidFill>
                          <a:latin typeface="Times New Roman" panose="02020603050405020304" charset="0"/>
                          <a:ea typeface="微软雅黑" panose="020B0503020204020204" charset="-122"/>
                          <a:cs typeface="Times New Roman" panose="02020603050405020304" charset="0"/>
                        </a:rPr>
                        <a:t>备选</a:t>
                      </a:r>
                      <a:endParaRPr lang="zh-CN" altLang="en-US" sz="1050" b="1"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r h="656858">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050" b="0" spc="60" baseline="0" dirty="0">
                          <a:solidFill>
                            <a:schemeClr val="tx1"/>
                          </a:solidFill>
                          <a:latin typeface="Times New Roman" panose="02020603050405020304" charset="0"/>
                          <a:ea typeface="微软雅黑" panose="020B0503020204020204" charset="-122"/>
                          <a:cs typeface="Times New Roman" panose="02020603050405020304" charset="0"/>
                        </a:rPr>
                        <a:t>2024</a:t>
                      </a:r>
                      <a:r>
                        <a:rPr lang="zh-CN" altLang="en-US" sz="1050" b="0" spc="60" baseline="0" dirty="0">
                          <a:solidFill>
                            <a:schemeClr val="tx1"/>
                          </a:solidFill>
                          <a:latin typeface="Times New Roman" panose="02020603050405020304" charset="0"/>
                          <a:ea typeface="微软雅黑" panose="020B0503020204020204" charset="-122"/>
                          <a:cs typeface="Times New Roman" panose="02020603050405020304" charset="0"/>
                        </a:rPr>
                        <a:t>年烧伤侵袭性真菌感染诊断与防治实践指南</a:t>
                      </a:r>
                      <a:r>
                        <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rPr>
                        <a:t>6</a:t>
                      </a:r>
                      <a:endParaRPr lang="en-US" altLang="zh-CN" sz="1050" b="0" spc="60" baseline="3000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a:no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无法获得两性霉素</a:t>
                      </a:r>
                      <a:r>
                        <a:rPr lang="en-US" altLang="zh-CN" sz="1050" dirty="0">
                          <a:solidFill>
                            <a:schemeClr val="tx1"/>
                          </a:solidFill>
                          <a:latin typeface="Times New Roman" panose="02020603050405020304" charset="0"/>
                          <a:ea typeface="微软雅黑" panose="020B0503020204020204" charset="-122"/>
                          <a:cs typeface="Times New Roman" panose="02020603050405020304" charset="0"/>
                        </a:rPr>
                        <a:t>B</a:t>
                      </a: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脂质体、泊沙康唑或艾沙康唑的情况下使用</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en-US" altLang="zh-CN" sz="1050" dirty="0">
                          <a:solidFill>
                            <a:schemeClr val="tx1"/>
                          </a:solidFill>
                          <a:latin typeface="Times New Roman" panose="02020603050405020304" charset="0"/>
                          <a:ea typeface="微软雅黑" panose="020B0503020204020204" charset="-122"/>
                          <a:cs typeface="Times New Roman" panose="02020603050405020304" charset="0"/>
                        </a:rPr>
                        <a:t>——</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dirty="0">
                          <a:solidFill>
                            <a:schemeClr val="tx1"/>
                          </a:solidFill>
                          <a:latin typeface="Times New Roman" panose="02020603050405020304" charset="0"/>
                          <a:ea typeface="微软雅黑" panose="020B0503020204020204" charset="-122"/>
                          <a:cs typeface="Times New Roman" panose="02020603050405020304" charset="0"/>
                        </a:rPr>
                        <a:t>首选</a:t>
                      </a:r>
                      <a:endParaRPr lang="zh-CN" altLang="en-US" sz="1050" dirty="0">
                        <a:solidFill>
                          <a:schemeClr val="tx1"/>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lvl1pPr marL="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1pPr>
                      <a:lvl2pPr marL="457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2pPr>
                      <a:lvl3pPr marL="914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3pPr>
                      <a:lvl4pPr marL="1371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4pPr>
                      <a:lvl5pPr marL="18288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5pPr>
                      <a:lvl6pPr marL="22860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6pPr>
                      <a:lvl7pPr marL="27432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7pPr>
                      <a:lvl8pPr marL="32004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8pPr>
                      <a:lvl9pPr marL="3657600" algn="l" defTabSz="914400" rtl="0" eaLnBrk="1" latinLnBrk="0" hangingPunct="1">
                        <a:defRPr sz="1800" kern="1200">
                          <a:solidFill>
                            <a:schemeClr val="tx1"/>
                          </a:solidFill>
                          <a:latin typeface="等线" panose="02010600030101010101" pitchFamily="2" charset="-122"/>
                          <a:ea typeface="等线" panose="02010600030101010101" pitchFamily="2" charset="-122"/>
                        </a:defRPr>
                      </a:lvl9pPr>
                    </a:lstStyle>
                    <a:p>
                      <a:pPr algn="ctr">
                        <a:lnSpc>
                          <a:spcPct val="150000"/>
                        </a:lnSpc>
                        <a:buNone/>
                      </a:pPr>
                      <a:r>
                        <a:rPr lang="zh-CN" altLang="en-US" sz="1050" b="1" dirty="0">
                          <a:solidFill>
                            <a:srgbClr val="7030A0"/>
                          </a:solidFill>
                          <a:latin typeface="Times New Roman" panose="02020603050405020304" charset="0"/>
                          <a:ea typeface="微软雅黑" panose="020B0503020204020204" charset="-122"/>
                          <a:cs typeface="Times New Roman" panose="02020603050405020304" charset="0"/>
                        </a:rPr>
                        <a:t>备选</a:t>
                      </a:r>
                      <a:endParaRPr lang="zh-CN" altLang="en-US" sz="1050" b="1" dirty="0">
                        <a:solidFill>
                          <a:srgbClr val="7030A0"/>
                        </a:solidFill>
                        <a:latin typeface="Times New Roman" panose="02020603050405020304" charset="0"/>
                        <a:ea typeface="微软雅黑" panose="020B0503020204020204" charset="-122"/>
                        <a:cs typeface="Times New Roman" panose="02020603050405020304" charset="0"/>
                      </a:endParaRPr>
                    </a:p>
                  </a:txBody>
                  <a:tcPr anchor="ctr">
                    <a:lnL w="12700" cap="flat" cmpd="sng" algn="ctr">
                      <a:solidFill>
                        <a:sysClr val="window" lastClr="FFFFFF"/>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5" name="文本框 4"/>
          <p:cNvSpPr txBox="1"/>
          <p:nvPr/>
        </p:nvSpPr>
        <p:spPr>
          <a:xfrm>
            <a:off x="79190" y="6291755"/>
            <a:ext cx="11942482" cy="36933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900" dirty="0">
                <a:latin typeface="Times New Roman" panose="02020603050405020304" charset="0"/>
                <a:ea typeface="微软雅黑" panose="020B0503020204020204" charset="-122"/>
                <a:cs typeface="Times New Roman" panose="02020603050405020304" charset="0"/>
                <a:sym typeface="+mn-ea"/>
              </a:rPr>
              <a:t>1. </a:t>
            </a:r>
            <a:r>
              <a:rPr lang="en-US" altLang="zh-CN" sz="900" dirty="0" err="1">
                <a:latin typeface="Times New Roman" panose="02020603050405020304" charset="0"/>
                <a:ea typeface="微软雅黑" panose="020B0503020204020204" charset="-122"/>
                <a:cs typeface="Times New Roman" panose="02020603050405020304" charset="0"/>
                <a:sym typeface="+mn-ea"/>
              </a:rPr>
              <a:t>Cornely</a:t>
            </a:r>
            <a:r>
              <a:rPr lang="en-US" altLang="zh-CN" sz="900" dirty="0">
                <a:latin typeface="Times New Roman" panose="02020603050405020304" charset="0"/>
                <a:ea typeface="微软雅黑" panose="020B0503020204020204" charset="-122"/>
                <a:cs typeface="Times New Roman" panose="02020603050405020304" charset="0"/>
                <a:sym typeface="+mn-ea"/>
              </a:rPr>
              <a:t> OA,  et al. Lancet Infect Dis 2019;10.1016/S1473-3099(19)30312-3      2.</a:t>
            </a:r>
            <a:r>
              <a:rPr lang="zh-CN" altLang="en-US" sz="900" dirty="0">
                <a:latin typeface="Times New Roman" panose="02020603050405020304" charset="0"/>
                <a:ea typeface="微软雅黑" panose="020B0503020204020204" charset="-122"/>
                <a:cs typeface="Times New Roman" panose="02020603050405020304" charset="0"/>
                <a:sym typeface="+mn-ea"/>
              </a:rPr>
              <a:t>胡瑾华等</a:t>
            </a:r>
            <a:r>
              <a:rPr lang="en-US" altLang="zh-CN" sz="900" dirty="0">
                <a:latin typeface="Times New Roman" panose="02020603050405020304" charset="0"/>
                <a:ea typeface="微软雅黑" panose="020B0503020204020204" charset="-122"/>
                <a:cs typeface="Times New Roman" panose="02020603050405020304" charset="0"/>
                <a:sym typeface="+mn-ea"/>
              </a:rPr>
              <a:t>.</a:t>
            </a:r>
            <a:r>
              <a:rPr lang="zh-CN" altLang="en-US" sz="900" dirty="0">
                <a:latin typeface="Times New Roman" panose="02020603050405020304" charset="0"/>
                <a:ea typeface="微软雅黑" panose="020B0503020204020204" charset="-122"/>
                <a:cs typeface="Times New Roman" panose="02020603050405020304" charset="0"/>
                <a:sym typeface="+mn-ea"/>
              </a:rPr>
              <a:t>中华肝脏病杂志，</a:t>
            </a:r>
            <a:r>
              <a:rPr lang="en-US" altLang="zh-CN" sz="900" dirty="0">
                <a:latin typeface="Times New Roman" panose="02020603050405020304" charset="0"/>
                <a:ea typeface="微软雅黑" panose="020B0503020204020204" charset="-122"/>
                <a:cs typeface="Times New Roman" panose="02020603050405020304" charset="0"/>
                <a:sym typeface="+mn-ea"/>
              </a:rPr>
              <a:t>2022,30</a:t>
            </a:r>
            <a:r>
              <a:rPr lang="zh-CN" altLang="en-US" sz="900" dirty="0">
                <a:latin typeface="Times New Roman" panose="02020603050405020304" charset="0"/>
                <a:ea typeface="微软雅黑" panose="020B0503020204020204" charset="-122"/>
                <a:cs typeface="Times New Roman" panose="02020603050405020304" charset="0"/>
                <a:sym typeface="+mn-ea"/>
              </a:rPr>
              <a:t>（</a:t>
            </a:r>
            <a:r>
              <a:rPr lang="en-US" altLang="zh-CN" sz="900" dirty="0">
                <a:latin typeface="Times New Roman" panose="02020603050405020304" charset="0"/>
                <a:ea typeface="微软雅黑" panose="020B0503020204020204" charset="-122"/>
                <a:cs typeface="Times New Roman" panose="02020603050405020304" charset="0"/>
                <a:sym typeface="+mn-ea"/>
              </a:rPr>
              <a:t>2</a:t>
            </a:r>
            <a:r>
              <a:rPr lang="zh-CN" altLang="en-US" sz="900" dirty="0">
                <a:latin typeface="Times New Roman" panose="02020603050405020304" charset="0"/>
                <a:ea typeface="微软雅黑" panose="020B0503020204020204" charset="-122"/>
                <a:cs typeface="Times New Roman" panose="02020603050405020304" charset="0"/>
                <a:sym typeface="+mn-ea"/>
              </a:rPr>
              <a:t>）</a:t>
            </a:r>
            <a:r>
              <a:rPr lang="en-US" altLang="zh-CN" sz="900" dirty="0">
                <a:latin typeface="Times New Roman" panose="02020603050405020304" charset="0"/>
                <a:ea typeface="微软雅黑" panose="020B0503020204020204" charset="-122"/>
                <a:cs typeface="Times New Roman" panose="02020603050405020304" charset="0"/>
                <a:sym typeface="+mn-ea"/>
              </a:rPr>
              <a:t>:159-168           3. </a:t>
            </a:r>
            <a:r>
              <a:rPr lang="zh-CN" altLang="en-US" sz="900" dirty="0">
                <a:latin typeface="Times New Roman" panose="02020603050405020304" charset="0"/>
                <a:ea typeface="微软雅黑" panose="020B0503020204020204" charset="-122"/>
                <a:cs typeface="Times New Roman" panose="02020603050405020304" charset="0"/>
                <a:sym typeface="+mn-ea"/>
              </a:rPr>
              <a:t>中国医药教育协会真菌病专业委员会</a:t>
            </a:r>
            <a:r>
              <a:rPr lang="en-US" altLang="zh-CN" sz="900" dirty="0">
                <a:latin typeface="Times New Roman" panose="02020603050405020304" charset="0"/>
                <a:ea typeface="微软雅黑" panose="020B0503020204020204" charset="-122"/>
                <a:cs typeface="Times New Roman" panose="02020603050405020304" charset="0"/>
                <a:sym typeface="+mn-ea"/>
              </a:rPr>
              <a:t>. </a:t>
            </a:r>
            <a:r>
              <a:rPr lang="zh-CN" altLang="en-US" sz="900" dirty="0">
                <a:latin typeface="Times New Roman" panose="02020603050405020304" charset="0"/>
                <a:ea typeface="微软雅黑" panose="020B0503020204020204" charset="-122"/>
                <a:cs typeface="Times New Roman" panose="02020603050405020304" charset="0"/>
                <a:sym typeface="+mn-ea"/>
              </a:rPr>
              <a:t>中华内科杂志</a:t>
            </a:r>
            <a:r>
              <a:rPr lang="en-US" altLang="zh-CN" sz="900" dirty="0">
                <a:latin typeface="Times New Roman" panose="02020603050405020304" charset="0"/>
                <a:ea typeface="微软雅黑" panose="020B0503020204020204" charset="-122"/>
                <a:cs typeface="Times New Roman" panose="02020603050405020304" charset="0"/>
                <a:sym typeface="+mn-ea"/>
              </a:rPr>
              <a:t>, 2023,62          4.</a:t>
            </a:r>
            <a:r>
              <a:rPr lang="zh-CN" altLang="en-US" sz="900" dirty="0">
                <a:latin typeface="Times New Roman" panose="02020603050405020304" charset="0"/>
                <a:ea typeface="微软雅黑" panose="020B0503020204020204" charset="-122"/>
                <a:cs typeface="Times New Roman" panose="02020603050405020304" charset="0"/>
                <a:sym typeface="+mn-ea"/>
              </a:rPr>
              <a:t>中华医学会血液学分会抗感染学组</a:t>
            </a:r>
            <a:r>
              <a:rPr lang="en-US" altLang="zh-CN" sz="900" dirty="0">
                <a:latin typeface="Times New Roman" panose="02020603050405020304" charset="0"/>
                <a:ea typeface="微软雅黑" panose="020B0503020204020204" charset="-122"/>
                <a:cs typeface="Times New Roman" panose="02020603050405020304" charset="0"/>
                <a:sym typeface="+mn-ea"/>
              </a:rPr>
              <a:t>. </a:t>
            </a:r>
            <a:r>
              <a:rPr lang="zh-CN" altLang="en-US" sz="900" dirty="0">
                <a:latin typeface="Times New Roman" panose="02020603050405020304" charset="0"/>
                <a:ea typeface="微软雅黑" panose="020B0503020204020204" charset="-122"/>
                <a:cs typeface="Times New Roman" panose="02020603050405020304" charset="0"/>
                <a:sym typeface="+mn-ea"/>
              </a:rPr>
              <a:t>临床血液学杂志</a:t>
            </a:r>
            <a:r>
              <a:rPr lang="en-US" altLang="zh-CN" sz="900" dirty="0">
                <a:latin typeface="Times New Roman" panose="02020603050405020304" charset="0"/>
                <a:ea typeface="微软雅黑" panose="020B0503020204020204" charset="-122"/>
                <a:cs typeface="Times New Roman" panose="02020603050405020304" charset="0"/>
                <a:sym typeface="+mn-ea"/>
              </a:rPr>
              <a:t>,2023,36(5):295-302.     5.</a:t>
            </a:r>
            <a:r>
              <a:rPr lang="zh-CN" altLang="en-US" sz="900" dirty="0">
                <a:latin typeface="Times New Roman" panose="02020603050405020304" charset="0"/>
                <a:ea typeface="微软雅黑" panose="020B0503020204020204" charset="-122"/>
                <a:cs typeface="Times New Roman" panose="02020603050405020304" charset="0"/>
                <a:sym typeface="+mn-ea"/>
              </a:rPr>
              <a:t>中国医师协会呼吸医师分会危重症学组</a:t>
            </a:r>
            <a:r>
              <a:rPr lang="en-US" altLang="zh-CN" sz="900" dirty="0">
                <a:latin typeface="Times New Roman" panose="02020603050405020304" charset="0"/>
                <a:ea typeface="微软雅黑" panose="020B0503020204020204" charset="-122"/>
                <a:cs typeface="Times New Roman" panose="02020603050405020304" charset="0"/>
                <a:sym typeface="+mn-ea"/>
              </a:rPr>
              <a:t>.</a:t>
            </a:r>
            <a:r>
              <a:rPr lang="zh-CN" altLang="en-US" sz="900" dirty="0">
                <a:latin typeface="Times New Roman" panose="02020603050405020304" charset="0"/>
                <a:ea typeface="微软雅黑" panose="020B0503020204020204" charset="-122"/>
                <a:cs typeface="Times New Roman" panose="02020603050405020304" charset="0"/>
                <a:sym typeface="+mn-ea"/>
              </a:rPr>
              <a:t>中华结核和呼吸杂志</a:t>
            </a:r>
            <a:r>
              <a:rPr lang="en-US" altLang="zh-CN" sz="900" dirty="0">
                <a:latin typeface="Times New Roman" panose="02020603050405020304" charset="0"/>
                <a:ea typeface="微软雅黑" panose="020B0503020204020204" charset="-122"/>
                <a:cs typeface="Times New Roman" panose="02020603050405020304" charset="0"/>
                <a:sym typeface="+mn-ea"/>
              </a:rPr>
              <a:t>, 2024.47(1) : 10-23        6.</a:t>
            </a:r>
            <a:r>
              <a:rPr lang="zh-CN" altLang="en-US" sz="900" dirty="0">
                <a:latin typeface="Times New Roman" panose="02020603050405020304" charset="0"/>
                <a:ea typeface="微软雅黑" panose="020B0503020204020204" charset="-122"/>
                <a:cs typeface="Times New Roman" panose="02020603050405020304" charset="0"/>
                <a:sym typeface="+mn-ea"/>
              </a:rPr>
              <a:t>中国医疗保健国际交流促进会烧伤医学分会</a:t>
            </a:r>
            <a:r>
              <a:rPr lang="en-US" altLang="zh-CN" sz="900" dirty="0">
                <a:latin typeface="Times New Roman" panose="02020603050405020304" charset="0"/>
                <a:ea typeface="微软雅黑" panose="020B0503020204020204" charset="-122"/>
                <a:cs typeface="Times New Roman" panose="02020603050405020304" charset="0"/>
                <a:sym typeface="+mn-ea"/>
              </a:rPr>
              <a:t>,. </a:t>
            </a:r>
            <a:r>
              <a:rPr lang="zh-CN" altLang="en-US" sz="900" dirty="0">
                <a:latin typeface="Times New Roman" panose="02020603050405020304" charset="0"/>
                <a:ea typeface="微软雅黑" panose="020B0503020204020204" charset="-122"/>
                <a:cs typeface="Times New Roman" panose="02020603050405020304" charset="0"/>
                <a:sym typeface="+mn-ea"/>
              </a:rPr>
              <a:t>中华烧伤与创面修复杂志</a:t>
            </a:r>
            <a:r>
              <a:rPr lang="en-US" altLang="zh-CN" sz="900" dirty="0">
                <a:latin typeface="Times New Roman" panose="02020603050405020304" charset="0"/>
                <a:ea typeface="微软雅黑" panose="020B0503020204020204" charset="-122"/>
                <a:cs typeface="Times New Roman" panose="02020603050405020304" charset="0"/>
                <a:sym typeface="+mn-ea"/>
              </a:rPr>
              <a:t>, 2024, 40(7): 1-14</a:t>
            </a:r>
            <a:endParaRPr lang="en-US" altLang="zh-CN" sz="900" dirty="0">
              <a:latin typeface="Times New Roman" panose="02020603050405020304" charset="0"/>
              <a:ea typeface="微软雅黑" panose="020B0503020204020204" charset="-122"/>
              <a:cs typeface="Times New Roman" panose="02020603050405020304" charset="0"/>
              <a:sym typeface="+mn-ea"/>
            </a:endParaRPr>
          </a:p>
        </p:txBody>
      </p:sp>
      <p:grpSp>
        <p:nvGrpSpPr>
          <p:cNvPr id="3" name="组合 2"/>
          <p:cNvGrpSpPr/>
          <p:nvPr/>
        </p:nvGrpSpPr>
        <p:grpSpPr>
          <a:xfrm>
            <a:off x="101791" y="482530"/>
            <a:ext cx="321653" cy="5572757"/>
            <a:chOff x="101791" y="482530"/>
            <a:chExt cx="321653" cy="5572757"/>
          </a:xfrm>
        </p:grpSpPr>
        <p:grpSp>
          <p:nvGrpSpPr>
            <p:cNvPr id="6" name="组合 5"/>
            <p:cNvGrpSpPr/>
            <p:nvPr/>
          </p:nvGrpSpPr>
          <p:grpSpPr>
            <a:xfrm rot="5400000">
              <a:off x="-2529560" y="3115392"/>
              <a:ext cx="5572757" cy="307033"/>
              <a:chOff x="1595600" y="71915"/>
              <a:chExt cx="7358148" cy="271664"/>
            </a:xfrm>
            <a:effectLst/>
          </p:grpSpPr>
          <p:sp>
            <p:nvSpPr>
              <p:cNvPr id="11" name="紫荆的职场Point7"/>
              <p:cNvSpPr/>
              <p:nvPr/>
            </p:nvSpPr>
            <p:spPr>
              <a:xfrm>
                <a:off x="1595600" y="115259"/>
                <a:ext cx="7358148" cy="167315"/>
              </a:xfrm>
              <a:prstGeom prst="roundRect">
                <a:avLst>
                  <a:gd name="adj" fmla="val 50000"/>
                </a:avLst>
              </a:prstGeom>
              <a:solidFill>
                <a:srgbClr val="8D3E8B"/>
              </a:solidFill>
              <a:ln w="38100" cap="flat" cmpd="sng" algn="ctr">
                <a:noFill/>
                <a:prstDash val="solid"/>
                <a:miter lim="800000"/>
              </a:ln>
              <a:effectLst/>
            </p:spPr>
            <p:txBody>
              <a:bodyPr lIns="98755" tIns="49378" rIns="98755" bIns="49378"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000" b="0" i="0" u="none" strike="noStrike" kern="0" cap="none" spc="0" normalizeH="0" baseline="0" noProof="0" dirty="0">
                  <a:ln>
                    <a:noFill/>
                  </a:ln>
                  <a:solidFill>
                    <a:prstClr val="white"/>
                  </a:solidFill>
                  <a:effectLst/>
                  <a:uLnTx/>
                  <a:uFillTx/>
                  <a:latin typeface="HarmonyOS Sans SC Black"/>
                  <a:ea typeface="HarmonyOS Sans SC Black"/>
                  <a:cs typeface="+mn-cs"/>
                </a:endParaRPr>
              </a:p>
            </p:txBody>
          </p:sp>
          <p:sp>
            <p:nvSpPr>
              <p:cNvPr id="12" name="矩形: 圆角 11"/>
              <p:cNvSpPr/>
              <p:nvPr/>
            </p:nvSpPr>
            <p:spPr>
              <a:xfrm rot="16200000">
                <a:off x="2271454" y="-405087"/>
                <a:ext cx="271664" cy="1225668"/>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抗菌谱</a:t>
                </a:r>
                <a:endParaRPr lang="zh-CN" altLang="en-US" sz="1400" b="1" dirty="0">
                  <a:solidFill>
                    <a:srgbClr val="858585"/>
                  </a:solidFill>
                  <a:latin typeface="微软雅黑" panose="020B0503020204020204" charset="-122"/>
                  <a:ea typeface="微软雅黑" panose="020B0503020204020204" charset="-122"/>
                </a:endParaRPr>
              </a:p>
            </p:txBody>
          </p:sp>
        </p:grpSp>
        <p:sp>
          <p:nvSpPr>
            <p:cNvPr id="7" name="矩形: 圆角 6"/>
            <p:cNvSpPr/>
            <p:nvPr/>
          </p:nvSpPr>
          <p:spPr>
            <a:xfrm>
              <a:off x="101791" y="1680747"/>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疗效</a:t>
              </a:r>
              <a:endParaRPr lang="zh-CN" altLang="en-US" sz="1400" b="1" dirty="0">
                <a:solidFill>
                  <a:srgbClr val="858585"/>
                </a:solidFill>
                <a:latin typeface="微软雅黑" panose="020B0503020204020204" charset="-122"/>
                <a:ea typeface="微软雅黑" panose="020B0503020204020204" charset="-122"/>
              </a:endParaRPr>
            </a:p>
          </p:txBody>
        </p:sp>
        <p:sp>
          <p:nvSpPr>
            <p:cNvPr id="8" name="矩形: 圆角 7"/>
            <p:cNvSpPr/>
            <p:nvPr/>
          </p:nvSpPr>
          <p:spPr>
            <a:xfrm>
              <a:off x="111102" y="2755294"/>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安全性</a:t>
              </a:r>
              <a:endParaRPr lang="zh-CN" altLang="en-US" sz="1400" b="1" dirty="0">
                <a:solidFill>
                  <a:srgbClr val="858585"/>
                </a:solidFill>
                <a:latin typeface="微软雅黑" panose="020B0503020204020204" charset="-122"/>
                <a:ea typeface="微软雅黑" panose="020B0503020204020204" charset="-122"/>
              </a:endParaRPr>
            </a:p>
          </p:txBody>
        </p:sp>
        <p:sp>
          <p:nvSpPr>
            <p:cNvPr id="9" name="矩形: 圆角 8"/>
            <p:cNvSpPr/>
            <p:nvPr/>
          </p:nvSpPr>
          <p:spPr>
            <a:xfrm>
              <a:off x="111102" y="3819936"/>
              <a:ext cx="307033" cy="928270"/>
            </a:xfrm>
            <a:prstGeom prst="round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858585"/>
                  </a:solidFill>
                  <a:latin typeface="微软雅黑" panose="020B0503020204020204" charset="-122"/>
                  <a:ea typeface="微软雅黑" panose="020B0503020204020204" charset="-122"/>
                </a:rPr>
                <a:t>长疗程</a:t>
              </a:r>
              <a:endParaRPr lang="zh-CN" altLang="en-US" sz="1400" b="1" dirty="0">
                <a:solidFill>
                  <a:srgbClr val="858585"/>
                </a:solidFill>
                <a:latin typeface="微软雅黑" panose="020B0503020204020204" charset="-122"/>
                <a:ea typeface="微软雅黑" panose="020B0503020204020204" charset="-122"/>
              </a:endParaRPr>
            </a:p>
          </p:txBody>
        </p:sp>
        <p:sp>
          <p:nvSpPr>
            <p:cNvPr id="10" name="矩形: 圆角 9"/>
            <p:cNvSpPr/>
            <p:nvPr/>
          </p:nvSpPr>
          <p:spPr>
            <a:xfrm>
              <a:off x="116411" y="4906635"/>
              <a:ext cx="307033" cy="928270"/>
            </a:xfrm>
            <a:prstGeom prst="roundRect">
              <a:avLst/>
            </a:prstGeom>
            <a:solidFill>
              <a:srgbClr val="F3EBF9"/>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charset="-122"/>
                  <a:ea typeface="微软雅黑" panose="020B0503020204020204" charset="-122"/>
                </a:rPr>
                <a:t>指南推荐</a:t>
              </a:r>
              <a:endParaRPr lang="zh-CN" altLang="en-US" sz="1400" b="1" dirty="0">
                <a:solidFill>
                  <a:schemeClr val="tx1"/>
                </a:solidFill>
                <a:latin typeface="微软雅黑" panose="020B0503020204020204" charset="-122"/>
                <a:ea typeface="微软雅黑" panose="020B0503020204020204" charset="-122"/>
              </a:endParaRPr>
            </a:p>
          </p:txBody>
        </p:sp>
      </p:grpSp>
      <p:sp>
        <p:nvSpPr>
          <p:cNvPr id="14" name="文本框 13"/>
          <p:cNvSpPr txBox="1"/>
          <p:nvPr/>
        </p:nvSpPr>
        <p:spPr>
          <a:xfrm>
            <a:off x="4307205" y="664781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 name="think-cell 幻灯片" r:id="rId2" imgW="5080" imgH="5080" progId="TCLayout.ActiveDocument.1">
                  <p:embed/>
                </p:oleObj>
              </mc:Choice>
              <mc:Fallback>
                <p:oleObj name="think-cell 幻灯片" r:id="rId2" imgW="5080" imgH="5080" progId="TCLayout.ActiveDocument.1">
                  <p:embed/>
                  <p:pic>
                    <p:nvPicPr>
                      <p:cNvPr id="0" name="think-cell data - do not delete" hidden="1"/>
                      <p:cNvPicPr/>
                      <p:nvPr/>
                    </p:nvPicPr>
                    <p:blipFill>
                      <a:blip r:embed="rId3"/>
                      <a:stretch>
                        <a:fillRect/>
                      </a:stretch>
                    </p:blipFill>
                    <p:spPr>
                      <a:xfrm>
                        <a:off x="1588" y="1588"/>
                        <a:ext cx="1588" cy="1588"/>
                      </a:xfrm>
                      <a:prstGeom prst="rect">
                        <a:avLst/>
                      </a:prstGeom>
                    </p:spPr>
                  </p:pic>
                </p:oleObj>
              </mc:Fallback>
            </mc:AlternateContent>
          </a:graphicData>
        </a:graphic>
      </p:graphicFrame>
      <p:sp>
        <p:nvSpPr>
          <p:cNvPr id="4" name="标题 3"/>
          <p:cNvSpPr>
            <a:spLocks noGrp="1"/>
          </p:cNvSpPr>
          <p:nvPr>
            <p:ph type="title"/>
          </p:nvPr>
        </p:nvSpPr>
        <p:spPr>
          <a:xfrm>
            <a:off x="608330" y="215900"/>
            <a:ext cx="11583670" cy="705485"/>
          </a:xfrm>
        </p:spPr>
        <p:txBody>
          <a:bodyPr vert="horz">
            <a:noAutofit/>
          </a:bodyPr>
          <a:lstStyle/>
          <a:p>
            <a:r>
              <a:rPr lang="zh-CN" altLang="en-US" sz="2400" dirty="0">
                <a:latin typeface="微软雅黑" panose="020B0503020204020204" charset="-122"/>
                <a:ea typeface="微软雅黑" panose="020B0503020204020204" charset="-122"/>
                <a:cs typeface="微软雅黑" panose="020B0503020204020204" charset="-122"/>
              </a:rPr>
              <a:t>艾沙康唑是治疗</a:t>
            </a:r>
            <a:r>
              <a:rPr lang="en-US" altLang="zh-CN" sz="2400" dirty="0">
                <a:latin typeface="微软雅黑" panose="020B0503020204020204" charset="-122"/>
                <a:ea typeface="微软雅黑" panose="020B0503020204020204" charset="-122"/>
                <a:cs typeface="微软雅黑" panose="020B0503020204020204" charset="-122"/>
              </a:rPr>
              <a:t>HSCT</a:t>
            </a:r>
            <a:r>
              <a:rPr lang="zh-CN" altLang="en-US" sz="2400" dirty="0">
                <a:latin typeface="微软雅黑" panose="020B0503020204020204" charset="-122"/>
                <a:ea typeface="微软雅黑" panose="020B0503020204020204" charset="-122"/>
                <a:cs typeface="微软雅黑" panose="020B0503020204020204" charset="-122"/>
              </a:rPr>
              <a:t>患者预防后突破性</a:t>
            </a:r>
            <a:r>
              <a:rPr lang="en-US" altLang="zh-CN" sz="2400" dirty="0">
                <a:latin typeface="微软雅黑" panose="020B0503020204020204" charset="-122"/>
                <a:ea typeface="微软雅黑" panose="020B0503020204020204" charset="-122"/>
                <a:cs typeface="微软雅黑" panose="020B0503020204020204" charset="-122"/>
              </a:rPr>
              <a:t>IFD</a:t>
            </a:r>
            <a:r>
              <a:rPr lang="zh-CN" altLang="en-US" sz="2400" dirty="0">
                <a:latin typeface="微软雅黑" panose="020B0503020204020204" charset="-122"/>
                <a:ea typeface="微软雅黑" panose="020B0503020204020204" charset="-122"/>
                <a:cs typeface="微软雅黑" panose="020B0503020204020204" charset="-122"/>
              </a:rPr>
              <a:t>的重要选择</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815338" y="6088621"/>
            <a:ext cx="11042584" cy="398780"/>
          </a:xfrm>
          <a:prstGeom prst="rect">
            <a:avLst/>
          </a:prstGeom>
          <a:noFill/>
        </p:spPr>
        <p:txBody>
          <a:bodyPr wrap="square">
            <a:spAutoFit/>
          </a:bodyPr>
          <a:lstStyle/>
          <a:p>
            <a:r>
              <a:rPr lang="en-US" altLang="zh-CN" sz="1000" dirty="0">
                <a:solidFill>
                  <a:schemeClr val="tx1"/>
                </a:solidFill>
                <a:latin typeface="Arial" panose="020B0604020202020204" pitchFamily="34" charset="0"/>
                <a:ea typeface="微软雅黑" panose="020B0503020204020204" charset="-122"/>
                <a:cs typeface="Arial" panose="020B0604020202020204" pitchFamily="34" charset="0"/>
                <a:sym typeface="+mn-ea"/>
              </a:rPr>
              <a:t>1. </a:t>
            </a:r>
            <a:r>
              <a:rPr lang="zh-CN" altLang="en-US" sz="1000" dirty="0">
                <a:solidFill>
                  <a:schemeClr val="tx1"/>
                </a:solidFill>
                <a:latin typeface="Arial" panose="020B0604020202020204" pitchFamily="34" charset="0"/>
                <a:ea typeface="微软雅黑" panose="020B0503020204020204" charset="-122"/>
                <a:cs typeface="Arial" panose="020B0604020202020204" pitchFamily="34" charset="0"/>
                <a:sym typeface="+mn-ea"/>
              </a:rPr>
              <a:t>中华医学会血液学分会等</a:t>
            </a:r>
            <a:r>
              <a:rPr lang="en-US" altLang="zh-CN" sz="1000" dirty="0">
                <a:solidFill>
                  <a:schemeClr val="tx1"/>
                </a:solidFill>
                <a:latin typeface="Arial" panose="020B0604020202020204" pitchFamily="34" charset="0"/>
                <a:ea typeface="微软雅黑" panose="020B0503020204020204" charset="-122"/>
                <a:cs typeface="Arial" panose="020B0604020202020204" pitchFamily="34" charset="0"/>
                <a:sym typeface="+mn-ea"/>
              </a:rPr>
              <a:t>.</a:t>
            </a:r>
            <a:r>
              <a:rPr lang="zh-CN" altLang="en-US" sz="1000" dirty="0">
                <a:solidFill>
                  <a:schemeClr val="tx1"/>
                </a:solidFill>
                <a:latin typeface="Arial" panose="020B0604020202020204" pitchFamily="34" charset="0"/>
                <a:ea typeface="微软雅黑" panose="020B0503020204020204" charset="-122"/>
                <a:cs typeface="Arial" panose="020B0604020202020204" pitchFamily="34" charset="0"/>
                <a:sym typeface="+mn-ea"/>
              </a:rPr>
              <a:t>中华血液学杂志</a:t>
            </a:r>
            <a:r>
              <a:rPr lang="en-US" altLang="zh-CN" sz="1000" dirty="0">
                <a:solidFill>
                  <a:schemeClr val="tx1"/>
                </a:solidFill>
                <a:latin typeface="Arial" panose="020B0604020202020204" pitchFamily="34" charset="0"/>
                <a:ea typeface="微软雅黑" panose="020B0503020204020204" charset="-122"/>
                <a:cs typeface="Arial" panose="020B0604020202020204" pitchFamily="34" charset="0"/>
                <a:sym typeface="+mn-ea"/>
              </a:rPr>
              <a:t>, 2023,44(2) : 92-97     2. Puerta-Alcalde P, et </a:t>
            </a:r>
            <a:r>
              <a:rPr lang="en-US" altLang="zh-CN" sz="1000" dirty="0" err="1">
                <a:solidFill>
                  <a:schemeClr val="tx1"/>
                </a:solidFill>
                <a:latin typeface="Arial" panose="020B0604020202020204" pitchFamily="34" charset="0"/>
                <a:ea typeface="微软雅黑" panose="020B0503020204020204" charset="-122"/>
                <a:cs typeface="Arial" panose="020B0604020202020204" pitchFamily="34" charset="0"/>
                <a:sym typeface="+mn-ea"/>
              </a:rPr>
              <a:t>al.J</a:t>
            </a:r>
            <a:r>
              <a:rPr lang="en-US" altLang="zh-CN" sz="1000" dirty="0">
                <a:solidFill>
                  <a:schemeClr val="tx1"/>
                </a:solidFill>
                <a:latin typeface="Arial" panose="020B0604020202020204" pitchFamily="34" charset="0"/>
                <a:ea typeface="微软雅黑" panose="020B0503020204020204" charset="-122"/>
                <a:cs typeface="Arial" panose="020B0604020202020204" pitchFamily="34" charset="0"/>
                <a:sym typeface="+mn-ea"/>
              </a:rPr>
              <a:t> Fungi (Basel)  . 2021 Oct 10;7(10):848.</a:t>
            </a:r>
            <a:endParaRPr lang="en-US" altLang="zh-CN" sz="1000" dirty="0">
              <a:solidFill>
                <a:schemeClr val="tx1"/>
              </a:solidFill>
              <a:latin typeface="Arial" panose="020B0604020202020204" pitchFamily="34" charset="0"/>
              <a:ea typeface="微软雅黑" panose="020B0503020204020204" charset="-122"/>
              <a:cs typeface="Arial" panose="020B0604020202020204" pitchFamily="34" charset="0"/>
              <a:sym typeface="+mn-ea"/>
            </a:endParaRPr>
          </a:p>
          <a:p>
            <a:r>
              <a:rPr lang="en-US" altLang="zh-CN" sz="1000" dirty="0">
                <a:solidFill>
                  <a:schemeClr val="tx1"/>
                </a:solidFill>
                <a:latin typeface="Arial" panose="020B0604020202020204" pitchFamily="34" charset="0"/>
                <a:ea typeface="微软雅黑" panose="020B0503020204020204" charset="-122"/>
                <a:cs typeface="Arial" panose="020B0604020202020204" pitchFamily="34" charset="0"/>
                <a:sym typeface="+mn-ea"/>
              </a:rPr>
              <a:t>3. </a:t>
            </a:r>
            <a:r>
              <a:rPr lang="en-US" altLang="zh-CN" sz="1000" dirty="0" err="1">
                <a:solidFill>
                  <a:schemeClr val="tx1"/>
                </a:solidFill>
                <a:latin typeface="Arial" panose="020B0604020202020204" pitchFamily="34" charset="0"/>
                <a:ea typeface="微软雅黑" panose="020B0503020204020204" charset="-122"/>
                <a:cs typeface="Arial" panose="020B0604020202020204" pitchFamily="34" charset="0"/>
                <a:sym typeface="+mn-ea"/>
              </a:rPr>
              <a:t>Lionakis</a:t>
            </a:r>
            <a:r>
              <a:rPr lang="en-US" altLang="zh-CN" sz="1000" dirty="0">
                <a:solidFill>
                  <a:schemeClr val="tx1"/>
                </a:solidFill>
                <a:latin typeface="Arial" panose="020B0604020202020204" pitchFamily="34" charset="0"/>
                <a:ea typeface="微软雅黑" panose="020B0503020204020204" charset="-122"/>
                <a:cs typeface="Arial" panose="020B0604020202020204" pitchFamily="34" charset="0"/>
                <a:sym typeface="+mn-ea"/>
              </a:rPr>
              <a:t> MaS, et al. Clinical Infectious Diseases.2018;67(10):1621–30</a:t>
            </a:r>
            <a:endParaRPr lang="en-US" altLang="zh-CN" sz="1000" dirty="0">
              <a:solidFill>
                <a:schemeClr val="tx1"/>
              </a:solidFill>
              <a:latin typeface="Arial" panose="020B0604020202020204" pitchFamily="34" charset="0"/>
              <a:ea typeface="微软雅黑" panose="020B0503020204020204" charset="-122"/>
              <a:cs typeface="Arial" panose="020B0604020202020204" pitchFamily="34" charset="0"/>
              <a:sym typeface="+mn-ea"/>
            </a:endParaRPr>
          </a:p>
        </p:txBody>
      </p:sp>
      <p:grpSp>
        <p:nvGrpSpPr>
          <p:cNvPr id="125" name="组合 124"/>
          <p:cNvGrpSpPr/>
          <p:nvPr/>
        </p:nvGrpSpPr>
        <p:grpSpPr>
          <a:xfrm>
            <a:off x="831180" y="857248"/>
            <a:ext cx="10713130" cy="5189474"/>
            <a:chOff x="2140564" y="1380710"/>
            <a:chExt cx="8842653" cy="4751177"/>
          </a:xfrm>
        </p:grpSpPr>
        <p:sp>
          <p:nvSpPr>
            <p:cNvPr id="13" name="文本框 12"/>
            <p:cNvSpPr txBox="1"/>
            <p:nvPr/>
          </p:nvSpPr>
          <p:spPr>
            <a:xfrm>
              <a:off x="4773457" y="1380710"/>
              <a:ext cx="2067365" cy="400823"/>
            </a:xfrm>
            <a:prstGeom prst="roundRect">
              <a:avLst/>
            </a:prstGeom>
            <a:solidFill>
              <a:srgbClr val="8D3E8B"/>
            </a:solidFill>
            <a:ln>
              <a:solidFill>
                <a:schemeClr val="tx1"/>
              </a:solidFill>
            </a:ln>
          </p:spPr>
          <p:txBody>
            <a:bodyPr wrap="square" rtlCol="0">
              <a:spAutoFit/>
            </a:bodyPr>
            <a:lstStyle/>
            <a:p>
              <a:pPr algn="ctr">
                <a:lnSpc>
                  <a:spcPct val="150000"/>
                </a:lnSpc>
              </a:pPr>
              <a:r>
                <a:rPr lang="zh-CN" sz="1200" b="1" dirty="0">
                  <a:solidFill>
                    <a:schemeClr val="bg1"/>
                  </a:solidFill>
                  <a:latin typeface="Times New Roman" panose="02020603050405020304" charset="0"/>
                  <a:ea typeface="微软雅黑" panose="020B0503020204020204" charset="-122"/>
                </a:rPr>
                <a:t>突破性</a:t>
              </a:r>
              <a:r>
                <a:rPr lang="en-US" altLang="zh-CN" sz="1200" b="1" dirty="0">
                  <a:solidFill>
                    <a:schemeClr val="bg1"/>
                  </a:solidFill>
                  <a:latin typeface="Times New Roman" panose="02020603050405020304" charset="0"/>
                  <a:ea typeface="微软雅黑" panose="020B0503020204020204" charset="-122"/>
                </a:rPr>
                <a:t>IFD </a:t>
              </a:r>
              <a:r>
                <a:rPr lang="en-US" altLang="zh-CN" sz="1200" b="1" baseline="30000" dirty="0">
                  <a:solidFill>
                    <a:schemeClr val="bg1"/>
                  </a:solidFill>
                  <a:latin typeface="Times New Roman" panose="02020603050405020304" charset="0"/>
                  <a:ea typeface="微软雅黑" panose="020B0503020204020204" charset="-122"/>
                </a:rPr>
                <a:t>1-3</a:t>
              </a:r>
              <a:endParaRPr lang="en-US" altLang="zh-CN" sz="1200" b="1" baseline="30000" dirty="0">
                <a:solidFill>
                  <a:schemeClr val="bg1"/>
                </a:solidFill>
                <a:latin typeface="Times New Roman" panose="02020603050405020304" charset="0"/>
                <a:ea typeface="微软雅黑" panose="020B0503020204020204" charset="-122"/>
              </a:endParaRPr>
            </a:p>
          </p:txBody>
        </p:sp>
        <p:sp>
          <p:nvSpPr>
            <p:cNvPr id="17" name="文本框 16"/>
            <p:cNvSpPr txBox="1"/>
            <p:nvPr/>
          </p:nvSpPr>
          <p:spPr>
            <a:xfrm>
              <a:off x="2978712" y="2185468"/>
              <a:ext cx="1474107" cy="372372"/>
            </a:xfrm>
            <a:prstGeom prst="roundRect">
              <a:avLst/>
            </a:prstGeom>
            <a:noFill/>
            <a:ln>
              <a:solidFill>
                <a:schemeClr val="tx1"/>
              </a:solidFill>
            </a:ln>
          </p:spPr>
          <p:txBody>
            <a:bodyPr wrap="square" rtlCol="0">
              <a:spAutoFit/>
            </a:bodyPr>
            <a:lstStyle/>
            <a:p>
              <a:pPr algn="ctr">
                <a:lnSpc>
                  <a:spcPct val="150000"/>
                </a:lnSpc>
              </a:pPr>
              <a:r>
                <a:rPr lang="zh-CN" sz="1200" dirty="0">
                  <a:latin typeface="Times New Roman" panose="02020603050405020304" charset="0"/>
                  <a:ea typeface="微软雅黑" panose="020B0503020204020204" charset="-122"/>
                </a:rPr>
                <a:t>药物</a:t>
              </a:r>
              <a:r>
                <a:rPr lang="zh-CN" altLang="en-US" sz="1200" dirty="0">
                  <a:latin typeface="Times New Roman" panose="02020603050405020304" charset="0"/>
                  <a:ea typeface="微软雅黑" panose="020B0503020204020204" charset="-122"/>
                </a:rPr>
                <a:t>浓度不足</a:t>
              </a:r>
              <a:endParaRPr lang="zh-CN" altLang="en-US" sz="1200" dirty="0">
                <a:latin typeface="Times New Roman" panose="02020603050405020304" charset="0"/>
                <a:ea typeface="微软雅黑" panose="020B0503020204020204" charset="-122"/>
              </a:endParaRPr>
            </a:p>
          </p:txBody>
        </p:sp>
        <p:sp>
          <p:nvSpPr>
            <p:cNvPr id="19" name="文本框 18"/>
            <p:cNvSpPr txBox="1"/>
            <p:nvPr/>
          </p:nvSpPr>
          <p:spPr>
            <a:xfrm>
              <a:off x="5136778" y="2187557"/>
              <a:ext cx="4991399" cy="372372"/>
            </a:xfrm>
            <a:prstGeom prst="roundRect">
              <a:avLst/>
            </a:prstGeom>
            <a:noFill/>
            <a:ln>
              <a:solidFill>
                <a:schemeClr val="tx1"/>
              </a:solidFill>
            </a:ln>
          </p:spPr>
          <p:txBody>
            <a:bodyPr wrap="square" rtlCol="0">
              <a:spAutoFit/>
            </a:bodyPr>
            <a:lstStyle/>
            <a:p>
              <a:pPr algn="ctr">
                <a:lnSpc>
                  <a:spcPct val="150000"/>
                </a:lnSpc>
              </a:pPr>
              <a:r>
                <a:rPr lang="zh-CN" altLang="en-US" sz="1200" dirty="0">
                  <a:latin typeface="Times New Roman" panose="02020603050405020304" charset="0"/>
                  <a:ea typeface="微软雅黑" panose="020B0503020204020204" charset="-122"/>
                </a:rPr>
                <a:t>除外药物浓度不足的其它原因，如：预防药物无效的真菌、耐药真菌等</a:t>
              </a:r>
              <a:endParaRPr lang="zh-CN" sz="1200" dirty="0">
                <a:latin typeface="Times New Roman" panose="02020603050405020304" charset="0"/>
                <a:ea typeface="微软雅黑" panose="020B0503020204020204" charset="-122"/>
              </a:endParaRPr>
            </a:p>
          </p:txBody>
        </p:sp>
        <p:cxnSp>
          <p:nvCxnSpPr>
            <p:cNvPr id="22" name="肘形连接符 65"/>
            <p:cNvCxnSpPr>
              <a:stCxn id="13" idx="2"/>
              <a:endCxn id="17" idx="0"/>
            </p:cNvCxnSpPr>
            <p:nvPr/>
          </p:nvCxnSpPr>
          <p:spPr>
            <a:xfrm rot="5400000">
              <a:off x="4559486" y="937814"/>
              <a:ext cx="403935" cy="2091374"/>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66"/>
            <p:cNvCxnSpPr>
              <a:stCxn id="13" idx="2"/>
              <a:endCxn id="19" idx="0"/>
            </p:cNvCxnSpPr>
            <p:nvPr/>
          </p:nvCxnSpPr>
          <p:spPr>
            <a:xfrm rot="16200000" flipH="1">
              <a:off x="6516796" y="1071875"/>
              <a:ext cx="406024" cy="1825338"/>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78712" y="2877144"/>
              <a:ext cx="1474107" cy="372372"/>
            </a:xfrm>
            <a:prstGeom prst="roundRect">
              <a:avLst/>
            </a:prstGeom>
            <a:noFill/>
            <a:ln>
              <a:solidFill>
                <a:schemeClr val="tx1"/>
              </a:solidFill>
            </a:ln>
          </p:spPr>
          <p:txBody>
            <a:bodyPr wrap="square" rtlCol="0">
              <a:spAutoFit/>
            </a:bodyPr>
            <a:lstStyle/>
            <a:p>
              <a:pPr algn="ctr">
                <a:lnSpc>
                  <a:spcPct val="150000"/>
                </a:lnSpc>
              </a:pPr>
              <a:r>
                <a:rPr lang="zh-CN" sz="1200" dirty="0">
                  <a:latin typeface="Times New Roman" panose="02020603050405020304" charset="0"/>
                  <a:ea typeface="微软雅黑" panose="020B0503020204020204" charset="-122"/>
                </a:rPr>
                <a:t>增加药物剂量</a:t>
              </a:r>
              <a:endParaRPr lang="zh-CN" sz="1200" dirty="0">
                <a:latin typeface="Times New Roman" panose="02020603050405020304" charset="0"/>
                <a:ea typeface="微软雅黑" panose="020B0503020204020204" charset="-122"/>
              </a:endParaRPr>
            </a:p>
          </p:txBody>
        </p:sp>
        <p:cxnSp>
          <p:nvCxnSpPr>
            <p:cNvPr id="27" name="直接箭头连接符 26"/>
            <p:cNvCxnSpPr>
              <a:stCxn id="17" idx="2"/>
              <a:endCxn id="26" idx="0"/>
            </p:cNvCxnSpPr>
            <p:nvPr/>
          </p:nvCxnSpPr>
          <p:spPr>
            <a:xfrm>
              <a:off x="3715766" y="2557840"/>
              <a:ext cx="0" cy="31930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5136778" y="2791300"/>
              <a:ext cx="4991395" cy="372372"/>
            </a:xfrm>
            <a:prstGeom prst="roundRect">
              <a:avLst/>
            </a:prstGeom>
            <a:noFill/>
            <a:ln>
              <a:solidFill>
                <a:schemeClr val="tx1"/>
              </a:solidFill>
            </a:ln>
          </p:spPr>
          <p:txBody>
            <a:bodyPr wrap="square" rtlCol="0">
              <a:spAutoFit/>
            </a:bodyPr>
            <a:lstStyle>
              <a:defPPr>
                <a:defRPr lang="zh-CN"/>
              </a:defPPr>
              <a:lvl1pPr algn="ctr">
                <a:lnSpc>
                  <a:spcPct val="150000"/>
                </a:lnSpc>
                <a:defRPr sz="1200">
                  <a:latin typeface="Times New Roman" panose="02020603050405020304" charset="0"/>
                  <a:ea typeface="微软雅黑" panose="020B0503020204020204" charset="-122"/>
                </a:defRPr>
              </a:lvl1pPr>
            </a:lstStyle>
            <a:p>
              <a:r>
                <a:rPr lang="zh-CN" altLang="en-US" dirty="0"/>
                <a:t>依据预防用药种类评估可能的感染病原体，选择抗真菌药物</a:t>
              </a:r>
              <a:endParaRPr lang="zh-CN" altLang="en-US" dirty="0"/>
            </a:p>
          </p:txBody>
        </p:sp>
        <p:cxnSp>
          <p:nvCxnSpPr>
            <p:cNvPr id="88" name="直接箭头连接符 87"/>
            <p:cNvCxnSpPr>
              <a:stCxn id="19" idx="2"/>
              <a:endCxn id="85" idx="0"/>
            </p:cNvCxnSpPr>
            <p:nvPr/>
          </p:nvCxnSpPr>
          <p:spPr>
            <a:xfrm flipH="1">
              <a:off x="7632476" y="2559929"/>
              <a:ext cx="2" cy="23137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 name="文本框 6"/>
            <p:cNvSpPr txBox="1"/>
            <p:nvPr/>
          </p:nvSpPr>
          <p:spPr>
            <a:xfrm>
              <a:off x="2220749" y="3666630"/>
              <a:ext cx="1812375" cy="338685"/>
            </a:xfrm>
            <a:prstGeom prst="roundRect">
              <a:avLst/>
            </a:prstGeom>
            <a:solidFill>
              <a:srgbClr val="E3B8D3"/>
            </a:solid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latin typeface="微软雅黑" panose="020B0503020204020204" charset="-122"/>
                  <a:ea typeface="微软雅黑" panose="020B0503020204020204" charset="-122"/>
                  <a:sym typeface="微软雅黑" panose="020B0503020204020204" charset="-122"/>
                </a:rPr>
                <a:t>泊沙康唑或艾沙康唑</a:t>
              </a:r>
              <a:endParaRPr lang="zh-CN" altLang="en-US" sz="1200" dirty="0">
                <a:latin typeface="微软雅黑" panose="020B0503020204020204" charset="-122"/>
                <a:ea typeface="微软雅黑" panose="020B0503020204020204" charset="-122"/>
                <a:sym typeface="微软雅黑" panose="020B0503020204020204" charset="-122"/>
              </a:endParaRPr>
            </a:p>
          </p:txBody>
        </p:sp>
        <p:sp>
          <p:nvSpPr>
            <p:cNvPr id="92" name="文本框 7"/>
            <p:cNvSpPr txBox="1"/>
            <p:nvPr/>
          </p:nvSpPr>
          <p:spPr>
            <a:xfrm>
              <a:off x="4302239" y="3666630"/>
              <a:ext cx="2113301" cy="372514"/>
            </a:xfrm>
            <a:prstGeom prst="roundRect">
              <a:avLst/>
            </a:prstGeom>
            <a:solidFill>
              <a:srgbClr val="E3B8D3"/>
            </a:solid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a:latin typeface="微软雅黑" panose="020B0503020204020204" charset="-122"/>
                  <a:ea typeface="微软雅黑" panose="020B0503020204020204" charset="-122"/>
                  <a:sym typeface="微软雅黑" panose="020B0503020204020204" charset="-122"/>
                </a:rPr>
                <a:t>伏立康唑</a:t>
              </a:r>
              <a:endParaRPr lang="zh-CN" altLang="en-US" sz="1200">
                <a:latin typeface="微软雅黑" panose="020B0503020204020204" charset="-122"/>
                <a:ea typeface="微软雅黑" panose="020B0503020204020204" charset="-122"/>
                <a:sym typeface="微软雅黑" panose="020B0503020204020204" charset="-122"/>
              </a:endParaRPr>
            </a:p>
          </p:txBody>
        </p:sp>
        <p:sp>
          <p:nvSpPr>
            <p:cNvPr id="93" name="文本框 9"/>
            <p:cNvSpPr txBox="1"/>
            <p:nvPr/>
          </p:nvSpPr>
          <p:spPr>
            <a:xfrm>
              <a:off x="6699137" y="3666629"/>
              <a:ext cx="1972743" cy="372514"/>
            </a:xfrm>
            <a:prstGeom prst="roundRect">
              <a:avLst/>
            </a:prstGeom>
            <a:solidFill>
              <a:srgbClr val="E3B8D3"/>
            </a:solid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latin typeface="微软雅黑" panose="020B0503020204020204" charset="-122"/>
                  <a:ea typeface="微软雅黑" panose="020B0503020204020204" charset="-122"/>
                  <a:sym typeface="微软雅黑" panose="020B0503020204020204" charset="-122"/>
                </a:rPr>
                <a:t>两性霉素</a:t>
              </a:r>
              <a:r>
                <a:rPr lang="en-US" altLang="zh-CN" sz="1200" dirty="0">
                  <a:latin typeface="微软雅黑" panose="020B0503020204020204" charset="-122"/>
                  <a:ea typeface="微软雅黑" panose="020B0503020204020204" charset="-122"/>
                  <a:sym typeface="微软雅黑" panose="020B0503020204020204" charset="-122"/>
                </a:rPr>
                <a:t>B</a:t>
              </a:r>
              <a:r>
                <a:rPr lang="zh-CN" altLang="en-US" sz="1200" dirty="0">
                  <a:latin typeface="微软雅黑" panose="020B0503020204020204" charset="-122"/>
                  <a:ea typeface="微软雅黑" panose="020B0503020204020204" charset="-122"/>
                  <a:sym typeface="微软雅黑" panose="020B0503020204020204" charset="-122"/>
                </a:rPr>
                <a:t>脂质体</a:t>
              </a:r>
              <a:endParaRPr lang="zh-CN" altLang="en-US" sz="1200" dirty="0">
                <a:latin typeface="微软雅黑" panose="020B0503020204020204" charset="-122"/>
                <a:ea typeface="微软雅黑" panose="020B0503020204020204" charset="-122"/>
                <a:sym typeface="微软雅黑" panose="020B0503020204020204" charset="-122"/>
              </a:endParaRPr>
            </a:p>
          </p:txBody>
        </p:sp>
        <p:sp>
          <p:nvSpPr>
            <p:cNvPr id="94" name="文本框 10"/>
            <p:cNvSpPr txBox="1"/>
            <p:nvPr/>
          </p:nvSpPr>
          <p:spPr>
            <a:xfrm>
              <a:off x="9009542" y="3666628"/>
              <a:ext cx="1972743" cy="372514"/>
            </a:xfrm>
            <a:prstGeom prst="roundRect">
              <a:avLst/>
            </a:prstGeom>
            <a:solidFill>
              <a:srgbClr val="E3B8D3"/>
            </a:solid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sz="1200">
                  <a:latin typeface="微软雅黑" panose="020B0503020204020204" charset="-122"/>
                  <a:ea typeface="微软雅黑" panose="020B0503020204020204" charset="-122"/>
                  <a:sym typeface="微软雅黑" panose="020B0503020204020204" charset="-122"/>
                </a:rPr>
                <a:t>棘白菌素类</a:t>
              </a:r>
              <a:endParaRPr lang="zh-CN" sz="1200">
                <a:latin typeface="微软雅黑" panose="020B0503020204020204" charset="-122"/>
                <a:ea typeface="微软雅黑" panose="020B0503020204020204" charset="-122"/>
                <a:sym typeface="微软雅黑" panose="020B0503020204020204" charset="-122"/>
              </a:endParaRPr>
            </a:p>
          </p:txBody>
        </p:sp>
        <p:sp>
          <p:nvSpPr>
            <p:cNvPr id="95" name="文本框 11"/>
            <p:cNvSpPr txBox="1"/>
            <p:nvPr/>
          </p:nvSpPr>
          <p:spPr>
            <a:xfrm>
              <a:off x="2140564" y="4274064"/>
              <a:ext cx="1972746" cy="678981"/>
            </a:xfrm>
            <a:prstGeom prst="roundRect">
              <a:avLst/>
            </a:prstGeom>
            <a:solidFill>
              <a:srgbClr val="8D3E8B"/>
            </a:solid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非曲霉霉菌或耐药曲霉感染风险增加</a:t>
              </a:r>
              <a:endParaRPr lang="en-US" altLang="zh-CN" sz="1200" dirty="0">
                <a:solidFill>
                  <a:schemeClr val="bg1"/>
                </a:solidFill>
                <a:latin typeface="微软雅黑" panose="020B0503020204020204" charset="-122"/>
                <a:ea typeface="微软雅黑" panose="020B0503020204020204" charset="-122"/>
                <a:sym typeface="微软雅黑" panose="020B0503020204020204" charset="-122"/>
              </a:endParaRPr>
            </a:p>
          </p:txBody>
        </p:sp>
        <p:cxnSp>
          <p:nvCxnSpPr>
            <p:cNvPr id="96" name="直接箭头连接符 95"/>
            <p:cNvCxnSpPr>
              <a:stCxn id="91" idx="2"/>
              <a:endCxn id="95" idx="0"/>
            </p:cNvCxnSpPr>
            <p:nvPr/>
          </p:nvCxnSpPr>
          <p:spPr>
            <a:xfrm>
              <a:off x="3126937" y="4005315"/>
              <a:ext cx="0" cy="2687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7" name="文本框 13"/>
            <p:cNvSpPr txBox="1"/>
            <p:nvPr/>
          </p:nvSpPr>
          <p:spPr>
            <a:xfrm>
              <a:off x="4302242" y="4274064"/>
              <a:ext cx="2113301" cy="678981"/>
            </a:xfrm>
            <a:prstGeom prst="roundRect">
              <a:avLst/>
            </a:prstGeom>
            <a:solidFill>
              <a:srgbClr val="8D3E8B"/>
            </a:solid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非曲霉的霉菌（特别是毛霉）或耐药曲霉感染风险增加</a:t>
              </a:r>
              <a:endParaRPr lang="zh-CN" altLang="en-US" sz="1200" dirty="0">
                <a:solidFill>
                  <a:schemeClr val="bg1"/>
                </a:solidFill>
                <a:latin typeface="微软雅黑" panose="020B0503020204020204" charset="-122"/>
                <a:ea typeface="微软雅黑" panose="020B0503020204020204" charset="-122"/>
                <a:sym typeface="微软雅黑" panose="020B0503020204020204" charset="-122"/>
              </a:endParaRPr>
            </a:p>
          </p:txBody>
        </p:sp>
        <p:cxnSp>
          <p:nvCxnSpPr>
            <p:cNvPr id="98" name="直接箭头连接符 97"/>
            <p:cNvCxnSpPr>
              <a:stCxn id="92" idx="2"/>
              <a:endCxn id="97" idx="0"/>
            </p:cNvCxnSpPr>
            <p:nvPr/>
          </p:nvCxnSpPr>
          <p:spPr>
            <a:xfrm>
              <a:off x="5358890" y="4039144"/>
              <a:ext cx="3" cy="2349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9" name="文本框 15"/>
            <p:cNvSpPr txBox="1"/>
            <p:nvPr/>
          </p:nvSpPr>
          <p:spPr>
            <a:xfrm>
              <a:off x="6703470" y="4274064"/>
              <a:ext cx="1972746" cy="678981"/>
            </a:xfrm>
            <a:prstGeom prst="roundRect">
              <a:avLst/>
            </a:prstGeom>
            <a:solidFill>
              <a:srgbClr val="8D3E8B"/>
            </a:solid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土曲霉、两性霉素</a:t>
              </a:r>
              <a:r>
                <a:rPr lang="en-US" altLang="zh-CN" sz="1200" dirty="0">
                  <a:solidFill>
                    <a:schemeClr val="bg1"/>
                  </a:solidFill>
                  <a:latin typeface="微软雅黑" panose="020B0503020204020204" charset="-122"/>
                  <a:ea typeface="微软雅黑" panose="020B0503020204020204" charset="-122"/>
                  <a:sym typeface="微软雅黑" panose="020B0503020204020204" charset="-122"/>
                </a:rPr>
                <a:t>B</a:t>
              </a:r>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耐药非曲霉霉菌感染</a:t>
              </a:r>
              <a:endParaRPr lang="en-US" altLang="zh-CN" sz="1200" dirty="0">
                <a:solidFill>
                  <a:schemeClr val="bg1"/>
                </a:solidFill>
                <a:latin typeface="微软雅黑" panose="020B0503020204020204" charset="-122"/>
                <a:ea typeface="微软雅黑" panose="020B0503020204020204" charset="-122"/>
                <a:sym typeface="微软雅黑" panose="020B0503020204020204" charset="-122"/>
              </a:endParaRPr>
            </a:p>
          </p:txBody>
        </p:sp>
        <p:cxnSp>
          <p:nvCxnSpPr>
            <p:cNvPr id="100" name="直接箭头连接符 99"/>
            <p:cNvCxnSpPr>
              <a:stCxn id="93" idx="2"/>
              <a:endCxn id="99" idx="0"/>
            </p:cNvCxnSpPr>
            <p:nvPr/>
          </p:nvCxnSpPr>
          <p:spPr>
            <a:xfrm>
              <a:off x="7685509" y="4039143"/>
              <a:ext cx="4334" cy="23492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1" name="文本框 17"/>
            <p:cNvSpPr txBox="1"/>
            <p:nvPr/>
          </p:nvSpPr>
          <p:spPr>
            <a:xfrm>
              <a:off x="9010471" y="4274064"/>
              <a:ext cx="1972746" cy="678981"/>
            </a:xfrm>
            <a:prstGeom prst="roundRect">
              <a:avLst/>
            </a:prstGeom>
            <a:solidFill>
              <a:srgbClr val="8D3E8B"/>
            </a:solidFill>
            <a:ln>
              <a:solidFill>
                <a:schemeClr val="tx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sz="1200" dirty="0">
                  <a:solidFill>
                    <a:schemeClr val="bg1"/>
                  </a:solidFill>
                  <a:latin typeface="微软雅黑" panose="020B0503020204020204" charset="-122"/>
                  <a:ea typeface="微软雅黑" panose="020B0503020204020204" charset="-122"/>
                  <a:sym typeface="微软雅黑" panose="020B0503020204020204" charset="-122"/>
                </a:rPr>
                <a:t>所有曲霉及非曲霉霉菌感染发生风险</a:t>
              </a:r>
              <a:r>
                <a:rPr lang="zh-CN" altLang="en-US" sz="1200" dirty="0">
                  <a:solidFill>
                    <a:schemeClr val="bg1"/>
                  </a:solidFill>
                  <a:latin typeface="微软雅黑" panose="020B0503020204020204" charset="-122"/>
                  <a:ea typeface="微软雅黑" panose="020B0503020204020204" charset="-122"/>
                  <a:sym typeface="微软雅黑" panose="020B0503020204020204" charset="-122"/>
                </a:rPr>
                <a:t>均增加</a:t>
              </a:r>
              <a:endParaRPr lang="zh-CN" sz="1200" dirty="0">
                <a:solidFill>
                  <a:schemeClr val="bg1"/>
                </a:solidFill>
                <a:latin typeface="微软雅黑" panose="020B0503020204020204" charset="-122"/>
                <a:ea typeface="微软雅黑" panose="020B0503020204020204" charset="-122"/>
                <a:sym typeface="微软雅黑" panose="020B0503020204020204" charset="-122"/>
              </a:endParaRPr>
            </a:p>
          </p:txBody>
        </p:sp>
        <p:cxnSp>
          <p:nvCxnSpPr>
            <p:cNvPr id="102" name="直接箭头连接符 101"/>
            <p:cNvCxnSpPr>
              <a:stCxn id="94" idx="2"/>
              <a:endCxn id="101" idx="0"/>
            </p:cNvCxnSpPr>
            <p:nvPr/>
          </p:nvCxnSpPr>
          <p:spPr>
            <a:xfrm>
              <a:off x="9995914" y="4039142"/>
              <a:ext cx="930" cy="2349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3" name="文本框 102"/>
            <p:cNvSpPr txBox="1"/>
            <p:nvPr/>
          </p:nvSpPr>
          <p:spPr>
            <a:xfrm>
              <a:off x="2140564" y="5247208"/>
              <a:ext cx="1972746" cy="867145"/>
            </a:xfrm>
            <a:prstGeom prst="roundRect">
              <a:avLst/>
            </a:prstGeom>
            <a:noFill/>
            <a:ln>
              <a:solidFill>
                <a:schemeClr val="tx1"/>
              </a:solidFill>
            </a:ln>
          </p:spPr>
          <p:txBody>
            <a:bodyPr wrap="square" rtlCol="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dirty="0">
                  <a:latin typeface="微软雅黑" panose="020B0503020204020204" charset="-122"/>
                  <a:ea typeface="微软雅黑" panose="020B0503020204020204" charset="-122"/>
                  <a:sym typeface="微软雅黑" panose="020B0503020204020204" charset="-122"/>
                </a:rPr>
                <a:t>抗菌谱类似的</a:t>
              </a:r>
              <a:r>
                <a:rPr lang="zh-CN" altLang="en-US" sz="1200" b="1" dirty="0">
                  <a:solidFill>
                    <a:srgbClr val="8D3E8B"/>
                  </a:solidFill>
                  <a:latin typeface="微软雅黑" panose="020B0503020204020204" charset="-122"/>
                  <a:ea typeface="微软雅黑" panose="020B0503020204020204" charset="-122"/>
                  <a:sym typeface="微软雅黑" panose="020B0503020204020204" charset="-122"/>
                </a:rPr>
                <a:t>其它三唑类药物</a:t>
              </a:r>
              <a:r>
                <a:rPr lang="en-US" altLang="zh-CN" sz="1000" b="1" dirty="0">
                  <a:latin typeface="微软雅黑" panose="020B0503020204020204" charset="-122"/>
                  <a:ea typeface="微软雅黑" panose="020B0503020204020204" charset="-122"/>
                  <a:sym typeface="微软雅黑" panose="020B0503020204020204" charset="-122"/>
                </a:rPr>
                <a:t>(</a:t>
              </a:r>
              <a:r>
                <a:rPr lang="zh-CN" altLang="en-US" sz="1000" b="1" dirty="0">
                  <a:latin typeface="微软雅黑" panose="020B0503020204020204" charset="-122"/>
                  <a:ea typeface="微软雅黑" panose="020B0503020204020204" charset="-122"/>
                  <a:sym typeface="微软雅黑" panose="020B0503020204020204" charset="-122"/>
                </a:rPr>
                <a:t>泊沙康唑换艾沙康唑 或 艾沙康唑换泊沙康唑</a:t>
              </a:r>
              <a:r>
                <a:rPr lang="en-US" altLang="zh-CN" sz="1000" b="1" dirty="0">
                  <a:latin typeface="微软雅黑" panose="020B0503020204020204" charset="-122"/>
                  <a:ea typeface="微软雅黑" panose="020B0503020204020204" charset="-122"/>
                  <a:sym typeface="微软雅黑" panose="020B0503020204020204" charset="-122"/>
                </a:rPr>
                <a:t>)</a:t>
              </a:r>
              <a:r>
                <a:rPr lang="en-US" altLang="zh-CN" sz="1000" dirty="0">
                  <a:latin typeface="微软雅黑" panose="020B0503020204020204" charset="-122"/>
                  <a:ea typeface="微软雅黑" panose="020B0503020204020204" charset="-122"/>
                  <a:sym typeface="微软雅黑" panose="020B0503020204020204" charset="-122"/>
                </a:rPr>
                <a:t>+</a:t>
              </a:r>
              <a:r>
                <a:rPr lang="zh-CN" altLang="en-US" sz="1200" dirty="0">
                  <a:latin typeface="微软雅黑" panose="020B0503020204020204" charset="-122"/>
                  <a:ea typeface="微软雅黑" panose="020B0503020204020204" charset="-122"/>
                  <a:sym typeface="微软雅黑" panose="020B0503020204020204" charset="-122"/>
                </a:rPr>
                <a:t>两性霉素</a:t>
              </a:r>
              <a:r>
                <a:rPr lang="en-US" altLang="zh-CN" sz="1200" dirty="0">
                  <a:latin typeface="微软雅黑" panose="020B0503020204020204" charset="-122"/>
                  <a:ea typeface="微软雅黑" panose="020B0503020204020204" charset="-122"/>
                  <a:sym typeface="微软雅黑" panose="020B0503020204020204" charset="-122"/>
                </a:rPr>
                <a:t>B</a:t>
              </a:r>
              <a:r>
                <a:rPr lang="zh-CN" altLang="en-US" sz="1200" dirty="0">
                  <a:latin typeface="微软雅黑" panose="020B0503020204020204" charset="-122"/>
                  <a:ea typeface="微软雅黑" panose="020B0503020204020204" charset="-122"/>
                  <a:sym typeface="微软雅黑" panose="020B0503020204020204" charset="-122"/>
                </a:rPr>
                <a:t>脂质体</a:t>
              </a:r>
              <a:endParaRPr lang="zh-CN" altLang="en-US" sz="1200" dirty="0">
                <a:latin typeface="微软雅黑" panose="020B0503020204020204" charset="-122"/>
                <a:ea typeface="微软雅黑" panose="020B0503020204020204" charset="-122"/>
                <a:sym typeface="微软雅黑" panose="020B0503020204020204" charset="-122"/>
              </a:endParaRPr>
            </a:p>
          </p:txBody>
        </p:sp>
        <p:sp>
          <p:nvSpPr>
            <p:cNvPr id="104" name="文本框 103"/>
            <p:cNvSpPr txBox="1"/>
            <p:nvPr/>
          </p:nvSpPr>
          <p:spPr>
            <a:xfrm>
              <a:off x="4302242" y="5229670"/>
              <a:ext cx="2125069" cy="902217"/>
            </a:xfrm>
            <a:prstGeom prst="roundRect">
              <a:avLst/>
            </a:prstGeom>
            <a:noFill/>
            <a:ln>
              <a:solidFill>
                <a:schemeClr val="tx1"/>
              </a:solidFill>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b="1" dirty="0">
                  <a:solidFill>
                    <a:srgbClr val="8D3E8B"/>
                  </a:solidFill>
                  <a:latin typeface="微软雅黑" panose="020B0503020204020204" charset="-122"/>
                  <a:ea typeface="微软雅黑" panose="020B0503020204020204" charset="-122"/>
                  <a:sym typeface="微软雅黑" panose="020B0503020204020204" charset="-122"/>
                </a:rPr>
                <a:t>艾沙康唑</a:t>
              </a:r>
              <a:r>
                <a:rPr lang="en-US" altLang="zh-CN" sz="1200" dirty="0">
                  <a:latin typeface="微软雅黑" panose="020B0503020204020204" charset="-122"/>
                  <a:ea typeface="微软雅黑" panose="020B0503020204020204" charset="-122"/>
                  <a:sym typeface="微软雅黑" panose="020B0503020204020204" charset="-122"/>
                </a:rPr>
                <a:t>/</a:t>
              </a:r>
              <a:r>
                <a:rPr lang="zh-CN" altLang="en-US" sz="1200" dirty="0">
                  <a:latin typeface="微软雅黑" panose="020B0503020204020204" charset="-122"/>
                  <a:ea typeface="微软雅黑" panose="020B0503020204020204" charset="-122"/>
                  <a:sym typeface="微软雅黑" panose="020B0503020204020204" charset="-122"/>
                </a:rPr>
                <a:t>泊沙康唑</a:t>
              </a:r>
              <a:r>
                <a:rPr lang="en-US" altLang="zh-CN" sz="1200" dirty="0">
                  <a:latin typeface="微软雅黑" panose="020B0503020204020204" charset="-122"/>
                  <a:ea typeface="微软雅黑" panose="020B0503020204020204" charset="-122"/>
                  <a:sym typeface="微软雅黑" panose="020B0503020204020204" charset="-122"/>
                </a:rPr>
                <a:t>+</a:t>
              </a:r>
              <a:r>
                <a:rPr lang="zh-CN" altLang="en-US" sz="1200" dirty="0">
                  <a:latin typeface="微软雅黑" panose="020B0503020204020204" charset="-122"/>
                  <a:ea typeface="微软雅黑" panose="020B0503020204020204" charset="-122"/>
                  <a:sym typeface="微软雅黑" panose="020B0503020204020204" charset="-122"/>
                </a:rPr>
                <a:t>两性霉素</a:t>
              </a:r>
              <a:r>
                <a:rPr lang="en-US" altLang="zh-CN" sz="1200" dirty="0">
                  <a:latin typeface="微软雅黑" panose="020B0503020204020204" charset="-122"/>
                  <a:ea typeface="微软雅黑" panose="020B0503020204020204" charset="-122"/>
                  <a:sym typeface="微软雅黑" panose="020B0503020204020204" charset="-122"/>
                </a:rPr>
                <a:t>B</a:t>
              </a:r>
              <a:r>
                <a:rPr lang="zh-CN" altLang="en-US" sz="1200" dirty="0">
                  <a:latin typeface="微软雅黑" panose="020B0503020204020204" charset="-122"/>
                  <a:ea typeface="微软雅黑" panose="020B0503020204020204" charset="-122"/>
                  <a:sym typeface="微软雅黑" panose="020B0503020204020204" charset="-122"/>
                </a:rPr>
                <a:t>脂质体</a:t>
              </a:r>
              <a:endParaRPr lang="zh-CN" altLang="en-US" sz="1200" dirty="0">
                <a:latin typeface="微软雅黑" panose="020B0503020204020204" charset="-122"/>
                <a:ea typeface="微软雅黑" panose="020B0503020204020204" charset="-122"/>
                <a:sym typeface="微软雅黑" panose="020B0503020204020204" charset="-122"/>
              </a:endParaRPr>
            </a:p>
          </p:txBody>
        </p:sp>
        <p:sp>
          <p:nvSpPr>
            <p:cNvPr id="105" name="文本框 104"/>
            <p:cNvSpPr txBox="1"/>
            <p:nvPr/>
          </p:nvSpPr>
          <p:spPr>
            <a:xfrm>
              <a:off x="6699137" y="5226780"/>
              <a:ext cx="1972746" cy="902217"/>
            </a:xfrm>
            <a:prstGeom prst="roundRect">
              <a:avLst/>
            </a:prstGeom>
            <a:noFill/>
            <a:ln>
              <a:solidFill>
                <a:schemeClr val="tx1"/>
              </a:solidFill>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b="1" dirty="0">
                  <a:solidFill>
                    <a:srgbClr val="8D3E8B"/>
                  </a:solidFill>
                  <a:latin typeface="微软雅黑" panose="020B0503020204020204" charset="-122"/>
                  <a:ea typeface="微软雅黑" panose="020B0503020204020204" charset="-122"/>
                  <a:sym typeface="微软雅黑" panose="020B0503020204020204" charset="-122"/>
                </a:rPr>
                <a:t>艾沙康唑</a:t>
              </a:r>
              <a:r>
                <a:rPr lang="en-US" altLang="zh-CN" sz="1200" dirty="0">
                  <a:latin typeface="微软雅黑" panose="020B0503020204020204" charset="-122"/>
                  <a:ea typeface="微软雅黑" panose="020B0503020204020204" charset="-122"/>
                  <a:sym typeface="微软雅黑" panose="020B0503020204020204" charset="-122"/>
                </a:rPr>
                <a:t>/</a:t>
              </a:r>
              <a:r>
                <a:rPr lang="zh-CN" altLang="en-US" sz="1200" dirty="0">
                  <a:latin typeface="微软雅黑" panose="020B0503020204020204" charset="-122"/>
                  <a:ea typeface="微软雅黑" panose="020B0503020204020204" charset="-122"/>
                  <a:sym typeface="微软雅黑" panose="020B0503020204020204" charset="-122"/>
                </a:rPr>
                <a:t>伏立康唑</a:t>
              </a:r>
              <a:r>
                <a:rPr lang="en-US" altLang="zh-CN" sz="1200" dirty="0">
                  <a:latin typeface="微软雅黑" panose="020B0503020204020204" charset="-122"/>
                  <a:ea typeface="微软雅黑" panose="020B0503020204020204" charset="-122"/>
                  <a:sym typeface="微软雅黑" panose="020B0503020204020204" charset="-122"/>
                </a:rPr>
                <a:t>/</a:t>
              </a:r>
              <a:r>
                <a:rPr lang="zh-CN" altLang="en-US" sz="1200" dirty="0">
                  <a:latin typeface="微软雅黑" panose="020B0503020204020204" charset="-122"/>
                  <a:ea typeface="微软雅黑" panose="020B0503020204020204" charset="-122"/>
                  <a:sym typeface="微软雅黑" panose="020B0503020204020204" charset="-122"/>
                </a:rPr>
                <a:t>泊沙康唑</a:t>
              </a:r>
              <a:r>
                <a:rPr lang="zh-CN" sz="1200" dirty="0">
                  <a:latin typeface="微软雅黑" panose="020B0503020204020204" charset="-122"/>
                  <a:ea typeface="微软雅黑" panose="020B0503020204020204" charset="-122"/>
                  <a:sym typeface="微软雅黑" panose="020B0503020204020204" charset="-122"/>
                </a:rPr>
                <a:t>±棘白菌素</a:t>
              </a:r>
              <a:endParaRPr lang="zh-CN" sz="1200" dirty="0">
                <a:latin typeface="微软雅黑" panose="020B0503020204020204" charset="-122"/>
                <a:ea typeface="微软雅黑" panose="020B0503020204020204" charset="-122"/>
                <a:sym typeface="微软雅黑" panose="020B0503020204020204" charset="-122"/>
              </a:endParaRPr>
            </a:p>
          </p:txBody>
        </p:sp>
        <p:sp>
          <p:nvSpPr>
            <p:cNvPr id="106" name="文本框 105"/>
            <p:cNvSpPr txBox="1"/>
            <p:nvPr/>
          </p:nvSpPr>
          <p:spPr>
            <a:xfrm>
              <a:off x="9009542" y="5226780"/>
              <a:ext cx="1972742" cy="902217"/>
            </a:xfrm>
            <a:prstGeom prst="roundRect">
              <a:avLst/>
            </a:prstGeom>
            <a:noFill/>
            <a:ln>
              <a:solidFill>
                <a:schemeClr val="tx1"/>
              </a:solidFill>
            </a:ln>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1200" b="1" dirty="0">
                  <a:solidFill>
                    <a:srgbClr val="8D3E8B"/>
                  </a:solidFill>
                  <a:latin typeface="微软雅黑" panose="020B0503020204020204" charset="-122"/>
                  <a:ea typeface="微软雅黑" panose="020B0503020204020204" charset="-122"/>
                  <a:sym typeface="微软雅黑" panose="020B0503020204020204" charset="-122"/>
                </a:rPr>
                <a:t>艾沙康唑</a:t>
              </a:r>
              <a:r>
                <a:rPr lang="en-US" altLang="zh-CN" sz="1200" dirty="0">
                  <a:latin typeface="微软雅黑" panose="020B0503020204020204" charset="-122"/>
                  <a:ea typeface="微软雅黑" panose="020B0503020204020204" charset="-122"/>
                  <a:sym typeface="微软雅黑" panose="020B0503020204020204" charset="-122"/>
                </a:rPr>
                <a:t>/</a:t>
              </a:r>
              <a:r>
                <a:rPr lang="zh-CN" altLang="en-US" sz="1200" dirty="0">
                  <a:latin typeface="微软雅黑" panose="020B0503020204020204" charset="-122"/>
                  <a:ea typeface="微软雅黑" panose="020B0503020204020204" charset="-122"/>
                  <a:sym typeface="微软雅黑" panose="020B0503020204020204" charset="-122"/>
                </a:rPr>
                <a:t>伏立康唑</a:t>
              </a:r>
              <a:r>
                <a:rPr lang="en-US" altLang="zh-CN" sz="1200" dirty="0">
                  <a:latin typeface="微软雅黑" panose="020B0503020204020204" charset="-122"/>
                  <a:ea typeface="微软雅黑" panose="020B0503020204020204" charset="-122"/>
                  <a:sym typeface="微软雅黑" panose="020B0503020204020204" charset="-122"/>
                </a:rPr>
                <a:t>/</a:t>
              </a:r>
              <a:r>
                <a:rPr lang="zh-CN" altLang="en-US" sz="1200" dirty="0">
                  <a:latin typeface="微软雅黑" panose="020B0503020204020204" charset="-122"/>
                  <a:ea typeface="微软雅黑" panose="020B0503020204020204" charset="-122"/>
                  <a:sym typeface="微软雅黑" panose="020B0503020204020204" charset="-122"/>
                </a:rPr>
                <a:t>泊沙康唑</a:t>
              </a:r>
              <a:r>
                <a:rPr lang="en-US" altLang="zh-CN" sz="1200" dirty="0">
                  <a:latin typeface="微软雅黑" panose="020B0503020204020204" charset="-122"/>
                  <a:ea typeface="微软雅黑" panose="020B0503020204020204" charset="-122"/>
                  <a:sym typeface="微软雅黑" panose="020B0503020204020204" charset="-122"/>
                </a:rPr>
                <a:t>+</a:t>
              </a:r>
              <a:r>
                <a:rPr lang="zh-CN" altLang="en-US" sz="1200" dirty="0">
                  <a:latin typeface="微软雅黑" panose="020B0503020204020204" charset="-122"/>
                  <a:ea typeface="微软雅黑" panose="020B0503020204020204" charset="-122"/>
                  <a:sym typeface="微软雅黑" panose="020B0503020204020204" charset="-122"/>
                </a:rPr>
                <a:t>两性霉素</a:t>
              </a:r>
              <a:r>
                <a:rPr lang="en-US" altLang="zh-CN" sz="1200" dirty="0">
                  <a:latin typeface="微软雅黑" panose="020B0503020204020204" charset="-122"/>
                  <a:ea typeface="微软雅黑" panose="020B0503020204020204" charset="-122"/>
                  <a:sym typeface="微软雅黑" panose="020B0503020204020204" charset="-122"/>
                </a:rPr>
                <a:t>B</a:t>
              </a:r>
              <a:r>
                <a:rPr lang="zh-CN" altLang="en-US" sz="1200" dirty="0">
                  <a:latin typeface="微软雅黑" panose="020B0503020204020204" charset="-122"/>
                  <a:ea typeface="微软雅黑" panose="020B0503020204020204" charset="-122"/>
                  <a:sym typeface="微软雅黑" panose="020B0503020204020204" charset="-122"/>
                </a:rPr>
                <a:t>脂质体</a:t>
              </a:r>
              <a:endParaRPr lang="zh-CN" altLang="en-US" sz="1200" dirty="0">
                <a:latin typeface="微软雅黑" panose="020B0503020204020204" charset="-122"/>
                <a:ea typeface="微软雅黑" panose="020B0503020204020204" charset="-122"/>
                <a:sym typeface="微软雅黑" panose="020B0503020204020204" charset="-122"/>
              </a:endParaRPr>
            </a:p>
          </p:txBody>
        </p:sp>
        <p:cxnSp>
          <p:nvCxnSpPr>
            <p:cNvPr id="107" name="直接箭头连接符 106"/>
            <p:cNvCxnSpPr>
              <a:stCxn id="95" idx="2"/>
              <a:endCxn id="103" idx="0"/>
            </p:cNvCxnSpPr>
            <p:nvPr/>
          </p:nvCxnSpPr>
          <p:spPr>
            <a:xfrm>
              <a:off x="3126937" y="4953044"/>
              <a:ext cx="0" cy="2941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97" idx="2"/>
              <a:endCxn id="104" idx="0"/>
            </p:cNvCxnSpPr>
            <p:nvPr/>
          </p:nvCxnSpPr>
          <p:spPr>
            <a:xfrm>
              <a:off x="5358892" y="4953045"/>
              <a:ext cx="5884" cy="27662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99" idx="2"/>
              <a:endCxn id="105" idx="0"/>
            </p:cNvCxnSpPr>
            <p:nvPr/>
          </p:nvCxnSpPr>
          <p:spPr>
            <a:xfrm flipH="1">
              <a:off x="7685510" y="4953045"/>
              <a:ext cx="4333" cy="2737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101" idx="2"/>
              <a:endCxn id="106" idx="0"/>
            </p:cNvCxnSpPr>
            <p:nvPr/>
          </p:nvCxnSpPr>
          <p:spPr>
            <a:xfrm flipH="1">
              <a:off x="9995913" y="4953045"/>
              <a:ext cx="931" cy="27373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肘形连接符 66"/>
            <p:cNvCxnSpPr>
              <a:stCxn id="85" idx="2"/>
              <a:endCxn id="91" idx="0"/>
            </p:cNvCxnSpPr>
            <p:nvPr/>
          </p:nvCxnSpPr>
          <p:spPr>
            <a:xfrm rot="5400000">
              <a:off x="5128229" y="1162382"/>
              <a:ext cx="502958" cy="4505539"/>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6" name="肘形连接符 66"/>
            <p:cNvCxnSpPr>
              <a:stCxn id="85" idx="2"/>
              <a:endCxn id="92" idx="0"/>
            </p:cNvCxnSpPr>
            <p:nvPr/>
          </p:nvCxnSpPr>
          <p:spPr>
            <a:xfrm rot="5400000">
              <a:off x="6244204" y="2278358"/>
              <a:ext cx="502958" cy="2273587"/>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肘形连接符 66"/>
            <p:cNvCxnSpPr>
              <a:stCxn id="85" idx="2"/>
              <a:endCxn id="93" idx="0"/>
            </p:cNvCxnSpPr>
            <p:nvPr/>
          </p:nvCxnSpPr>
          <p:spPr>
            <a:xfrm rot="16200000" flipH="1">
              <a:off x="7407514" y="3388634"/>
              <a:ext cx="502956" cy="53033"/>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2" name="肘形连接符 66"/>
            <p:cNvCxnSpPr>
              <a:stCxn id="85" idx="2"/>
              <a:endCxn id="94" idx="0"/>
            </p:cNvCxnSpPr>
            <p:nvPr/>
          </p:nvCxnSpPr>
          <p:spPr>
            <a:xfrm rot="16200000" flipH="1">
              <a:off x="8562717" y="2233431"/>
              <a:ext cx="502955" cy="2363438"/>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7" name="矩形 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组合 9"/>
          <p:cNvGrpSpPr/>
          <p:nvPr/>
        </p:nvGrpSpPr>
        <p:grpSpPr>
          <a:xfrm>
            <a:off x="11395075" y="4037330"/>
            <a:ext cx="437515" cy="2546350"/>
            <a:chOff x="17801" y="6358"/>
            <a:chExt cx="689" cy="4010"/>
          </a:xfrm>
        </p:grpSpPr>
        <p:sp>
          <p:nvSpPr>
            <p:cNvPr id="34" name="椭圆 33"/>
            <p:cNvSpPr/>
            <p:nvPr/>
          </p:nvSpPr>
          <p:spPr>
            <a:xfrm>
              <a:off x="18162" y="9682"/>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7" name="椭圆 36"/>
            <p:cNvSpPr/>
            <p:nvPr/>
          </p:nvSpPr>
          <p:spPr>
            <a:xfrm>
              <a:off x="18342" y="9682"/>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8" name="椭圆 37"/>
            <p:cNvSpPr/>
            <p:nvPr/>
          </p:nvSpPr>
          <p:spPr>
            <a:xfrm>
              <a:off x="18162" y="986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9" name="椭圆 38"/>
            <p:cNvSpPr/>
            <p:nvPr/>
          </p:nvSpPr>
          <p:spPr>
            <a:xfrm>
              <a:off x="18342" y="986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0" name="椭圆 29"/>
            <p:cNvSpPr/>
            <p:nvPr/>
          </p:nvSpPr>
          <p:spPr>
            <a:xfrm>
              <a:off x="18162" y="1004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1" name="椭圆 30"/>
            <p:cNvSpPr/>
            <p:nvPr/>
          </p:nvSpPr>
          <p:spPr>
            <a:xfrm>
              <a:off x="18342" y="1004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2" name="椭圆 31"/>
            <p:cNvSpPr/>
            <p:nvPr/>
          </p:nvSpPr>
          <p:spPr>
            <a:xfrm>
              <a:off x="18162" y="10220"/>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33" name="椭圆 32"/>
            <p:cNvSpPr/>
            <p:nvPr/>
          </p:nvSpPr>
          <p:spPr>
            <a:xfrm>
              <a:off x="18342" y="10220"/>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8" name="椭圆 7"/>
            <p:cNvSpPr/>
            <p:nvPr/>
          </p:nvSpPr>
          <p:spPr>
            <a:xfrm>
              <a:off x="17801" y="1004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9" name="椭圆 8"/>
            <p:cNvSpPr/>
            <p:nvPr/>
          </p:nvSpPr>
          <p:spPr>
            <a:xfrm>
              <a:off x="17982" y="10041"/>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8" name="椭圆 27"/>
            <p:cNvSpPr/>
            <p:nvPr/>
          </p:nvSpPr>
          <p:spPr>
            <a:xfrm>
              <a:off x="17801" y="10220"/>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29" name="椭圆 28"/>
            <p:cNvSpPr/>
            <p:nvPr/>
          </p:nvSpPr>
          <p:spPr>
            <a:xfrm>
              <a:off x="17982" y="10220"/>
              <a:ext cx="148" cy="148"/>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2" name="椭圆 41"/>
            <p:cNvSpPr/>
            <p:nvPr/>
          </p:nvSpPr>
          <p:spPr>
            <a:xfrm>
              <a:off x="18257" y="8896"/>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3" name="椭圆 42"/>
            <p:cNvSpPr/>
            <p:nvPr/>
          </p:nvSpPr>
          <p:spPr>
            <a:xfrm>
              <a:off x="18257" y="8473"/>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4" name="椭圆 43"/>
            <p:cNvSpPr/>
            <p:nvPr/>
          </p:nvSpPr>
          <p:spPr>
            <a:xfrm>
              <a:off x="18257" y="8050"/>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5" name="椭圆 44"/>
            <p:cNvSpPr/>
            <p:nvPr/>
          </p:nvSpPr>
          <p:spPr>
            <a:xfrm>
              <a:off x="18257" y="7627"/>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6" name="椭圆 45"/>
            <p:cNvSpPr/>
            <p:nvPr/>
          </p:nvSpPr>
          <p:spPr>
            <a:xfrm>
              <a:off x="18257" y="7204"/>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7" name="椭圆 46"/>
            <p:cNvSpPr/>
            <p:nvPr/>
          </p:nvSpPr>
          <p:spPr>
            <a:xfrm>
              <a:off x="18257" y="6781"/>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sp>
          <p:nvSpPr>
            <p:cNvPr id="48" name="椭圆 47"/>
            <p:cNvSpPr/>
            <p:nvPr/>
          </p:nvSpPr>
          <p:spPr>
            <a:xfrm>
              <a:off x="18257" y="6358"/>
              <a:ext cx="113" cy="113"/>
            </a:xfrm>
            <a:prstGeom prst="ellipse">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054975"/>
                </a:solidFill>
                <a:effectLst/>
                <a:uLnTx/>
                <a:uFillTx/>
                <a:latin typeface="思源黑体 CN Regular" panose="020B0500000000000000" pitchFamily="34" charset="-122"/>
                <a:ea typeface="思源黑体 CN Regular" panose="020B0500000000000000" pitchFamily="34" charset="-122"/>
                <a:cs typeface="+mn-cs"/>
              </a:endParaRPr>
            </a:p>
          </p:txBody>
        </p:sp>
      </p:grpSp>
      <p:sp>
        <p:nvSpPr>
          <p:cNvPr id="5" name="文本框 4"/>
          <p:cNvSpPr txBox="1"/>
          <p:nvPr/>
        </p:nvSpPr>
        <p:spPr>
          <a:xfrm>
            <a:off x="3669030" y="2384425"/>
            <a:ext cx="4764405" cy="1322070"/>
          </a:xfrm>
          <a:prstGeom prst="rect">
            <a:avLst/>
          </a:prstGeom>
          <a:noFill/>
        </p:spPr>
        <p:txBody>
          <a:bodyPr wrap="square" rtlCol="0">
            <a:spAutoFit/>
          </a:bodyPr>
          <a:p>
            <a:pPr algn="ctr"/>
            <a:r>
              <a:rPr lang="zh-CN" altLang="en-US" sz="8000" b="1">
                <a:latin typeface="微软雅黑" panose="020B0503020204020204" charset="-122"/>
                <a:ea typeface="微软雅黑" panose="020B0503020204020204" charset="-122"/>
              </a:rPr>
              <a:t>谢谢</a:t>
            </a:r>
            <a:endParaRPr lang="zh-CN" altLang="en-US" sz="8000" b="1">
              <a:latin typeface="微软雅黑" panose="020B0503020204020204" charset="-122"/>
              <a:ea typeface="微软雅黑" panose="020B050302020402020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9119870" y="1280160"/>
            <a:ext cx="2223770" cy="502285"/>
          </a:xfrm>
          <a:prstGeom prst="rect">
            <a:avLst/>
          </a:prstGeom>
          <a:noFill/>
        </p:spPr>
        <p:txBody>
          <a:bodyPr wrap="none" rtlCol="0">
            <a:noAutofit/>
          </a:bodyPr>
          <a:lstStyle/>
          <a:p>
            <a:pPr algn="l"/>
            <a:r>
              <a:rPr lang="zh-CN" altLang="en-US" sz="800" dirty="0">
                <a:latin typeface="微软雅黑" panose="020B0503020204020204" charset="-122"/>
                <a:ea typeface="微软雅黑" panose="020B0503020204020204" charset="-122"/>
              </a:rPr>
              <a:t>免责声明：此资料应仅在其原始链接位置观看。对于经其他途径</a:t>
            </a:r>
            <a:endParaRPr lang="zh-CN" altLang="en-US" sz="800" dirty="0">
              <a:latin typeface="微软雅黑" panose="020B0503020204020204" charset="-122"/>
              <a:ea typeface="微软雅黑" panose="020B0503020204020204" charset="-122"/>
            </a:endParaRPr>
          </a:p>
          <a:p>
            <a:pPr algn="l"/>
            <a:r>
              <a:rPr lang="zh-CN" altLang="en-US" sz="800" dirty="0">
                <a:latin typeface="微软雅黑" panose="020B0503020204020204" charset="-122"/>
                <a:ea typeface="微软雅黑" panose="020B0503020204020204" charset="-122"/>
              </a:rPr>
              <a:t>查看到的内容，辉瑞不承担责任。请扫描文档旁边的二维码，以</a:t>
            </a:r>
            <a:endParaRPr lang="zh-CN" altLang="en-US" sz="800" dirty="0">
              <a:latin typeface="微软雅黑" panose="020B0503020204020204" charset="-122"/>
              <a:ea typeface="微软雅黑" panose="020B0503020204020204" charset="-122"/>
            </a:endParaRPr>
          </a:p>
          <a:p>
            <a:pPr algn="l"/>
            <a:r>
              <a:rPr lang="zh-CN" altLang="en-US" sz="800" dirty="0">
                <a:latin typeface="微软雅黑" panose="020B0503020204020204" charset="-122"/>
                <a:ea typeface="微软雅黑" panose="020B0503020204020204" charset="-122"/>
              </a:rPr>
              <a:t>获得说明书信息。</a:t>
            </a:r>
            <a:endParaRPr lang="zh-CN" altLang="en-US" sz="800" dirty="0">
              <a:latin typeface="微软雅黑" panose="020B0503020204020204" charset="-122"/>
              <a:ea typeface="微软雅黑" panose="020B0503020204020204" charset="-122"/>
            </a:endParaRPr>
          </a:p>
        </p:txBody>
      </p:sp>
      <p:grpSp>
        <p:nvGrpSpPr>
          <p:cNvPr id="11" name="组合 10"/>
          <p:cNvGrpSpPr/>
          <p:nvPr/>
        </p:nvGrpSpPr>
        <p:grpSpPr>
          <a:xfrm>
            <a:off x="9078595" y="194310"/>
            <a:ext cx="2998407" cy="1096253"/>
            <a:chOff x="4093" y="4415"/>
            <a:chExt cx="7427" cy="2768"/>
          </a:xfrm>
        </p:grpSpPr>
        <p:sp>
          <p:nvSpPr>
            <p:cNvPr id="4" name="文本框 3"/>
            <p:cNvSpPr txBox="1"/>
            <p:nvPr>
              <p:custDataLst>
                <p:tags r:id="rId1"/>
              </p:custDataLst>
            </p:nvPr>
          </p:nvSpPr>
          <p:spPr>
            <a:xfrm>
              <a:off x="6869" y="6701"/>
              <a:ext cx="2174" cy="463"/>
            </a:xfrm>
            <a:prstGeom prst="rect">
              <a:avLst/>
            </a:prstGeom>
            <a:noFill/>
          </p:spPr>
          <p:txBody>
            <a:bodyPr wrap="square" rtlCol="0">
              <a:spAutoFit/>
            </a:bodyPr>
            <a:lstStyle/>
            <a:p>
              <a:r>
                <a:rPr lang="zh-CN" altLang="en-US" sz="600" dirty="0">
                  <a:latin typeface="微软雅黑" panose="020B0503020204020204" charset="-122"/>
                  <a:ea typeface="微软雅黑" panose="020B0503020204020204" charset="-122"/>
                </a:rPr>
                <a:t>康新博产品说明书</a:t>
              </a:r>
              <a:endParaRPr lang="zh-CN" altLang="en-US" sz="600" dirty="0">
                <a:latin typeface="微软雅黑" panose="020B0503020204020204" charset="-122"/>
                <a:ea typeface="微软雅黑" panose="020B0503020204020204" charset="-122"/>
              </a:endParaRPr>
            </a:p>
          </p:txBody>
        </p:sp>
        <p:pic>
          <p:nvPicPr>
            <p:cNvPr id="6" name="图片 5"/>
            <p:cNvPicPr>
              <a:picLocks noChangeAspect="1"/>
            </p:cNvPicPr>
            <p:nvPr>
              <p:custDataLst>
                <p:tags r:id="rId2"/>
              </p:custDataLst>
            </p:nvPr>
          </p:nvPicPr>
          <p:blipFill>
            <a:blip r:embed="rId3" cstate="print">
              <a:extLst>
                <a:ext uri="{28A0092B-C50C-407E-A947-70E740481C1C}">
                  <a14:useLocalDpi xmlns:a14="http://schemas.microsoft.com/office/drawing/2010/main" val="0"/>
                </a:ext>
              </a:extLst>
            </a:blip>
            <a:stretch>
              <a:fillRect/>
            </a:stretch>
          </p:blipFill>
          <p:spPr>
            <a:xfrm>
              <a:off x="6616" y="4591"/>
              <a:ext cx="2313" cy="2216"/>
            </a:xfrm>
            <a:prstGeom prst="rect">
              <a:avLst/>
            </a:prstGeom>
            <a:noFill/>
            <a:ln w="12700">
              <a:noFill/>
            </a:ln>
            <a:effectLst/>
          </p:spPr>
        </p:pic>
        <p:pic>
          <p:nvPicPr>
            <p:cNvPr id="7" name="图片 7"/>
            <p:cNvPicPr>
              <a:picLocks noChangeAspect="1"/>
            </p:cNvPicPr>
            <p:nvPr/>
          </p:nvPicPr>
          <p:blipFill rotWithShape="1">
            <a:blip r:embed="rId4" cstate="print"/>
            <a:srcRect l="62560" t="13640" r="6768" b="22830"/>
            <a:stretch>
              <a:fillRect/>
            </a:stretch>
          </p:blipFill>
          <p:spPr>
            <a:xfrm>
              <a:off x="4093" y="4519"/>
              <a:ext cx="2313" cy="2345"/>
            </a:xfrm>
            <a:prstGeom prst="rect">
              <a:avLst/>
            </a:prstGeom>
          </p:spPr>
        </p:pic>
        <p:sp>
          <p:nvSpPr>
            <p:cNvPr id="13" name="文本框 12"/>
            <p:cNvSpPr txBox="1"/>
            <p:nvPr>
              <p:custDataLst>
                <p:tags r:id="rId5"/>
              </p:custDataLst>
            </p:nvPr>
          </p:nvSpPr>
          <p:spPr>
            <a:xfrm>
              <a:off x="4286" y="6720"/>
              <a:ext cx="2317" cy="463"/>
            </a:xfrm>
            <a:prstGeom prst="rect">
              <a:avLst/>
            </a:prstGeom>
            <a:noFill/>
          </p:spPr>
          <p:txBody>
            <a:bodyPr wrap="square" rtlCol="0">
              <a:spAutoFit/>
            </a:bodyPr>
            <a:lstStyle/>
            <a:p>
              <a:r>
                <a:rPr lang="en-US" altLang="zh-CN" sz="600" dirty="0">
                  <a:latin typeface="微软雅黑" panose="020B0503020204020204" charset="-122"/>
                  <a:ea typeface="微软雅黑" panose="020B0503020204020204" charset="-122"/>
                </a:rPr>
                <a:t>Paxlovid</a:t>
              </a:r>
              <a:r>
                <a:rPr lang="zh-CN" altLang="en-US" sz="600" dirty="0">
                  <a:latin typeface="微软雅黑" panose="020B0503020204020204" charset="-122"/>
                  <a:ea typeface="微软雅黑" panose="020B0503020204020204" charset="-122"/>
                </a:rPr>
                <a:t>产品说明书</a:t>
              </a:r>
              <a:endParaRPr lang="zh-CN" altLang="en-US" sz="600" dirty="0">
                <a:latin typeface="微软雅黑" panose="020B0503020204020204" charset="-122"/>
                <a:ea typeface="微软雅黑" panose="020B0503020204020204" charset="-122"/>
              </a:endParaRPr>
            </a:p>
          </p:txBody>
        </p:sp>
        <p:pic>
          <p:nvPicPr>
            <p:cNvPr id="14" name="图片 5"/>
            <p:cNvPicPr>
              <a:picLocks noChangeAspect="1"/>
            </p:cNvPicPr>
            <p:nvPr/>
          </p:nvPicPr>
          <p:blipFill>
            <a:blip r:embed="rId6" cstate="print"/>
            <a:stretch>
              <a:fillRect/>
            </a:stretch>
          </p:blipFill>
          <p:spPr>
            <a:xfrm>
              <a:off x="8921" y="4415"/>
              <a:ext cx="2585" cy="2585"/>
            </a:xfrm>
            <a:prstGeom prst="rect">
              <a:avLst/>
            </a:prstGeom>
          </p:spPr>
        </p:pic>
        <p:sp>
          <p:nvSpPr>
            <p:cNvPr id="15" name="文本框 14"/>
            <p:cNvSpPr txBox="1"/>
            <p:nvPr>
              <p:custDataLst>
                <p:tags r:id="rId7"/>
              </p:custDataLst>
            </p:nvPr>
          </p:nvSpPr>
          <p:spPr>
            <a:xfrm>
              <a:off x="9214" y="6685"/>
              <a:ext cx="2306" cy="463"/>
            </a:xfrm>
            <a:prstGeom prst="rect">
              <a:avLst/>
            </a:prstGeom>
            <a:noFill/>
          </p:spPr>
          <p:txBody>
            <a:bodyPr wrap="square" rtlCol="0">
              <a:spAutoFit/>
            </a:bodyPr>
            <a:lstStyle/>
            <a:p>
              <a:r>
                <a:rPr lang="zh-CN" altLang="en-US" sz="600" dirty="0">
                  <a:latin typeface="微软雅黑" panose="020B0503020204020204" charset="-122"/>
                  <a:ea typeface="微软雅黑" panose="020B0503020204020204" charset="-122"/>
                </a:rPr>
                <a:t>伏立康唑产品说明书</a:t>
              </a:r>
              <a:endParaRPr lang="zh-CN" altLang="en-US" sz="600" dirty="0">
                <a:latin typeface="微软雅黑" panose="020B0503020204020204" charset="-122"/>
                <a:ea typeface="微软雅黑" panose="020B0503020204020204" charset="-122"/>
              </a:endParaRPr>
            </a:p>
          </p:txBody>
        </p:sp>
      </p:grpSp>
    </p:spTree>
    <p:custDataLst>
      <p:tags r:id="rId8"/>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4280" y="433775"/>
            <a:ext cx="10969200" cy="705600"/>
          </a:xfrm>
        </p:spPr>
        <p:txBody>
          <a:bodyPr/>
          <a:lstStyle/>
          <a:p>
            <a:r>
              <a:rPr lang="zh-CN" altLang="en-US" sz="3200" dirty="0" smtClean="0">
                <a:latin typeface="微软雅黑" panose="020B0503020204020204" charset="-122"/>
                <a:ea typeface="微软雅黑" panose="020B0503020204020204" charset="-122"/>
              </a:rPr>
              <a:t>诊断依据</a:t>
            </a:r>
            <a:endParaRPr lang="zh-CN" altLang="en-US" sz="3200" dirty="0" smtClean="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762000" y="1373505"/>
            <a:ext cx="10216515" cy="4759325"/>
          </a:xfrm>
        </p:spPr>
        <p:txBody>
          <a:bodyPr>
            <a:normAutofit lnSpcReduction="20000"/>
          </a:bodyPr>
          <a:lstStyle/>
          <a:p>
            <a:pPr>
              <a:buFont typeface="Wingdings" panose="05000000000000000000" charset="0"/>
              <a:buChar char="u"/>
            </a:pPr>
            <a:r>
              <a:rPr lang="zh-CN" altLang="en-US" sz="2000" dirty="0" smtClean="0">
                <a:solidFill>
                  <a:schemeClr val="tx1"/>
                </a:solidFill>
                <a:latin typeface="微软雅黑" panose="020B0503020204020204" charset="-122"/>
                <a:ea typeface="微软雅黑" panose="020B0503020204020204" charset="-122"/>
              </a:rPr>
              <a:t>患者</a:t>
            </a:r>
            <a:r>
              <a:rPr lang="zh-CN" altLang="en-US" sz="2000" dirty="0">
                <a:solidFill>
                  <a:schemeClr val="tx1"/>
                </a:solidFill>
                <a:latin typeface="微软雅黑" panose="020B0503020204020204" charset="-122"/>
                <a:ea typeface="微软雅黑" panose="020B0503020204020204" charset="-122"/>
              </a:rPr>
              <a:t>中年男性，因反复皮肤紫癜</a:t>
            </a:r>
            <a:r>
              <a:rPr lang="en-US" altLang="zh-CN" sz="2000" dirty="0">
                <a:solidFill>
                  <a:schemeClr val="tx1"/>
                </a:solidFill>
                <a:latin typeface="微软雅黑" panose="020B0503020204020204" charset="-122"/>
                <a:ea typeface="微软雅黑" panose="020B0503020204020204" charset="-122"/>
              </a:rPr>
              <a:t>2</a:t>
            </a:r>
            <a:r>
              <a:rPr lang="zh-CN" altLang="en-US" sz="2000" dirty="0">
                <a:solidFill>
                  <a:schemeClr val="tx1"/>
                </a:solidFill>
                <a:latin typeface="微软雅黑" panose="020B0503020204020204" charset="-122"/>
                <a:ea typeface="微软雅黑" panose="020B0503020204020204" charset="-122"/>
              </a:rPr>
              <a:t>年余，加重</a:t>
            </a:r>
            <a:r>
              <a:rPr lang="en-US" altLang="zh-CN" sz="2000" dirty="0">
                <a:solidFill>
                  <a:schemeClr val="tx1"/>
                </a:solidFill>
                <a:latin typeface="微软雅黑" panose="020B0503020204020204" charset="-122"/>
                <a:ea typeface="微软雅黑" panose="020B0503020204020204" charset="-122"/>
              </a:rPr>
              <a:t>1</a:t>
            </a:r>
            <a:r>
              <a:rPr lang="zh-CN" altLang="en-US" sz="2000" dirty="0">
                <a:solidFill>
                  <a:schemeClr val="tx1"/>
                </a:solidFill>
                <a:latin typeface="微软雅黑" panose="020B0503020204020204" charset="-122"/>
                <a:ea typeface="微软雅黑" panose="020B0503020204020204" charset="-122"/>
              </a:rPr>
              <a:t>月入院</a:t>
            </a:r>
            <a:r>
              <a:rPr lang="zh-CN" altLang="en-US" sz="2000" dirty="0" smtClean="0">
                <a:solidFill>
                  <a:schemeClr val="tx1"/>
                </a:solidFill>
                <a:latin typeface="微软雅黑" panose="020B0503020204020204" charset="-122"/>
                <a:ea typeface="微软雅黑" panose="020B0503020204020204" charset="-122"/>
              </a:rPr>
              <a:t>。</a:t>
            </a:r>
            <a:endParaRPr lang="en-US" altLang="zh-CN" sz="2000" dirty="0" smtClean="0">
              <a:solidFill>
                <a:schemeClr val="tx1"/>
              </a:solidFill>
              <a:latin typeface="微软雅黑" panose="020B0503020204020204" charset="-122"/>
              <a:ea typeface="微软雅黑" panose="020B0503020204020204" charset="-122"/>
            </a:endParaRPr>
          </a:p>
          <a:p>
            <a:pPr>
              <a:buFont typeface="Wingdings" panose="05000000000000000000" charset="0"/>
              <a:buChar char="u"/>
            </a:pPr>
            <a:endParaRPr lang="en-US" altLang="zh-CN" sz="2000" dirty="0">
              <a:solidFill>
                <a:schemeClr val="tx1"/>
              </a:solidFill>
              <a:latin typeface="微软雅黑" panose="020B0503020204020204" charset="-122"/>
              <a:ea typeface="微软雅黑" panose="020B0503020204020204" charset="-122"/>
            </a:endParaRPr>
          </a:p>
          <a:p>
            <a:pPr>
              <a:buFont typeface="Wingdings" panose="05000000000000000000" charset="0"/>
              <a:buChar char="u"/>
            </a:pPr>
            <a:r>
              <a:rPr lang="zh-CN" altLang="en-US" sz="2000" b="1" dirty="0" smtClean="0">
                <a:solidFill>
                  <a:schemeClr val="tx1"/>
                </a:solidFill>
                <a:latin typeface="微软雅黑" panose="020B0503020204020204" charset="-122"/>
                <a:ea typeface="微软雅黑" panose="020B0503020204020204" charset="-122"/>
              </a:rPr>
              <a:t>外院</a:t>
            </a:r>
            <a:r>
              <a:rPr lang="zh-CN" altLang="en-US" sz="2000" b="1" dirty="0">
                <a:solidFill>
                  <a:schemeClr val="tx1"/>
                </a:solidFill>
                <a:latin typeface="微软雅黑" panose="020B0503020204020204" charset="-122"/>
                <a:ea typeface="微软雅黑" panose="020B0503020204020204" charset="-122"/>
              </a:rPr>
              <a:t>辅助检查</a:t>
            </a:r>
            <a:r>
              <a:rPr lang="zh-CN" altLang="en-US" sz="2000" dirty="0">
                <a:solidFill>
                  <a:schemeClr val="tx1"/>
                </a:solidFill>
                <a:latin typeface="微软雅黑" panose="020B0503020204020204" charset="-122"/>
                <a:ea typeface="微软雅黑" panose="020B0503020204020204" charset="-122"/>
              </a:rPr>
              <a:t>：提示骨髓穿刺提示骨髓三系增生重度减低（髂骨</a:t>
            </a:r>
            <a:r>
              <a:rPr lang="en-US" altLang="zh-CN" sz="2000" dirty="0">
                <a:solidFill>
                  <a:schemeClr val="tx1"/>
                </a:solidFill>
                <a:latin typeface="微软雅黑" panose="020B0503020204020204" charset="-122"/>
                <a:ea typeface="微软雅黑" panose="020B0503020204020204" charset="-122"/>
              </a:rPr>
              <a:t>/</a:t>
            </a:r>
            <a:r>
              <a:rPr lang="zh-CN" altLang="en-US" sz="2000" dirty="0">
                <a:solidFill>
                  <a:schemeClr val="tx1"/>
                </a:solidFill>
                <a:latin typeface="微软雅黑" panose="020B0503020204020204" charset="-122"/>
                <a:ea typeface="微软雅黑" panose="020B0503020204020204" charset="-122"/>
              </a:rPr>
              <a:t>胸骨双部位穿刺），巨核细胞缺如；活检示造血组织容量</a:t>
            </a:r>
            <a:r>
              <a:rPr lang="en-US" altLang="zh-CN" sz="2000" dirty="0">
                <a:solidFill>
                  <a:schemeClr val="tx1"/>
                </a:solidFill>
                <a:latin typeface="微软雅黑" panose="020B0503020204020204" charset="-122"/>
                <a:ea typeface="微软雅黑" panose="020B0503020204020204" charset="-122"/>
              </a:rPr>
              <a:t>20%</a:t>
            </a:r>
            <a:r>
              <a:rPr lang="zh-CN" altLang="en-US" sz="2000" dirty="0">
                <a:solidFill>
                  <a:schemeClr val="tx1"/>
                </a:solidFill>
                <a:latin typeface="微软雅黑" panose="020B0503020204020204" charset="-122"/>
                <a:ea typeface="微软雅黑" panose="020B0503020204020204" charset="-122"/>
              </a:rPr>
              <a:t>，淋巴细胞浸润（</a:t>
            </a:r>
            <a:r>
              <a:rPr lang="en-US" altLang="zh-CN" sz="2000" dirty="0">
                <a:solidFill>
                  <a:schemeClr val="tx1"/>
                </a:solidFill>
                <a:latin typeface="微软雅黑" panose="020B0503020204020204" charset="-122"/>
                <a:ea typeface="微软雅黑" panose="020B0503020204020204" charset="-122"/>
              </a:rPr>
              <a:t>T</a:t>
            </a:r>
            <a:r>
              <a:rPr lang="zh-CN" altLang="en-US" sz="2000" dirty="0">
                <a:solidFill>
                  <a:schemeClr val="tx1"/>
                </a:solidFill>
                <a:latin typeface="微软雅黑" panose="020B0503020204020204" charset="-122"/>
                <a:ea typeface="微软雅黑" panose="020B0503020204020204" charset="-122"/>
              </a:rPr>
              <a:t>细胞为主）</a:t>
            </a:r>
            <a:r>
              <a:rPr lang="zh-CN" altLang="en-US" sz="2000" dirty="0" smtClean="0">
                <a:solidFill>
                  <a:schemeClr val="tx1"/>
                </a:solidFill>
                <a:latin typeface="微软雅黑" panose="020B0503020204020204" charset="-122"/>
                <a:ea typeface="微软雅黑" panose="020B0503020204020204" charset="-122"/>
              </a:rPr>
              <a:t>；</a:t>
            </a:r>
            <a:endParaRPr lang="en-US" altLang="zh-CN" sz="2000" dirty="0">
              <a:solidFill>
                <a:schemeClr val="tx1"/>
              </a:solidFill>
              <a:latin typeface="微软雅黑" panose="020B0503020204020204" charset="-122"/>
              <a:ea typeface="微软雅黑" panose="020B0503020204020204" charset="-122"/>
            </a:endParaRPr>
          </a:p>
          <a:p>
            <a:pPr>
              <a:buFont typeface="Wingdings" panose="05000000000000000000" charset="0"/>
              <a:buChar char="u"/>
            </a:pPr>
            <a:endParaRPr lang="en-US" altLang="zh-CN" sz="2000" dirty="0" smtClean="0">
              <a:solidFill>
                <a:schemeClr val="tx1"/>
              </a:solidFill>
              <a:latin typeface="微软雅黑" panose="020B0503020204020204" charset="-122"/>
              <a:ea typeface="微软雅黑" panose="020B0503020204020204" charset="-122"/>
            </a:endParaRPr>
          </a:p>
          <a:p>
            <a:pPr>
              <a:buFont typeface="Wingdings" panose="05000000000000000000" charset="0"/>
              <a:buChar char="u"/>
            </a:pPr>
            <a:r>
              <a:rPr lang="zh-CN" altLang="en-US" sz="2000" b="1" dirty="0" smtClean="0">
                <a:solidFill>
                  <a:schemeClr val="tx1"/>
                </a:solidFill>
                <a:latin typeface="微软雅黑" panose="020B0503020204020204" charset="-122"/>
                <a:ea typeface="微软雅黑" panose="020B0503020204020204" charset="-122"/>
              </a:rPr>
              <a:t>血常规</a:t>
            </a:r>
            <a:r>
              <a:rPr lang="zh-CN" altLang="en-US" sz="2000" dirty="0">
                <a:solidFill>
                  <a:schemeClr val="tx1"/>
                </a:solidFill>
                <a:latin typeface="微软雅黑" panose="020B0503020204020204" charset="-122"/>
                <a:ea typeface="微软雅黑" panose="020B0503020204020204" charset="-122"/>
              </a:rPr>
              <a:t>：白细胞计数：</a:t>
            </a:r>
            <a:r>
              <a:rPr lang="en-US" altLang="zh-CN" sz="2000" dirty="0">
                <a:solidFill>
                  <a:schemeClr val="tx1"/>
                </a:solidFill>
                <a:latin typeface="微软雅黑" panose="020B0503020204020204" charset="-122"/>
                <a:ea typeface="微软雅黑" panose="020B0503020204020204" charset="-122"/>
              </a:rPr>
              <a:t>0.23×10^9/L↓</a:t>
            </a:r>
            <a:r>
              <a:rPr lang="zh-CN" altLang="en-US" sz="2000" dirty="0">
                <a:solidFill>
                  <a:schemeClr val="tx1"/>
                </a:solidFill>
                <a:latin typeface="微软雅黑" panose="020B0503020204020204" charset="-122"/>
                <a:ea typeface="微软雅黑" panose="020B0503020204020204" charset="-122"/>
              </a:rPr>
              <a:t>，中性粒细胞绝对值</a:t>
            </a:r>
            <a:r>
              <a:rPr lang="en-US" altLang="zh-CN" sz="2000" dirty="0">
                <a:solidFill>
                  <a:schemeClr val="tx1"/>
                </a:solidFill>
                <a:latin typeface="微软雅黑" panose="020B0503020204020204" charset="-122"/>
                <a:ea typeface="微软雅黑" panose="020B0503020204020204" charset="-122"/>
              </a:rPr>
              <a:t>: 0.00×10</a:t>
            </a:r>
            <a:r>
              <a:rPr lang="en-US" altLang="zh-CN" sz="2000" dirty="0">
                <a:solidFill>
                  <a:schemeClr val="tx1"/>
                </a:solidFill>
                <a:latin typeface="微软雅黑" panose="020B0503020204020204" charset="-122"/>
                <a:ea typeface="微软雅黑" panose="020B0503020204020204" charset="-122"/>
                <a:sym typeface="+mn-ea"/>
              </a:rPr>
              <a:t>^</a:t>
            </a:r>
            <a:r>
              <a:rPr lang="en-US" altLang="zh-CN" sz="2000" dirty="0">
                <a:solidFill>
                  <a:schemeClr val="tx1"/>
                </a:solidFill>
                <a:latin typeface="微软雅黑" panose="020B0503020204020204" charset="-122"/>
                <a:ea typeface="微软雅黑" panose="020B0503020204020204" charset="-122"/>
              </a:rPr>
              <a:t>9/L↓</a:t>
            </a:r>
            <a:r>
              <a:rPr lang="zh-CN" altLang="en-US" sz="2000" dirty="0">
                <a:solidFill>
                  <a:schemeClr val="tx1"/>
                </a:solidFill>
                <a:latin typeface="微软雅黑" panose="020B0503020204020204" charset="-122"/>
                <a:ea typeface="微软雅黑" panose="020B0503020204020204" charset="-122"/>
              </a:rPr>
              <a:t>，血小板计数</a:t>
            </a:r>
            <a:r>
              <a:rPr lang="en-US" altLang="zh-CN" sz="2000" dirty="0">
                <a:solidFill>
                  <a:schemeClr val="tx1"/>
                </a:solidFill>
                <a:latin typeface="微软雅黑" panose="020B0503020204020204" charset="-122"/>
                <a:ea typeface="微软雅黑" panose="020B0503020204020204" charset="-122"/>
              </a:rPr>
              <a:t>:31×10</a:t>
            </a:r>
            <a:r>
              <a:rPr lang="en-US" altLang="zh-CN" sz="2000" dirty="0">
                <a:solidFill>
                  <a:schemeClr val="tx1"/>
                </a:solidFill>
                <a:latin typeface="微软雅黑" panose="020B0503020204020204" charset="-122"/>
                <a:ea typeface="微软雅黑" panose="020B0503020204020204" charset="-122"/>
                <a:sym typeface="+mn-ea"/>
              </a:rPr>
              <a:t>^</a:t>
            </a:r>
            <a:r>
              <a:rPr lang="en-US" altLang="zh-CN" sz="2000" dirty="0">
                <a:solidFill>
                  <a:schemeClr val="tx1"/>
                </a:solidFill>
                <a:latin typeface="微软雅黑" panose="020B0503020204020204" charset="-122"/>
                <a:ea typeface="微软雅黑" panose="020B0503020204020204" charset="-122"/>
              </a:rPr>
              <a:t>9/L↓</a:t>
            </a:r>
            <a:r>
              <a:rPr lang="zh-CN" altLang="en-US" sz="2000" dirty="0" smtClean="0">
                <a:solidFill>
                  <a:schemeClr val="tx1"/>
                </a:solidFill>
                <a:latin typeface="微软雅黑" panose="020B0503020204020204" charset="-122"/>
                <a:ea typeface="微软雅黑" panose="020B0503020204020204" charset="-122"/>
              </a:rPr>
              <a:t>；</a:t>
            </a:r>
            <a:endParaRPr lang="en-US" altLang="zh-CN" sz="2000" dirty="0" smtClean="0">
              <a:solidFill>
                <a:schemeClr val="tx1"/>
              </a:solidFill>
              <a:latin typeface="微软雅黑" panose="020B0503020204020204" charset="-122"/>
              <a:ea typeface="微软雅黑" panose="020B0503020204020204" charset="-122"/>
            </a:endParaRPr>
          </a:p>
          <a:p>
            <a:pPr>
              <a:buFont typeface="Wingdings" panose="05000000000000000000" charset="0"/>
              <a:buChar char="u"/>
            </a:pPr>
            <a:endParaRPr lang="en-US" altLang="zh-CN" sz="2000" dirty="0">
              <a:solidFill>
                <a:schemeClr val="tx1"/>
              </a:solidFill>
              <a:latin typeface="微软雅黑" panose="020B0503020204020204" charset="-122"/>
              <a:ea typeface="微软雅黑" panose="020B0503020204020204" charset="-122"/>
            </a:endParaRPr>
          </a:p>
          <a:p>
            <a:pPr>
              <a:buFont typeface="Wingdings" panose="05000000000000000000" charset="0"/>
              <a:buChar char="u"/>
            </a:pPr>
            <a:r>
              <a:rPr lang="zh-CN" altLang="en-US" sz="2000" b="1" dirty="0" smtClean="0">
                <a:solidFill>
                  <a:srgbClr val="C00000"/>
                </a:solidFill>
                <a:latin typeface="微软雅黑" panose="020B0503020204020204" charset="-122"/>
                <a:ea typeface="微软雅黑" panose="020B0503020204020204" charset="-122"/>
              </a:rPr>
              <a:t>诊断：</a:t>
            </a:r>
            <a:r>
              <a:rPr lang="zh-CN" altLang="en-US" sz="2000" b="1" dirty="0">
                <a:solidFill>
                  <a:srgbClr val="C00000"/>
                </a:solidFill>
                <a:latin typeface="微软雅黑" panose="020B0503020204020204" charset="-122"/>
                <a:ea typeface="微软雅黑" panose="020B0503020204020204" charset="-122"/>
              </a:rPr>
              <a:t>重度再生障碍性贫血</a:t>
            </a:r>
            <a:r>
              <a:rPr lang="zh-CN" altLang="en-US" sz="2000" dirty="0">
                <a:solidFill>
                  <a:schemeClr val="tx1"/>
                </a:solidFill>
                <a:latin typeface="微软雅黑" panose="020B0503020204020204" charset="-122"/>
                <a:ea typeface="微软雅黑" panose="020B0503020204020204" charset="-122"/>
              </a:rPr>
              <a:t>。</a:t>
            </a:r>
            <a:endParaRPr lang="en-US" altLang="zh-CN" sz="2000" dirty="0">
              <a:solidFill>
                <a:schemeClr val="tx1"/>
              </a:solidFill>
              <a:latin typeface="微软雅黑" panose="020B0503020204020204" charset="-122"/>
              <a:ea typeface="微软雅黑" panose="020B0503020204020204" charset="-122"/>
            </a:endParaRPr>
          </a:p>
          <a:p>
            <a:pPr marL="0" indent="0">
              <a:buNone/>
            </a:pPr>
            <a:endParaRPr lang="en-US" altLang="zh-CN" sz="2000" dirty="0">
              <a:solidFill>
                <a:schemeClr val="tx1"/>
              </a:solidFill>
              <a:latin typeface="微软雅黑" panose="020B0503020204020204" charset="-122"/>
              <a:ea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33775"/>
            <a:ext cx="10969200" cy="705600"/>
          </a:xfrm>
        </p:spPr>
        <p:txBody>
          <a:bodyPr/>
          <a:lstStyle/>
          <a:p>
            <a:r>
              <a:rPr lang="zh-CN" altLang="en-US" sz="3200" dirty="0">
                <a:latin typeface="微软雅黑" panose="020B0503020204020204" charset="-122"/>
                <a:ea typeface="微软雅黑" panose="020B0503020204020204" charset="-122"/>
              </a:rPr>
              <a:t>入院</a:t>
            </a:r>
            <a:r>
              <a:rPr lang="zh-CN" altLang="en-US" sz="3200" dirty="0" smtClean="0">
                <a:latin typeface="微软雅黑" panose="020B0503020204020204" charset="-122"/>
                <a:ea typeface="微软雅黑" panose="020B0503020204020204" charset="-122"/>
              </a:rPr>
              <a:t>后病情</a:t>
            </a:r>
            <a:endParaRPr lang="zh-CN" altLang="en-US" sz="3200" dirty="0" smtClean="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08330" y="1710690"/>
            <a:ext cx="10968990" cy="3719830"/>
          </a:xfrm>
        </p:spPr>
        <p:txBody>
          <a:bodyPr>
            <a:normAutofit/>
          </a:bodyPr>
          <a:lstStyle/>
          <a:p>
            <a:pPr marL="0" indent="0">
              <a:buNone/>
            </a:pPr>
            <a:r>
              <a:rPr lang="en-US" altLang="zh-CN" sz="2000" dirty="0">
                <a:solidFill>
                  <a:schemeClr val="tx1"/>
                </a:solidFill>
                <a:latin typeface="微软雅黑" panose="020B0503020204020204" charset="-122"/>
                <a:ea typeface="微软雅黑" panose="020B0503020204020204" charset="-122"/>
              </a:rPr>
              <a:t>2025-06-18 </a:t>
            </a:r>
            <a:endParaRPr lang="en-US" altLang="zh-CN" sz="2000" dirty="0">
              <a:solidFill>
                <a:schemeClr val="tx1"/>
              </a:solidFill>
              <a:latin typeface="微软雅黑" panose="020B0503020204020204" charset="-122"/>
              <a:ea typeface="微软雅黑" panose="020B0503020204020204" charset="-122"/>
            </a:endParaRPr>
          </a:p>
          <a:p>
            <a:pPr marL="0" indent="0">
              <a:buNone/>
            </a:pPr>
            <a:endParaRPr lang="en-US" altLang="zh-CN" sz="2000" dirty="0">
              <a:solidFill>
                <a:schemeClr val="tx1"/>
              </a:solidFill>
              <a:latin typeface="微软雅黑" panose="020B0503020204020204" charset="-122"/>
              <a:ea typeface="微软雅黑" panose="020B0503020204020204" charset="-122"/>
            </a:endParaRPr>
          </a:p>
          <a:p>
            <a:pPr>
              <a:buFont typeface="Wingdings" panose="05000000000000000000" charset="0"/>
              <a:buChar char="u"/>
            </a:pPr>
            <a:r>
              <a:rPr lang="zh-CN" altLang="en-US" sz="2000" dirty="0">
                <a:solidFill>
                  <a:schemeClr val="tx1"/>
                </a:solidFill>
                <a:latin typeface="微软雅黑" panose="020B0503020204020204" charset="-122"/>
                <a:ea typeface="微软雅黑" panose="020B0503020204020204" charset="-122"/>
              </a:rPr>
              <a:t>患者有少许</a:t>
            </a:r>
            <a:r>
              <a:rPr lang="zh-CN" altLang="en-US" sz="2000" dirty="0" smtClean="0">
                <a:solidFill>
                  <a:schemeClr val="tx1"/>
                </a:solidFill>
                <a:latin typeface="微软雅黑" panose="020B0503020204020204" charset="-122"/>
                <a:ea typeface="微软雅黑" panose="020B0503020204020204" charset="-122"/>
              </a:rPr>
              <a:t>咽痛。面色</a:t>
            </a:r>
            <a:r>
              <a:rPr lang="zh-CN" altLang="en-US" sz="2000" dirty="0">
                <a:solidFill>
                  <a:schemeClr val="tx1"/>
                </a:solidFill>
                <a:latin typeface="微软雅黑" panose="020B0503020204020204" charset="-122"/>
                <a:ea typeface="微软雅黑" panose="020B0503020204020204" charset="-122"/>
              </a:rPr>
              <a:t>苍白</a:t>
            </a:r>
            <a:r>
              <a:rPr lang="zh-CN" altLang="en-US" sz="2000" dirty="0" smtClean="0">
                <a:solidFill>
                  <a:schemeClr val="tx1"/>
                </a:solidFill>
                <a:latin typeface="微软雅黑" panose="020B0503020204020204" charset="-122"/>
                <a:ea typeface="微软雅黑" panose="020B0503020204020204" charset="-122"/>
              </a:rPr>
              <a:t>，全身</a:t>
            </a:r>
            <a:r>
              <a:rPr lang="zh-CN" altLang="en-US" sz="2000" dirty="0">
                <a:solidFill>
                  <a:schemeClr val="tx1"/>
                </a:solidFill>
                <a:latin typeface="微软雅黑" panose="020B0503020204020204" charset="-122"/>
                <a:ea typeface="微软雅黑" panose="020B0503020204020204" charset="-122"/>
              </a:rPr>
              <a:t>皮肤有黄染，</a:t>
            </a:r>
            <a:r>
              <a:rPr lang="zh-CN" altLang="en-US" sz="2000" dirty="0" smtClean="0">
                <a:solidFill>
                  <a:schemeClr val="tx1"/>
                </a:solidFill>
                <a:latin typeface="微软雅黑" panose="020B0503020204020204" charset="-122"/>
                <a:ea typeface="微软雅黑" panose="020B0503020204020204" charset="-122"/>
              </a:rPr>
              <a:t>四肢</a:t>
            </a:r>
            <a:r>
              <a:rPr lang="zh-CN" altLang="en-US" sz="2000" dirty="0">
                <a:solidFill>
                  <a:schemeClr val="tx1"/>
                </a:solidFill>
                <a:latin typeface="微软雅黑" panose="020B0503020204020204" charset="-122"/>
                <a:ea typeface="微软雅黑" panose="020B0503020204020204" charset="-122"/>
              </a:rPr>
              <a:t>可见陈旧性瘀斑。</a:t>
            </a:r>
            <a:endParaRPr lang="zh-CN" altLang="en-US" sz="2000" dirty="0">
              <a:solidFill>
                <a:schemeClr val="tx1"/>
              </a:solidFill>
              <a:latin typeface="微软雅黑" panose="020B0503020204020204" charset="-122"/>
              <a:ea typeface="微软雅黑" panose="020B0503020204020204" charset="-122"/>
            </a:endParaRPr>
          </a:p>
          <a:p>
            <a:pPr marL="0" indent="0">
              <a:buFont typeface="Wingdings" panose="05000000000000000000" charset="0"/>
              <a:buNone/>
            </a:pPr>
            <a:endParaRPr lang="en-US" altLang="zh-CN" sz="2000" dirty="0">
              <a:solidFill>
                <a:schemeClr val="tx1"/>
              </a:solidFill>
              <a:latin typeface="微软雅黑" panose="020B0503020204020204" charset="-122"/>
              <a:ea typeface="微软雅黑" panose="020B0503020204020204" charset="-122"/>
            </a:endParaRPr>
          </a:p>
          <a:p>
            <a:pPr>
              <a:buFont typeface="Wingdings" panose="05000000000000000000" charset="0"/>
              <a:buChar char="u"/>
            </a:pPr>
            <a:r>
              <a:rPr lang="zh-CN" altLang="en-US" sz="2000" dirty="0">
                <a:solidFill>
                  <a:schemeClr val="tx1"/>
                </a:solidFill>
                <a:latin typeface="微软雅黑" panose="020B0503020204020204" charset="-122"/>
                <a:ea typeface="微软雅黑" panose="020B0503020204020204" charset="-122"/>
              </a:rPr>
              <a:t>中性粒细胞绝对值</a:t>
            </a:r>
            <a:r>
              <a:rPr lang="en-US" altLang="zh-CN" sz="2000" dirty="0">
                <a:solidFill>
                  <a:schemeClr val="tx1"/>
                </a:solidFill>
                <a:latin typeface="微软雅黑" panose="020B0503020204020204" charset="-122"/>
                <a:ea typeface="微软雅黑" panose="020B0503020204020204" charset="-122"/>
              </a:rPr>
              <a:t>:0*10^9/L↓,</a:t>
            </a:r>
            <a:r>
              <a:rPr lang="zh-CN" altLang="en-US" sz="2000" dirty="0">
                <a:solidFill>
                  <a:schemeClr val="tx1"/>
                </a:solidFill>
                <a:latin typeface="微软雅黑" panose="020B0503020204020204" charset="-122"/>
                <a:ea typeface="微软雅黑" panose="020B0503020204020204" charset="-122"/>
              </a:rPr>
              <a:t>淋巴细胞百分比</a:t>
            </a:r>
            <a:r>
              <a:rPr lang="en-US" altLang="zh-CN" sz="2000" dirty="0">
                <a:solidFill>
                  <a:schemeClr val="tx1"/>
                </a:solidFill>
                <a:latin typeface="微软雅黑" panose="020B0503020204020204" charset="-122"/>
                <a:ea typeface="微软雅黑" panose="020B0503020204020204" charset="-122"/>
              </a:rPr>
              <a:t>:93.80%↑,</a:t>
            </a:r>
            <a:r>
              <a:rPr lang="zh-CN" altLang="en-US" sz="2000" dirty="0">
                <a:solidFill>
                  <a:schemeClr val="tx1"/>
                </a:solidFill>
                <a:latin typeface="微软雅黑" panose="020B0503020204020204" charset="-122"/>
                <a:ea typeface="微软雅黑" panose="020B0503020204020204" charset="-122"/>
              </a:rPr>
              <a:t>血红蛋白</a:t>
            </a:r>
            <a:r>
              <a:rPr lang="en-US" altLang="zh-CN" sz="2000" dirty="0">
                <a:solidFill>
                  <a:schemeClr val="tx1"/>
                </a:solidFill>
                <a:latin typeface="微软雅黑" panose="020B0503020204020204" charset="-122"/>
                <a:ea typeface="微软雅黑" panose="020B0503020204020204" charset="-122"/>
              </a:rPr>
              <a:t>:96.00g/L↓,</a:t>
            </a:r>
            <a:r>
              <a:rPr lang="zh-CN" altLang="en-US" sz="2000" dirty="0">
                <a:solidFill>
                  <a:schemeClr val="tx1"/>
                </a:solidFill>
                <a:latin typeface="微软雅黑" panose="020B0503020204020204" charset="-122"/>
                <a:ea typeface="微软雅黑" panose="020B0503020204020204" charset="-122"/>
              </a:rPr>
              <a:t>血小板计数</a:t>
            </a:r>
            <a:r>
              <a:rPr lang="en-US" altLang="zh-CN" sz="2000" dirty="0">
                <a:solidFill>
                  <a:schemeClr val="tx1"/>
                </a:solidFill>
                <a:latin typeface="微软雅黑" panose="020B0503020204020204" charset="-122"/>
                <a:ea typeface="微软雅黑" panose="020B0503020204020204" charset="-122"/>
              </a:rPr>
              <a:t>:37*10^9/L↓</a:t>
            </a:r>
            <a:r>
              <a:rPr lang="zh-CN" altLang="en-US" sz="2000" dirty="0">
                <a:solidFill>
                  <a:schemeClr val="tx1"/>
                </a:solidFill>
                <a:latin typeface="微软雅黑" panose="020B0503020204020204" charset="-122"/>
                <a:ea typeface="微软雅黑" panose="020B0503020204020204" charset="-122"/>
              </a:rPr>
              <a:t>；纤维蛋白原</a:t>
            </a:r>
            <a:r>
              <a:rPr lang="en-US" altLang="zh-CN" sz="2000" dirty="0">
                <a:solidFill>
                  <a:schemeClr val="tx1"/>
                </a:solidFill>
                <a:latin typeface="微软雅黑" panose="020B0503020204020204" charset="-122"/>
                <a:ea typeface="微软雅黑" panose="020B0503020204020204" charset="-122"/>
              </a:rPr>
              <a:t>:5.52g/L↑</a:t>
            </a:r>
            <a:endParaRPr lang="en-US" altLang="zh-CN" sz="2000" dirty="0">
              <a:solidFill>
                <a:schemeClr val="tx1"/>
              </a:solidFill>
              <a:latin typeface="微软雅黑" panose="020B0503020204020204" charset="-122"/>
              <a:ea typeface="微软雅黑" panose="020B0503020204020204" charset="-122"/>
            </a:endParaRPr>
          </a:p>
          <a:p>
            <a:pPr marL="0" indent="0">
              <a:buNone/>
            </a:pPr>
            <a:endParaRPr lang="en-US" altLang="zh-CN" sz="2000" dirty="0">
              <a:solidFill>
                <a:schemeClr val="tx1"/>
              </a:solidFill>
              <a:latin typeface="微软雅黑" panose="020B0503020204020204" charset="-122"/>
              <a:ea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33775"/>
            <a:ext cx="10969200" cy="705600"/>
          </a:xfrm>
        </p:spPr>
        <p:txBody>
          <a:bodyPr/>
          <a:lstStyle/>
          <a:p>
            <a:r>
              <a:rPr lang="zh-CN" altLang="en-US" sz="3200" dirty="0">
                <a:latin typeface="微软雅黑" panose="020B0503020204020204" charset="-122"/>
                <a:ea typeface="微软雅黑" panose="020B0503020204020204" charset="-122"/>
              </a:rPr>
              <a:t>入院</a:t>
            </a:r>
            <a:r>
              <a:rPr lang="zh-CN" altLang="en-US" sz="3200" dirty="0" smtClean="0">
                <a:latin typeface="微软雅黑" panose="020B0503020204020204" charset="-122"/>
                <a:ea typeface="微软雅黑" panose="020B0503020204020204" charset="-122"/>
              </a:rPr>
              <a:t>后病情</a:t>
            </a:r>
            <a:endParaRPr lang="zh-CN" altLang="en-US" sz="3200" dirty="0" smtClean="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08330" y="1637665"/>
            <a:ext cx="10968990" cy="4612005"/>
          </a:xfrm>
        </p:spPr>
        <p:txBody>
          <a:bodyPr>
            <a:normAutofit/>
          </a:bodyPr>
          <a:lstStyle/>
          <a:p>
            <a:pPr marL="0" indent="0">
              <a:buNone/>
            </a:pPr>
            <a:r>
              <a:rPr lang="en-US" altLang="zh-CN" sz="2000" dirty="0">
                <a:solidFill>
                  <a:schemeClr val="tx1"/>
                </a:solidFill>
                <a:latin typeface="微软雅黑" panose="020B0503020204020204" charset="-122"/>
                <a:ea typeface="微软雅黑" panose="020B0503020204020204" charset="-122"/>
              </a:rPr>
              <a:t>2025-06-18 </a:t>
            </a:r>
            <a:endParaRPr lang="en-US" altLang="zh-CN" sz="2000" dirty="0">
              <a:solidFill>
                <a:schemeClr val="tx1"/>
              </a:solidFill>
              <a:latin typeface="微软雅黑" panose="020B0503020204020204" charset="-122"/>
              <a:ea typeface="微软雅黑" panose="020B0503020204020204" charset="-122"/>
            </a:endParaRPr>
          </a:p>
          <a:p>
            <a:pPr marL="0" indent="0">
              <a:buFont typeface="Wingdings" panose="05000000000000000000" charset="0"/>
              <a:buNone/>
            </a:pPr>
            <a:endParaRPr lang="zh-CN" altLang="en-US" sz="2000" dirty="0" smtClean="0">
              <a:solidFill>
                <a:schemeClr val="tx1"/>
              </a:solidFill>
              <a:latin typeface="微软雅黑" panose="020B0503020204020204" charset="-122"/>
              <a:ea typeface="微软雅黑" panose="020B0503020204020204" charset="-122"/>
            </a:endParaRPr>
          </a:p>
          <a:p>
            <a:pPr marL="0" indent="0">
              <a:buFont typeface="Wingdings" panose="05000000000000000000" charset="0"/>
              <a:buNone/>
            </a:pPr>
            <a:r>
              <a:rPr lang="zh-CN" altLang="en-US" sz="2000" dirty="0">
                <a:solidFill>
                  <a:schemeClr val="tx1"/>
                </a:solidFill>
                <a:latin typeface="微软雅黑" panose="020B0503020204020204" charset="-122"/>
                <a:ea typeface="微软雅黑" panose="020B0503020204020204" charset="-122"/>
              </a:rPr>
              <a:t>患者粒细胞缺乏，有咽痛，予头孢哌酮舒巴坦、泊沙康唑抗感染治疗，治疗上予环孢素抑制免疫，瑞白刺激造血，注意患者生命体征。</a:t>
            </a:r>
            <a:endParaRPr lang="zh-CN" altLang="en-US" sz="2000" dirty="0">
              <a:solidFill>
                <a:schemeClr val="tx1"/>
              </a:solidFill>
              <a:latin typeface="微软雅黑" panose="020B0503020204020204" charset="-122"/>
              <a:ea typeface="微软雅黑" panose="020B0503020204020204" charset="-122"/>
            </a:endParaRPr>
          </a:p>
          <a:p>
            <a:pPr marL="0" indent="0">
              <a:buFont typeface="Wingdings" panose="05000000000000000000" charset="0"/>
              <a:buNone/>
            </a:pPr>
            <a:endParaRPr lang="zh-CN" altLang="en-US" sz="2000" dirty="0">
              <a:solidFill>
                <a:schemeClr val="tx1"/>
              </a:solidFill>
              <a:latin typeface="微软雅黑" panose="020B0503020204020204" charset="-122"/>
              <a:ea typeface="微软雅黑" panose="020B0503020204020204" charset="-122"/>
            </a:endParaRPr>
          </a:p>
          <a:p>
            <a:pPr marL="0" indent="0">
              <a:buFont typeface="Wingdings" panose="05000000000000000000" charset="0"/>
              <a:buNone/>
            </a:pPr>
            <a:r>
              <a:rPr lang="zh-CN" altLang="en-US" sz="2000" dirty="0">
                <a:solidFill>
                  <a:schemeClr val="tx1"/>
                </a:solidFill>
                <a:latin typeface="微软雅黑" panose="020B0503020204020204" charset="-122"/>
                <a:ea typeface="微软雅黑" panose="020B0503020204020204" charset="-122"/>
              </a:rPr>
              <a:t>今日完善骨穿</a:t>
            </a:r>
            <a:r>
              <a:rPr lang="en-US" altLang="zh-CN" sz="2000" dirty="0">
                <a:solidFill>
                  <a:schemeClr val="tx1"/>
                </a:solidFill>
                <a:latin typeface="微软雅黑" panose="020B0503020204020204" charset="-122"/>
                <a:ea typeface="微软雅黑" panose="020B0503020204020204" charset="-122"/>
              </a:rPr>
              <a:t>+</a:t>
            </a:r>
            <a:r>
              <a:rPr lang="zh-CN" altLang="en-US" sz="2000" dirty="0">
                <a:solidFill>
                  <a:schemeClr val="tx1"/>
                </a:solidFill>
                <a:latin typeface="微软雅黑" panose="020B0503020204020204" charset="-122"/>
                <a:ea typeface="微软雅黑" panose="020B0503020204020204" charset="-122"/>
              </a:rPr>
              <a:t>活检及相关检查，患者有移植指征，予完善移植前配型等检查，病情续观。</a:t>
            </a:r>
            <a:endParaRPr lang="en-US" altLang="zh-CN" sz="2000" dirty="0">
              <a:solidFill>
                <a:schemeClr val="tx1"/>
              </a:solidFill>
              <a:latin typeface="微软雅黑" panose="020B0503020204020204" charset="-122"/>
              <a:ea typeface="微软雅黑" panose="020B0503020204020204" charset="-122"/>
            </a:endParaRPr>
          </a:p>
          <a:p>
            <a:pPr marL="0" indent="0">
              <a:buNone/>
            </a:pPr>
            <a:endParaRPr lang="en-US" altLang="zh-CN" sz="2000" dirty="0">
              <a:solidFill>
                <a:schemeClr val="tx1"/>
              </a:solidFill>
              <a:latin typeface="微软雅黑" panose="020B0503020204020204" charset="-122"/>
              <a:ea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54730"/>
            <a:ext cx="10969200" cy="705600"/>
          </a:xfrm>
        </p:spPr>
        <p:txBody>
          <a:bodyPr/>
          <a:lstStyle/>
          <a:p>
            <a:r>
              <a:rPr lang="zh-CN" altLang="en-US" sz="3200" dirty="0" smtClean="0">
                <a:latin typeface="微软雅黑" panose="020B0503020204020204" charset="-122"/>
                <a:ea typeface="微软雅黑" panose="020B0503020204020204" charset="-122"/>
                <a:cs typeface="微软雅黑" panose="020B0503020204020204" charset="-122"/>
              </a:rPr>
              <a:t>诊疗经过</a:t>
            </a:r>
            <a:r>
              <a:rPr lang="en-US" altLang="zh-CN" sz="3200" dirty="0" smtClean="0">
                <a:latin typeface="微软雅黑" panose="020B0503020204020204" charset="-122"/>
                <a:ea typeface="微软雅黑" panose="020B0503020204020204" charset="-122"/>
                <a:cs typeface="微软雅黑" panose="020B0503020204020204" charset="-122"/>
              </a:rPr>
              <a:t>-</a:t>
            </a:r>
            <a:r>
              <a:rPr lang="zh-CN" altLang="en-US" sz="3200" dirty="0" smtClean="0">
                <a:latin typeface="微软雅黑" panose="020B0503020204020204" charset="-122"/>
                <a:ea typeface="微软雅黑" panose="020B0503020204020204" charset="-122"/>
                <a:cs typeface="微软雅黑" panose="020B0503020204020204" charset="-122"/>
              </a:rPr>
              <a:t>感染</a:t>
            </a:r>
            <a:endParaRPr lang="zh-CN" altLang="en-US" sz="3200" dirty="0" smtClean="0">
              <a:latin typeface="微软雅黑" panose="020B0503020204020204" charset="-122"/>
              <a:ea typeface="微软雅黑" panose="020B0503020204020204" charset="-122"/>
              <a:cs typeface="微软雅黑" panose="020B0503020204020204" charset="-122"/>
            </a:endParaRPr>
          </a:p>
        </p:txBody>
      </p:sp>
      <p:grpSp>
        <p:nvGrpSpPr>
          <p:cNvPr id="4" name="组合 3"/>
          <p:cNvGrpSpPr/>
          <p:nvPr/>
        </p:nvGrpSpPr>
        <p:grpSpPr>
          <a:xfrm>
            <a:off x="1019810" y="1509395"/>
            <a:ext cx="9928455" cy="4710850"/>
            <a:chOff x="48495" y="1864193"/>
            <a:chExt cx="4526386" cy="4801722"/>
          </a:xfrm>
        </p:grpSpPr>
        <p:pic>
          <p:nvPicPr>
            <p:cNvPr id="5" name="图片 4"/>
            <p:cNvPicPr>
              <a:picLocks noChangeAspect="1"/>
            </p:cNvPicPr>
            <p:nvPr/>
          </p:nvPicPr>
          <p:blipFill rotWithShape="1">
            <a:blip r:embed="rId1"/>
            <a:srcRect l="45137" t="25086" r="14765" b="16328"/>
            <a:stretch>
              <a:fillRect/>
            </a:stretch>
          </p:blipFill>
          <p:spPr>
            <a:xfrm>
              <a:off x="48495" y="1864193"/>
              <a:ext cx="4526279" cy="3730875"/>
            </a:xfrm>
            <a:prstGeom prst="rect">
              <a:avLst/>
            </a:prstGeom>
          </p:spPr>
        </p:pic>
        <p:grpSp>
          <p:nvGrpSpPr>
            <p:cNvPr id="3" name="组合 2"/>
            <p:cNvGrpSpPr/>
            <p:nvPr/>
          </p:nvGrpSpPr>
          <p:grpSpPr>
            <a:xfrm>
              <a:off x="1371600" y="5596653"/>
              <a:ext cx="3203281" cy="1069262"/>
              <a:chOff x="1371600" y="5598009"/>
              <a:chExt cx="3208416" cy="1067028"/>
            </a:xfrm>
          </p:grpSpPr>
          <p:sp>
            <p:nvSpPr>
              <p:cNvPr id="8" name="矩形 7"/>
              <p:cNvSpPr/>
              <p:nvPr/>
            </p:nvSpPr>
            <p:spPr>
              <a:xfrm>
                <a:off x="1371600" y="5603176"/>
                <a:ext cx="1620881" cy="374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latin typeface="微软雅黑" panose="020B0503020204020204" charset="-122"/>
                    <a:ea typeface="微软雅黑" panose="020B0503020204020204" charset="-122"/>
                  </a:rPr>
                  <a:t>头孢哌酮舒巴坦</a:t>
                </a:r>
                <a:endParaRPr lang="zh-CN" altLang="en-US" sz="1400" b="1" dirty="0" smtClean="0">
                  <a:latin typeface="微软雅黑" panose="020B0503020204020204" charset="-122"/>
                  <a:ea typeface="微软雅黑" panose="020B0503020204020204" charset="-122"/>
                </a:endParaRPr>
              </a:p>
            </p:txBody>
          </p:sp>
          <p:sp>
            <p:nvSpPr>
              <p:cNvPr id="9" name="矩形 8"/>
              <p:cNvSpPr/>
              <p:nvPr/>
            </p:nvSpPr>
            <p:spPr>
              <a:xfrm>
                <a:off x="1371600" y="5978442"/>
                <a:ext cx="3208126" cy="3468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smtClean="0">
                    <a:latin typeface="微软雅黑" panose="020B0503020204020204" charset="-122"/>
                    <a:ea typeface="微软雅黑" panose="020B0503020204020204" charset="-122"/>
                  </a:rPr>
                  <a:t>泊沙康唑</a:t>
                </a:r>
                <a:endParaRPr lang="zh-CN" altLang="en-US" sz="1400" b="1" dirty="0" smtClean="0">
                  <a:latin typeface="微软雅黑" panose="020B0503020204020204" charset="-122"/>
                  <a:ea typeface="微软雅黑" panose="020B0503020204020204" charset="-122"/>
                </a:endParaRPr>
              </a:p>
            </p:txBody>
          </p:sp>
          <p:sp>
            <p:nvSpPr>
              <p:cNvPr id="10" name="矩形 9"/>
              <p:cNvSpPr/>
              <p:nvPr/>
            </p:nvSpPr>
            <p:spPr>
              <a:xfrm>
                <a:off x="2990161" y="5598009"/>
                <a:ext cx="1589855" cy="37978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latin typeface="微软雅黑" panose="020B0503020204020204" charset="-122"/>
                    <a:ea typeface="微软雅黑" panose="020B0503020204020204" charset="-122"/>
                  </a:rPr>
                  <a:t>美罗培南</a:t>
                </a:r>
                <a:endParaRPr lang="zh-CN" altLang="en-US" sz="1400" b="1" dirty="0">
                  <a:latin typeface="微软雅黑" panose="020B0503020204020204" charset="-122"/>
                  <a:ea typeface="微软雅黑" panose="020B0503020204020204" charset="-122"/>
                </a:endParaRPr>
              </a:p>
            </p:txBody>
          </p:sp>
          <p:sp>
            <p:nvSpPr>
              <p:cNvPr id="14" name="矩形 13"/>
              <p:cNvSpPr/>
              <p:nvPr/>
            </p:nvSpPr>
            <p:spPr>
              <a:xfrm>
                <a:off x="2992481" y="6318190"/>
                <a:ext cx="1587245" cy="346847"/>
              </a:xfrm>
              <a:prstGeom prst="rect">
                <a:avLst/>
              </a:prstGeom>
              <a:solidFill>
                <a:srgbClr val="C0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b="1" dirty="0">
                    <a:latin typeface="微软雅黑" panose="020B0503020204020204" charset="-122"/>
                    <a:ea typeface="微软雅黑" panose="020B0503020204020204" charset="-122"/>
                  </a:rPr>
                  <a:t>万古霉素</a:t>
                </a:r>
                <a:endParaRPr lang="zh-CN" altLang="en-US" sz="1400" b="1" dirty="0">
                  <a:latin typeface="微软雅黑" panose="020B0503020204020204" charset="-122"/>
                  <a:ea typeface="微软雅黑" panose="020B0503020204020204" charset="-122"/>
                </a:endParaRPr>
              </a:p>
            </p:txBody>
          </p:sp>
        </p:grpSp>
      </p:gr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文本框 11"/>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8660" y="427990"/>
            <a:ext cx="10515600" cy="665653"/>
          </a:xfrm>
        </p:spPr>
        <p:txBody>
          <a:bodyPr/>
          <a:lstStyle/>
          <a:p>
            <a:r>
              <a:rPr lang="en-US" altLang="zh-CN" sz="3200" dirty="0" smtClean="0">
                <a:latin typeface="微软雅黑" panose="020B0503020204020204" charset="-122"/>
                <a:ea typeface="微软雅黑" panose="020B0503020204020204" charset="-122"/>
                <a:cs typeface="微软雅黑" panose="020B0503020204020204" charset="-122"/>
              </a:rPr>
              <a:t>6.24</a:t>
            </a:r>
            <a:r>
              <a:rPr lang="zh-CN" altLang="en-US" sz="3200" dirty="0" smtClean="0">
                <a:latin typeface="微软雅黑" panose="020B0503020204020204" charset="-122"/>
                <a:ea typeface="微软雅黑" panose="020B0503020204020204" charset="-122"/>
                <a:cs typeface="微软雅黑" panose="020B0503020204020204" charset="-122"/>
              </a:rPr>
              <a:t>胸部</a:t>
            </a:r>
            <a:r>
              <a:rPr lang="en-US" altLang="zh-CN" sz="3200" dirty="0" smtClean="0">
                <a:latin typeface="微软雅黑" panose="020B0503020204020204" charset="-122"/>
                <a:ea typeface="微软雅黑" panose="020B0503020204020204" charset="-122"/>
                <a:cs typeface="微软雅黑" panose="020B0503020204020204" charset="-122"/>
              </a:rPr>
              <a:t>CT</a:t>
            </a:r>
            <a:endParaRPr lang="en-US" altLang="zh-CN" sz="3200" dirty="0" smtClean="0">
              <a:latin typeface="微软雅黑" panose="020B0503020204020204" charset="-122"/>
              <a:ea typeface="微软雅黑" panose="020B0503020204020204" charset="-122"/>
              <a:cs typeface="微软雅黑" panose="020B0503020204020204" charset="-122"/>
            </a:endParaRPr>
          </a:p>
        </p:txBody>
      </p:sp>
      <p:grpSp>
        <p:nvGrpSpPr>
          <p:cNvPr id="3" name="组合 2"/>
          <p:cNvGrpSpPr/>
          <p:nvPr/>
        </p:nvGrpSpPr>
        <p:grpSpPr>
          <a:xfrm>
            <a:off x="786765" y="1149985"/>
            <a:ext cx="8304530" cy="5157470"/>
            <a:chOff x="1911" y="1723"/>
            <a:chExt cx="13078" cy="8122"/>
          </a:xfrm>
        </p:grpSpPr>
        <p:pic>
          <p:nvPicPr>
            <p:cNvPr id="6" name="图片 5"/>
            <p:cNvPicPr>
              <a:picLocks noChangeAspect="1"/>
            </p:cNvPicPr>
            <p:nvPr/>
          </p:nvPicPr>
          <p:blipFill rotWithShape="1">
            <a:blip r:embed="rId1"/>
            <a:srcRect l="27569" t="17303" r="26107" b="8141"/>
            <a:stretch>
              <a:fillRect/>
            </a:stretch>
          </p:blipFill>
          <p:spPr>
            <a:xfrm>
              <a:off x="1911" y="1742"/>
              <a:ext cx="4359" cy="3946"/>
            </a:xfrm>
            <a:prstGeom prst="rect">
              <a:avLst/>
            </a:prstGeom>
          </p:spPr>
        </p:pic>
        <p:pic>
          <p:nvPicPr>
            <p:cNvPr id="7" name="图片 6"/>
            <p:cNvPicPr>
              <a:picLocks noChangeAspect="1"/>
            </p:cNvPicPr>
            <p:nvPr/>
          </p:nvPicPr>
          <p:blipFill rotWithShape="1">
            <a:blip r:embed="rId2"/>
            <a:srcRect l="28020" t="13029" r="26174" b="8247"/>
            <a:stretch>
              <a:fillRect/>
            </a:stretch>
          </p:blipFill>
          <p:spPr>
            <a:xfrm>
              <a:off x="6493" y="1742"/>
              <a:ext cx="4085" cy="3946"/>
            </a:xfrm>
            <a:prstGeom prst="rect">
              <a:avLst/>
            </a:prstGeom>
          </p:spPr>
        </p:pic>
        <p:pic>
          <p:nvPicPr>
            <p:cNvPr id="8" name="图片 7"/>
            <p:cNvPicPr>
              <a:picLocks noChangeAspect="1"/>
            </p:cNvPicPr>
            <p:nvPr/>
          </p:nvPicPr>
          <p:blipFill rotWithShape="1">
            <a:blip r:embed="rId3"/>
            <a:srcRect l="27763" t="13421" r="25996" b="8504"/>
            <a:stretch>
              <a:fillRect/>
            </a:stretch>
          </p:blipFill>
          <p:spPr>
            <a:xfrm>
              <a:off x="10815" y="1723"/>
              <a:ext cx="4175" cy="3965"/>
            </a:xfrm>
            <a:prstGeom prst="rect">
              <a:avLst/>
            </a:prstGeom>
          </p:spPr>
        </p:pic>
        <p:pic>
          <p:nvPicPr>
            <p:cNvPr id="9" name="图片 8"/>
            <p:cNvPicPr>
              <a:picLocks noChangeAspect="1"/>
            </p:cNvPicPr>
            <p:nvPr/>
          </p:nvPicPr>
          <p:blipFill rotWithShape="1">
            <a:blip r:embed="rId4"/>
            <a:srcRect l="27365" t="14304" r="25739" b="8357"/>
            <a:stretch>
              <a:fillRect/>
            </a:stretch>
          </p:blipFill>
          <p:spPr>
            <a:xfrm>
              <a:off x="1911" y="6007"/>
              <a:ext cx="4137" cy="3838"/>
            </a:xfrm>
            <a:prstGeom prst="rect">
              <a:avLst/>
            </a:prstGeom>
          </p:spPr>
        </p:pic>
        <p:pic>
          <p:nvPicPr>
            <p:cNvPr id="10" name="图片 9"/>
            <p:cNvPicPr>
              <a:picLocks noChangeAspect="1"/>
            </p:cNvPicPr>
            <p:nvPr/>
          </p:nvPicPr>
          <p:blipFill rotWithShape="1">
            <a:blip r:embed="rId5"/>
            <a:srcRect l="27184" t="14501" r="25380" b="8221"/>
            <a:stretch>
              <a:fillRect/>
            </a:stretch>
          </p:blipFill>
          <p:spPr>
            <a:xfrm>
              <a:off x="6493" y="6007"/>
              <a:ext cx="4188" cy="3838"/>
            </a:xfrm>
            <a:prstGeom prst="rect">
              <a:avLst/>
            </a:prstGeom>
          </p:spPr>
        </p:pic>
        <p:pic>
          <p:nvPicPr>
            <p:cNvPr id="11" name="图片 10"/>
            <p:cNvPicPr>
              <a:picLocks noChangeAspect="1"/>
            </p:cNvPicPr>
            <p:nvPr/>
          </p:nvPicPr>
          <p:blipFill rotWithShape="1">
            <a:blip r:embed="rId6"/>
            <a:srcRect l="27033" t="14039" r="25432" b="8336"/>
            <a:stretch>
              <a:fillRect/>
            </a:stretch>
          </p:blipFill>
          <p:spPr>
            <a:xfrm>
              <a:off x="10815" y="6007"/>
              <a:ext cx="4175" cy="3835"/>
            </a:xfrm>
            <a:prstGeom prst="rect">
              <a:avLst/>
            </a:prstGeom>
          </p:spPr>
        </p:pic>
      </p:grpSp>
      <p:sp>
        <p:nvSpPr>
          <p:cNvPr id="12" name="文本框 11"/>
          <p:cNvSpPr txBox="1"/>
          <p:nvPr/>
        </p:nvSpPr>
        <p:spPr>
          <a:xfrm>
            <a:off x="9323070" y="1421130"/>
            <a:ext cx="2462530" cy="4808220"/>
          </a:xfrm>
          <a:prstGeom prst="rect">
            <a:avLst/>
          </a:prstGeom>
          <a:noFill/>
        </p:spPr>
        <p:txBody>
          <a:bodyPr wrap="square" rtlCol="0">
            <a:noAutofit/>
          </a:bodyPr>
          <a:lstStyle/>
          <a:p>
            <a:pPr marL="285750" indent="-285750">
              <a:buFont typeface="Wingdings" panose="05000000000000000000" charset="0"/>
              <a:buChar char="Ø"/>
            </a:pPr>
            <a:r>
              <a:rPr lang="en-US" altLang="zh-CN" sz="1600" dirty="0" err="1">
                <a:latin typeface="微软雅黑" panose="020B0503020204020204" charset="-122"/>
                <a:ea typeface="微软雅黑" panose="020B0503020204020204" charset="-122"/>
              </a:rPr>
              <a:t>双肺新增结节状增密影，考虑</a:t>
            </a:r>
            <a:r>
              <a:rPr lang="en-US" altLang="zh-CN" sz="1600" b="1" dirty="0" err="1">
                <a:solidFill>
                  <a:srgbClr val="C00000"/>
                </a:solidFill>
                <a:latin typeface="微软雅黑" panose="020B0503020204020204" charset="-122"/>
                <a:ea typeface="微软雅黑" panose="020B0503020204020204" charset="-122"/>
              </a:rPr>
              <a:t>感染性病变</a:t>
            </a:r>
            <a:r>
              <a:rPr lang="zh-CN" altLang="en-US" sz="1600" dirty="0" err="1">
                <a:latin typeface="微软雅黑" panose="020B0503020204020204" charset="-122"/>
                <a:ea typeface="微软雅黑" panose="020B0503020204020204" charset="-122"/>
              </a:rPr>
              <a:t>。</a:t>
            </a:r>
            <a:endParaRPr lang="zh-CN" altLang="en-US" sz="1600" dirty="0" err="1">
              <a:latin typeface="微软雅黑" panose="020B0503020204020204" charset="-122"/>
              <a:ea typeface="微软雅黑" panose="020B0503020204020204" charset="-122"/>
            </a:endParaRPr>
          </a:p>
          <a:p>
            <a:pPr indent="0">
              <a:buFont typeface="Wingdings" panose="05000000000000000000" charset="0"/>
              <a:buNone/>
            </a:pPr>
            <a:endParaRPr lang="en-US" altLang="zh-CN" sz="1600" dirty="0" smtClean="0">
              <a:latin typeface="微软雅黑" panose="020B0503020204020204" charset="-122"/>
              <a:ea typeface="微软雅黑" panose="020B0503020204020204" charset="-122"/>
            </a:endParaRPr>
          </a:p>
          <a:p>
            <a:pPr indent="0">
              <a:buFont typeface="Wingdings" panose="05000000000000000000" charset="0"/>
              <a:buNone/>
            </a:pPr>
            <a:endParaRPr lang="en-US" altLang="zh-CN" sz="1600" dirty="0" smtClean="0">
              <a:latin typeface="微软雅黑" panose="020B0503020204020204" charset="-122"/>
              <a:ea typeface="微软雅黑" panose="020B0503020204020204" charset="-122"/>
            </a:endParaRPr>
          </a:p>
          <a:p>
            <a:pPr marL="285750" indent="-285750">
              <a:buFont typeface="Wingdings" panose="05000000000000000000" charset="0"/>
              <a:buChar char="Ø"/>
            </a:pPr>
            <a:r>
              <a:rPr lang="en-US" altLang="zh-CN" sz="1600" dirty="0" err="1">
                <a:latin typeface="微软雅黑" panose="020B0503020204020204" charset="-122"/>
                <a:ea typeface="微软雅黑" panose="020B0503020204020204" charset="-122"/>
              </a:rPr>
              <a:t>右上肺散在条索状、结节状增密影，结合病史考虑陈旧性肺结核改变</a:t>
            </a:r>
            <a:r>
              <a:rPr lang="en-US" altLang="zh-CN" sz="1600" dirty="0" smtClean="0">
                <a:latin typeface="微软雅黑" panose="020B0503020204020204" charset="-122"/>
                <a:ea typeface="微软雅黑" panose="020B0503020204020204" charset="-122"/>
              </a:rPr>
              <a:t>。</a:t>
            </a:r>
            <a:endParaRPr lang="en-US" altLang="zh-CN" sz="1600" dirty="0" smtClean="0">
              <a:latin typeface="微软雅黑" panose="020B0503020204020204" charset="-122"/>
              <a:ea typeface="微软雅黑" panose="020B0503020204020204" charset="-122"/>
            </a:endParaRPr>
          </a:p>
          <a:p>
            <a:pPr indent="0">
              <a:buFont typeface="Wingdings" panose="05000000000000000000" charset="0"/>
              <a:buNone/>
            </a:pPr>
            <a:endParaRPr lang="en-US" altLang="zh-CN" sz="1600" dirty="0" smtClean="0">
              <a:latin typeface="微软雅黑" panose="020B0503020204020204" charset="-122"/>
              <a:ea typeface="微软雅黑" panose="020B0503020204020204" charset="-122"/>
            </a:endParaRPr>
          </a:p>
          <a:p>
            <a:pPr indent="0">
              <a:buFont typeface="Wingdings" panose="05000000000000000000" charset="0"/>
              <a:buNone/>
            </a:pPr>
            <a:endParaRPr lang="en-US" altLang="zh-CN" sz="1600" dirty="0" smtClean="0">
              <a:latin typeface="微软雅黑" panose="020B0503020204020204" charset="-122"/>
              <a:ea typeface="微软雅黑" panose="020B0503020204020204" charset="-122"/>
            </a:endParaRPr>
          </a:p>
          <a:p>
            <a:pPr marL="285750" indent="-285750">
              <a:buFont typeface="Wingdings" panose="05000000000000000000" charset="0"/>
              <a:buChar char="Ø"/>
            </a:pPr>
            <a:r>
              <a:rPr lang="en-US" altLang="zh-CN" sz="1600" dirty="0" err="1">
                <a:latin typeface="微软雅黑" panose="020B0503020204020204" charset="-122"/>
                <a:ea typeface="微软雅黑" panose="020B0503020204020204" charset="-122"/>
              </a:rPr>
              <a:t>右肺散在小结节，拟Lung-RADS</a:t>
            </a:r>
            <a:r>
              <a:rPr lang="en-US" altLang="zh-CN" sz="1600" dirty="0">
                <a:latin typeface="微软雅黑" panose="020B0503020204020204" charset="-122"/>
                <a:ea typeface="微软雅黑" panose="020B0503020204020204" charset="-122"/>
              </a:rPr>
              <a:t> 2类</a:t>
            </a:r>
            <a:r>
              <a:rPr lang="zh-CN" altLang="en-US" sz="1600" dirty="0">
                <a:latin typeface="微软雅黑" panose="020B0503020204020204" charset="-122"/>
                <a:ea typeface="微软雅黑" panose="020B0503020204020204" charset="-122"/>
              </a:rPr>
              <a:t>。</a:t>
            </a:r>
            <a:br>
              <a:rPr lang="en-US" altLang="zh-CN" sz="1600" dirty="0">
                <a:latin typeface="微软雅黑" panose="020B0503020204020204" charset="-122"/>
                <a:ea typeface="微软雅黑" panose="020B0503020204020204" charset="-122"/>
              </a:rPr>
            </a:br>
            <a:r>
              <a:rPr lang="en-US" altLang="zh-CN" sz="1600" dirty="0" err="1">
                <a:latin typeface="微软雅黑" panose="020B0503020204020204" charset="-122"/>
                <a:ea typeface="微软雅黑" panose="020B0503020204020204" charset="-122"/>
              </a:rPr>
              <a:t>右肺中叶外段少许支气管扩张</a:t>
            </a:r>
            <a:r>
              <a:rPr lang="en-US" altLang="zh-CN" sz="1600" dirty="0" smtClean="0">
                <a:latin typeface="微软雅黑" panose="020B0503020204020204" charset="-122"/>
                <a:ea typeface="微软雅黑" panose="020B0503020204020204" charset="-122"/>
              </a:rPr>
              <a:t>。</a:t>
            </a:r>
            <a:endParaRPr lang="en-US" altLang="zh-CN" sz="1600" dirty="0" smtClean="0">
              <a:latin typeface="微软雅黑" panose="020B0503020204020204" charset="-122"/>
              <a:ea typeface="微软雅黑" panose="020B0503020204020204" charset="-122"/>
            </a:endParaRPr>
          </a:p>
          <a:p>
            <a:pPr indent="0">
              <a:buFont typeface="Wingdings" panose="05000000000000000000" charset="0"/>
              <a:buNone/>
            </a:pPr>
            <a:endParaRPr lang="en-US" altLang="zh-CN" sz="1600" dirty="0" smtClean="0">
              <a:latin typeface="微软雅黑" panose="020B0503020204020204" charset="-122"/>
              <a:ea typeface="微软雅黑" panose="020B0503020204020204" charset="-122"/>
            </a:endParaRPr>
          </a:p>
          <a:p>
            <a:pPr indent="0">
              <a:buFont typeface="Wingdings" panose="05000000000000000000" charset="0"/>
              <a:buNone/>
            </a:pPr>
            <a:endParaRPr lang="en-US" altLang="zh-CN" sz="1600" dirty="0" smtClean="0">
              <a:latin typeface="微软雅黑" panose="020B0503020204020204" charset="-122"/>
              <a:ea typeface="微软雅黑" panose="020B0503020204020204" charset="-122"/>
            </a:endParaRPr>
          </a:p>
          <a:p>
            <a:pPr marL="285750" indent="-285750">
              <a:buFont typeface="Wingdings" panose="05000000000000000000" charset="0"/>
              <a:buChar char="Ø"/>
            </a:pPr>
            <a:r>
              <a:rPr lang="en-US" altLang="zh-CN" sz="1600" dirty="0" err="1">
                <a:latin typeface="微软雅黑" panose="020B0503020204020204" charset="-122"/>
                <a:ea typeface="微软雅黑" panose="020B0503020204020204" charset="-122"/>
              </a:rPr>
              <a:t>右肺上叶尖段及后段支气管内增密影，拟粘液栓</a:t>
            </a:r>
            <a:r>
              <a:rPr lang="zh-CN" altLang="en-US" sz="1600" dirty="0" err="1">
                <a:latin typeface="微软雅黑" panose="020B0503020204020204" charset="-122"/>
                <a:ea typeface="微软雅黑" panose="020B0503020204020204" charset="-122"/>
              </a:rPr>
              <a:t>。</a:t>
            </a:r>
            <a:endParaRPr lang="zh-CN" altLang="en-US" sz="1600" dirty="0" err="1">
              <a:latin typeface="微软雅黑" panose="020B0503020204020204" charset="-122"/>
              <a:ea typeface="微软雅黑" panose="020B0503020204020204" charset="-122"/>
            </a:endParaRPr>
          </a:p>
        </p:txBody>
      </p:sp>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5" name="文本框 4"/>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8400" y="489655"/>
            <a:ext cx="10969200" cy="705600"/>
          </a:xfrm>
        </p:spPr>
        <p:txBody>
          <a:bodyPr/>
          <a:lstStyle/>
          <a:p>
            <a:r>
              <a:rPr lang="zh-CN" altLang="en-US" sz="3200" dirty="0" smtClean="0">
                <a:latin typeface="微软雅黑" panose="020B0503020204020204" charset="-122"/>
                <a:ea typeface="微软雅黑" panose="020B0503020204020204" charset="-122"/>
              </a:rPr>
              <a:t>病情变化</a:t>
            </a:r>
            <a:endParaRPr lang="zh-CN" altLang="en-US" sz="3200" dirty="0" smtClean="0">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608330" y="1348740"/>
            <a:ext cx="10968990" cy="4900930"/>
          </a:xfrm>
        </p:spPr>
        <p:txBody>
          <a:bodyPr/>
          <a:lstStyle/>
          <a:p>
            <a:pPr marL="0" indent="0">
              <a:buNone/>
            </a:pPr>
            <a:r>
              <a:rPr lang="en-US" altLang="zh-CN" sz="2000" dirty="0">
                <a:solidFill>
                  <a:schemeClr val="tx1"/>
                </a:solidFill>
                <a:latin typeface="微软雅黑" panose="020B0503020204020204" charset="-122"/>
                <a:ea typeface="微软雅黑" panose="020B0503020204020204" charset="-122"/>
                <a:sym typeface="+mn-ea"/>
              </a:rPr>
              <a:t>2025-06-25</a:t>
            </a:r>
            <a:endParaRPr lang="en-US" altLang="zh-CN" sz="2000" dirty="0">
              <a:solidFill>
                <a:schemeClr val="tx1"/>
              </a:solidFill>
              <a:latin typeface="微软雅黑" panose="020B0503020204020204" charset="-122"/>
              <a:ea typeface="微软雅黑" panose="020B0503020204020204" charset="-122"/>
              <a:sym typeface="+mn-ea"/>
            </a:endParaRPr>
          </a:p>
          <a:p>
            <a:pPr marL="0" indent="0">
              <a:buNone/>
            </a:pP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患者有发热，无畏寒寒战，无明显咳嗽、咳痰，查感染指标</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SAA</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增高明显，胸部</a:t>
            </a:r>
            <a:r>
              <a:rPr lang="en-US" altLang="zh-CN" sz="2000" dirty="0">
                <a:solidFill>
                  <a:schemeClr val="tx1"/>
                </a:solidFill>
                <a:latin typeface="微软雅黑" panose="020B0503020204020204" charset="-122"/>
                <a:ea typeface="微软雅黑" panose="020B0503020204020204" charset="-122"/>
                <a:cs typeface="微软雅黑" panose="020B0503020204020204" charset="-122"/>
              </a:rPr>
              <a:t>CT</a:t>
            </a:r>
            <a:r>
              <a:rPr lang="zh-CN" altLang="en-US" sz="2000" dirty="0">
                <a:solidFill>
                  <a:schemeClr val="tx1"/>
                </a:solidFill>
                <a:latin typeface="微软雅黑" panose="020B0503020204020204" charset="-122"/>
                <a:ea typeface="微软雅黑" panose="020B0503020204020204" charset="-122"/>
                <a:cs typeface="微软雅黑" panose="020B0503020204020204" charset="-122"/>
              </a:rPr>
              <a:t>提示肺部感染，考虑真菌感染</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可能。</a:t>
            </a:r>
            <a:r>
              <a:rPr lang="en-US" altLang="zh-CN" sz="2000" dirty="0" smtClean="0">
                <a:solidFill>
                  <a:schemeClr val="tx1"/>
                </a:solidFill>
                <a:latin typeface="微软雅黑" panose="020B0503020204020204" charset="-122"/>
                <a:ea typeface="微软雅黑" panose="020B0503020204020204" charset="-122"/>
                <a:cs typeface="微软雅黑" panose="020B0503020204020204" charset="-122"/>
              </a:rPr>
              <a:t>G</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试验及</a:t>
            </a:r>
            <a:r>
              <a:rPr lang="en-US" altLang="zh-CN" sz="2000" dirty="0" smtClean="0">
                <a:solidFill>
                  <a:schemeClr val="tx1"/>
                </a:solidFill>
                <a:latin typeface="微软雅黑" panose="020B0503020204020204" charset="-122"/>
                <a:ea typeface="微软雅黑" panose="020B0503020204020204" charset="-122"/>
                <a:cs typeface="微软雅黑" panose="020B0503020204020204" charset="-122"/>
              </a:rPr>
              <a:t>GM</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试验阴性，血病原学</a:t>
            </a:r>
            <a:r>
              <a:rPr lang="en-US" altLang="zh-CN" sz="2000" dirty="0" smtClean="0">
                <a:solidFill>
                  <a:schemeClr val="tx1"/>
                </a:solidFill>
                <a:latin typeface="微软雅黑" panose="020B0503020204020204" charset="-122"/>
                <a:ea typeface="微软雅黑" panose="020B0503020204020204" charset="-122"/>
                <a:cs typeface="微软雅黑" panose="020B0503020204020204" charset="-122"/>
              </a:rPr>
              <a:t>NGS</a:t>
            </a:r>
            <a:r>
              <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rPr>
              <a:t>阴性。</a:t>
            </a:r>
            <a:endParaRPr lang="zh-CN" altLang="en-US" sz="2000" dirty="0" smtClean="0">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rotWithShape="1">
          <a:blip r:embed="rId1"/>
          <a:srcRect l="40606" t="23410" r="5029" b="13099"/>
          <a:stretch>
            <a:fillRect/>
          </a:stretch>
        </p:blipFill>
        <p:spPr>
          <a:xfrm>
            <a:off x="412115" y="3066415"/>
            <a:ext cx="3648710" cy="2816860"/>
          </a:xfrm>
          <a:prstGeom prst="rect">
            <a:avLst/>
          </a:prstGeom>
          <a:effectLst>
            <a:outerShdw blurRad="50800" dist="38100" dir="2700000" algn="tl" rotWithShape="0">
              <a:prstClr val="black">
                <a:alpha val="40000"/>
              </a:prstClr>
            </a:outerShdw>
          </a:effectLst>
        </p:spPr>
      </p:pic>
      <p:pic>
        <p:nvPicPr>
          <p:cNvPr id="5" name="图片 4"/>
          <p:cNvPicPr>
            <a:picLocks noChangeAspect="1"/>
          </p:cNvPicPr>
          <p:nvPr/>
        </p:nvPicPr>
        <p:blipFill rotWithShape="1">
          <a:blip r:embed="rId2"/>
          <a:srcRect l="39501" t="23212" r="5146" b="13544"/>
          <a:stretch>
            <a:fillRect/>
          </a:stretch>
        </p:blipFill>
        <p:spPr>
          <a:xfrm>
            <a:off x="4195445" y="3165475"/>
            <a:ext cx="3779520" cy="2717800"/>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nvPicPr>
        <p:blipFill>
          <a:blip r:embed="rId3"/>
          <a:srcRect t="3944" b="18060"/>
          <a:stretch>
            <a:fillRect/>
          </a:stretch>
        </p:blipFill>
        <p:spPr>
          <a:xfrm>
            <a:off x="8155940" y="3147695"/>
            <a:ext cx="3665220" cy="2718435"/>
          </a:xfrm>
          <a:prstGeom prst="rect">
            <a:avLst/>
          </a:prstGeom>
          <a:effectLst>
            <a:outerShdw blurRad="50800" dist="38100" dir="2700000" algn="tl" rotWithShape="0">
              <a:prstClr val="black">
                <a:alpha val="40000"/>
              </a:prstClr>
            </a:outerShdw>
          </a:effectLst>
        </p:spPr>
      </p:pic>
      <p:sp>
        <p:nvSpPr>
          <p:cNvPr id="13" name="矩形 12"/>
          <p:cNvSpPr/>
          <p:nvPr/>
        </p:nvSpPr>
        <p:spPr>
          <a:xfrm>
            <a:off x="0" y="0"/>
            <a:ext cx="608330" cy="971550"/>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7" name="矩形 26"/>
          <p:cNvSpPr/>
          <p:nvPr/>
        </p:nvSpPr>
        <p:spPr>
          <a:xfrm>
            <a:off x="-7620" y="6520815"/>
            <a:ext cx="12251055" cy="337185"/>
          </a:xfrm>
          <a:prstGeom prst="rect">
            <a:avLst/>
          </a:prstGeom>
          <a:solidFill>
            <a:srgbClr val="9218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7" name="矩形 6"/>
          <p:cNvSpPr/>
          <p:nvPr/>
        </p:nvSpPr>
        <p:spPr>
          <a:xfrm>
            <a:off x="754380" y="3472180"/>
            <a:ext cx="353060" cy="1117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2504440" y="3480435"/>
            <a:ext cx="353060" cy="1117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4606290" y="3557905"/>
            <a:ext cx="353060" cy="1117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矩形 9"/>
          <p:cNvSpPr/>
          <p:nvPr/>
        </p:nvSpPr>
        <p:spPr>
          <a:xfrm>
            <a:off x="6381115" y="3557905"/>
            <a:ext cx="353060" cy="1117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矩形 10"/>
          <p:cNvSpPr/>
          <p:nvPr/>
        </p:nvSpPr>
        <p:spPr>
          <a:xfrm>
            <a:off x="8525510" y="3547745"/>
            <a:ext cx="353060" cy="1117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9426575" y="3823970"/>
            <a:ext cx="353060" cy="11176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文本框 14"/>
          <p:cNvSpPr txBox="1"/>
          <p:nvPr/>
        </p:nvSpPr>
        <p:spPr>
          <a:xfrm>
            <a:off x="4307205" y="6586855"/>
            <a:ext cx="3576955" cy="283210"/>
          </a:xfrm>
          <a:prstGeom prst="rect">
            <a:avLst/>
          </a:prstGeom>
          <a:noFill/>
        </p:spPr>
        <p:txBody>
          <a:bodyPr wrap="square" rtlCol="0">
            <a:noAutofit/>
          </a:bodyPr>
          <a:p>
            <a:pPr algn="ct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仅供医学药学专业人士阅读</a:t>
            </a:r>
            <a:r>
              <a:rPr lang="en-US" altLang="zh-CN" sz="1000" dirty="0">
                <a:solidFill>
                  <a:srgbClr val="333333"/>
                </a:solidFill>
                <a:latin typeface="微软雅黑" panose="020B0503020204020204" charset="-122"/>
                <a:ea typeface="微软雅黑" panose="020B0503020204020204" charset="-122"/>
                <a:cs typeface="微软雅黑" panose="020B0503020204020204" charset="-122"/>
                <a:sym typeface="+mn-ea"/>
              </a:rPr>
              <a:t>/</a:t>
            </a:r>
            <a:r>
              <a:rPr lang="zh-CN" altLang="en-US" sz="1000" dirty="0">
                <a:solidFill>
                  <a:srgbClr val="000000"/>
                </a:solidFill>
                <a:latin typeface="微软雅黑" panose="020B0503020204020204" charset="-122"/>
                <a:ea typeface="微软雅黑" panose="020B0503020204020204" charset="-122"/>
                <a:cs typeface="微软雅黑" panose="020B0503020204020204" charset="-122"/>
                <a:sym typeface="+mn-ea"/>
              </a:rPr>
              <a:t>参考</a:t>
            </a:r>
            <a:endParaRPr lang="zh-CN" altLang="en-US" sz="1000" dirty="0">
              <a:latin typeface="微软雅黑" panose="020B0503020204020204" charset="-122"/>
              <a:ea typeface="微软雅黑" panose="020B0503020204020204" charset="-122"/>
              <a:cs typeface="微软雅黑" panose="020B0503020204020204" charset="-122"/>
            </a:endParaRPr>
          </a:p>
          <a:p>
            <a:pPr algn="ctr"/>
            <a:endParaRPr lang="zh-CN" altLang="en-US" sz="1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UNIT_TABLE_BEAUTIFY" val="smartTable{ed3eacdc-ab55-46d3-9f15-fbfbb66969b9}"/>
  <p:tag name="TABLE_ENDDRAG_ORIGIN_RECT" val="865*374"/>
  <p:tag name="TABLE_ENDDRAG_RECT" val="54*110*865*374"/>
</p:tagLst>
</file>

<file path=ppt/tags/tag106.xml><?xml version="1.0" encoding="utf-8"?>
<p:tagLst xmlns:p="http://schemas.openxmlformats.org/presentationml/2006/main">
  <p:tag name="THINKCELLSHAPEDONOTDELETE" val="thinkcellActiveDocDoNotDelete"/>
</p:tagLst>
</file>

<file path=ppt/tags/tag107.xml><?xml version="1.0" encoding="utf-8"?>
<p:tagLst xmlns:p="http://schemas.openxmlformats.org/presentationml/2006/main">
  <p:tag name="THINKCELLSHAPEDONOTDELETE" val="thinkcellActiveDocDoNotDelete"/>
</p:tagLst>
</file>

<file path=ppt/tags/tag108.xml><?xml version="1.0" encoding="utf-8"?>
<p:tagLst xmlns:p="http://schemas.openxmlformats.org/presentationml/2006/main">
  <p:tag name="THINKCELLSHAPEDONOTDELETE" val="thinkcellActiveDocDoNotDelete"/>
</p:tagLst>
</file>

<file path=ppt/tags/tag109.xml><?xml version="1.0" encoding="utf-8"?>
<p:tagLst xmlns:p="http://schemas.openxmlformats.org/presentationml/2006/main">
  <p:tag name="KSO_WM_BEAUTIFY_FLAG" val=""/>
  <p:tag name="KSO_WM_DIAGRAM_VIRTUALLY_FRAME" val="{&quot;height&quot;:154.9211811023622,&quot;left&quot;:266.3999212598425,&quot;top&quot;:208.2,&quot;width&quot;:592.4715748031497}"/>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 name="KSO_WM_DIAGRAM_VIRTUALLY_FRAME" val="{&quot;height&quot;:154.9211811023622,&quot;left&quot;:266.3999212598425,&quot;top&quot;:208.2,&quot;width&quot;:592.4715748031497}"/>
</p:tagLst>
</file>

<file path=ppt/tags/tag112.xml><?xml version="1.0" encoding="utf-8"?>
<p:tagLst xmlns:p="http://schemas.openxmlformats.org/presentationml/2006/main">
  <p:tag name="KSO_WM_BEAUTIFY_FLAG" val=""/>
  <p:tag name="KSO_WM_DIAGRAM_VIRTUALLY_FRAME" val="{&quot;height&quot;:154.9211811023622,&quot;left&quot;:266.3999212598425,&quot;top&quot;:208.2,&quot;width&quot;:592.4715748031497}"/>
</p:tagLst>
</file>

<file path=ppt/tags/tag113.xml><?xml version="1.0" encoding="utf-8"?>
<p:tagLst xmlns:p="http://schemas.openxmlformats.org/presentationml/2006/main">
  <p:tag name="KSO_WM_BEAUTIFY_FLAG" val="#wm#"/>
  <p:tag name="KSO_WM_TEMPLATE_CATEGORY" val="custom"/>
  <p:tag name="KSO_WM_TEMPLATE_INDEX" val="20205176"/>
</p:tagLst>
</file>

<file path=ppt/tags/tag114.xml><?xml version="1.0" encoding="utf-8"?>
<p:tagLst xmlns:p="http://schemas.openxmlformats.org/presentationml/2006/main">
  <p:tag name="COMMONDATA" val="eyJoZGlkIjoiNTY1YjgxZWVmMjU5YTIyMTRkYmZiNDIyODEzMjQ3ODEifQ=="/>
  <p:tag name="resource_record_key" val="{&quot;29&quot;:[50000189,50052445]}"/>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58.xml><?xml version="1.0" encoding="utf-8"?>
<p:tagLst xmlns:p="http://schemas.openxmlformats.org/presentationml/2006/main">
  <p:tag name="KSO_WM_BEAUTIFY_FLAG" val="#wm#"/>
  <p:tag name="KSO_WM_TEMPLATE_CATEGORY" val="custom"/>
  <p:tag name="KSO_WM_TEMPLATE_INDEX" val="20205176"/>
</p:tagLst>
</file>

<file path=ppt/tags/tag59.xml><?xml version="1.0" encoding="utf-8"?>
<p:tagLst xmlns:p="http://schemas.openxmlformats.org/presentationml/2006/main">
  <p:tag name="KSO_WM_BEAUTIFY_FLAG" val="#wm#"/>
  <p:tag name="KSO_WM_TEMPLATE_CATEGORY" val="custom"/>
  <p:tag name="KSO_WM_TEMPLATE_INDEX" val="20205176"/>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BEAUTIFY_FLAG" val="#wm#"/>
  <p:tag name="KSO_WM_TEMPLATE_CATEGORY" val="custom"/>
  <p:tag name="KSO_WM_TEMPLATE_INDEX" val="20205176"/>
</p:tagLst>
</file>

<file path=ppt/tags/tag61.xml><?xml version="1.0" encoding="utf-8"?>
<p:tagLst xmlns:p="http://schemas.openxmlformats.org/presentationml/2006/main">
  <p:tag name="TABLE_ENDDRAG_ORIGIN_RECT" val="837*128"/>
  <p:tag name="TABLE_ENDDRAG_RECT" val="60*145*837*12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i*1_1"/>
  <p:tag name="KSO_WM_TEMPLATE_CATEGORY" val="diagram"/>
  <p:tag name="KSO_WM_TEMPLATE_INDEX" val="20231493"/>
  <p:tag name="KSO_WM_UNIT_LAYERLEVEL" val="1_1"/>
  <p:tag name="KSO_WM_TAG_VERSION" val="3.0"/>
  <p:tag name="KSO_WM_DIAGRAM_GROUP_CODE" val="m1-1"/>
  <p:tag name="KSO_WM_UNIT_TYPE" val="m_i"/>
  <p:tag name="KSO_WM_UNIT_INDEX" val="1_1"/>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type&quot;:0},&quot;glow&quot;:{&quot;colorType&quot;:0},&quot;line&quot;:{&quot;solidLine&quot;:{&quot;brightness&quot;:-0.25,&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2"/>
  <p:tag name="KSO_WM_UNIT_LINE_FILL_TYPE" val="2"/>
  <p:tag name="KSO_WM_UNIT_TEXT_FILL_FORE_SCHEMECOLOR_INDEX" val="2"/>
  <p:tag name="KSO_WM_UNIT_TEXT_FILL_TYPE" val="1"/>
  <p:tag name="KSO_WM_UNIT_USESOURCEFORMAT_APPLY" val="0"/>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h_i*1_1_2"/>
  <p:tag name="KSO_WM_TEMPLATE_CATEGORY" val="diagram"/>
  <p:tag name="KSO_WM_TEMPLATE_INDEX" val="20231493"/>
  <p:tag name="KSO_WM_UNIT_LAYERLEVEL" val="1_1_1"/>
  <p:tag name="KSO_WM_TAG_VERSION" val="3.0"/>
  <p:tag name="KSO_WM_DIAGRAM_GROUP_CODE" val="m1-1"/>
  <p:tag name="KSO_WM_UNIT_TYPE" val="m_h_i"/>
  <p:tag name="KSO_WM_UNIT_INDEX" val="1_1_2"/>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64.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DIAGRAM_GROUP_CODE" val="m1-1"/>
  <p:tag name="KSO_WM_DIAGRAM_VERSION" val="3"/>
  <p:tag name="KSO_WM_DIAGRAM_COLOR_TEXT_CAN_REMOVE" val="n"/>
  <p:tag name="KSO_WM_DIAGRAM_MIN_ITEMCNT" val="2"/>
  <p:tag name="KSO_WM_UNIT_HIGHLIGHT" val="0"/>
  <p:tag name="KSO_WM_UNIT_DIAGRAM_ISNUMVISUAL" val="0"/>
  <p:tag name="KSO_WM_UNIT_ID" val="diagram20231493_2*m_h_f*1_2_1"/>
  <p:tag name="KSO_WM_TEMPLATE_INDEX" val="20231493"/>
  <p:tag name="KSO_WM_TAG_VERSION" val="3.0"/>
  <p:tag name="KSO_WM_UNIT_SUBTYPE" val="a"/>
  <p:tag name="KSO_WM_UNIT_NOCLEAR" val="0"/>
  <p:tag name="KSO_WM_UNIT_TYPE" val="m_h_f"/>
  <p:tag name="KSO_WM_UNIT_INDEX" val="1_2_1"/>
  <p:tag name="KSO_WM_UNIT_VALUE" val="28"/>
  <p:tag name="KSO_WM_DIAGRAM_COLOR_TRICK" val="1"/>
  <p:tag name="KSO_WM_DIAGRAM_MAX_ITEMCNT" val="4"/>
  <p:tag name="KSO_WM_DIAGRAM_VIRTUALLY_FRAME" val="{&quot;height&quot;:416.20001220703125,&quot;left&quot;:0,&quot;top&quot;:83.97499389648438,&quot;width&quot;:960.7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添加正文，文字是您思想的提炼，请言简阐述内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h_i*1_2_2"/>
  <p:tag name="KSO_WM_TEMPLATE_CATEGORY" val="diagram"/>
  <p:tag name="KSO_WM_TEMPLATE_INDEX" val="20231493"/>
  <p:tag name="KSO_WM_UNIT_LAYERLEVEL" val="1_1_1"/>
  <p:tag name="KSO_WM_TAG_VERSION" val="3.0"/>
  <p:tag name="KSO_WM_DIAGRAM_GROUP_CODE" val="m1-1"/>
  <p:tag name="KSO_WM_UNIT_TYPE" val="m_h_i"/>
  <p:tag name="KSO_WM_UNIT_INDEX" val="1_2_2"/>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66.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DIAGRAM_GROUP_CODE" val="m1-1"/>
  <p:tag name="KSO_WM_DIAGRAM_VERSION" val="3"/>
  <p:tag name="KSO_WM_DIAGRAM_COLOR_TEXT_CAN_REMOVE" val="n"/>
  <p:tag name="KSO_WM_DIAGRAM_MIN_ITEMCNT" val="2"/>
  <p:tag name="KSO_WM_UNIT_HIGHLIGHT" val="0"/>
  <p:tag name="KSO_WM_UNIT_DIAGRAM_ISNUMVISUAL" val="0"/>
  <p:tag name="KSO_WM_UNIT_ID" val="diagram20231493_2*m_h_f*1_1_1"/>
  <p:tag name="KSO_WM_TEMPLATE_INDEX" val="20231493"/>
  <p:tag name="KSO_WM_TAG_VERSION" val="3.0"/>
  <p:tag name="KSO_WM_UNIT_SUBTYPE" val="a"/>
  <p:tag name="KSO_WM_UNIT_NOCLEAR" val="0"/>
  <p:tag name="KSO_WM_UNIT_TYPE" val="m_h_f"/>
  <p:tag name="KSO_WM_UNIT_INDEX" val="1_1_1"/>
  <p:tag name="KSO_WM_UNIT_VALUE" val="28"/>
  <p:tag name="KSO_WM_DIAGRAM_COLOR_TRICK" val="1"/>
  <p:tag name="KSO_WM_DIAGRAM_MAX_ITEMCNT" val="4"/>
  <p:tag name="KSO_WM_DIAGRAM_VIRTUALLY_FRAME" val="{&quot;height&quot;:416.20001220703125,&quot;left&quot;:0,&quot;top&quot;:83.97499389648438,&quot;width&quot;:960.7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添加正文，文字是您思想的提炼，请言简意赅阐述内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h_i*1_3_2"/>
  <p:tag name="KSO_WM_TEMPLATE_CATEGORY" val="diagram"/>
  <p:tag name="KSO_WM_TEMPLATE_INDEX" val="20231493"/>
  <p:tag name="KSO_WM_UNIT_LAYERLEVEL" val="1_1_1"/>
  <p:tag name="KSO_WM_TAG_VERSION" val="3.0"/>
  <p:tag name="KSO_WM_DIAGRAM_GROUP_CODE" val="m1-1"/>
  <p:tag name="KSO_WM_UNIT_TYPE" val="m_h_i"/>
  <p:tag name="KSO_WM_UNIT_INDEX" val="1_3_2"/>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0"/>
</p:tagLst>
</file>

<file path=ppt/tags/tag68.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DIAGRAM_GROUP_CODE" val="m1-1"/>
  <p:tag name="KSO_WM_DIAGRAM_VERSION" val="3"/>
  <p:tag name="KSO_WM_DIAGRAM_COLOR_TEXT_CAN_REMOVE" val="n"/>
  <p:tag name="KSO_WM_DIAGRAM_MIN_ITEMCNT" val="2"/>
  <p:tag name="KSO_WM_UNIT_HIGHLIGHT" val="0"/>
  <p:tag name="KSO_WM_UNIT_DIAGRAM_ISNUMVISUAL" val="0"/>
  <p:tag name="KSO_WM_UNIT_ID" val="diagram20231493_2*m_h_f*1_3_1"/>
  <p:tag name="KSO_WM_TEMPLATE_INDEX" val="20231493"/>
  <p:tag name="KSO_WM_TAG_VERSION" val="3.0"/>
  <p:tag name="KSO_WM_UNIT_SUBTYPE" val="a"/>
  <p:tag name="KSO_WM_UNIT_NOCLEAR" val="0"/>
  <p:tag name="KSO_WM_UNIT_TYPE" val="m_h_f"/>
  <p:tag name="KSO_WM_UNIT_INDEX" val="1_3_1"/>
  <p:tag name="KSO_WM_UNIT_VALUE" val="28"/>
  <p:tag name="KSO_WM_DIAGRAM_COLOR_TRICK" val="1"/>
  <p:tag name="KSO_WM_DIAGRAM_MAX_ITEMCNT" val="4"/>
  <p:tag name="KSO_WM_DIAGRAM_VIRTUALLY_FRAME" val="{&quot;height&quot;:416.20001220703125,&quot;left&quot;:0,&quot;top&quot;:83.97499389648438,&quot;width&quot;:960.7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添加正文，文字是您思想的提炼，请言简意赅阐述内容。"/>
  <p:tag name="KSO_WM_UNIT_FILL_TYPE" val="1"/>
  <p:tag name="KSO_WM_UNIT_FILL_FORE_SCHEMECOLOR_INDEX" val="13"/>
  <p:tag name="KSO_WM_UNIT_FILL_FORE_SCHEMECOLOR_INDEX_BRIGHTNESS" val="0.6"/>
  <p:tag name="KSO_WM_UNIT_TEXT_FILL_FORE_SCHEMECOLOR_INDEX" val="1"/>
  <p:tag name="KSO_WM_UNIT_TEXT_FILL_TYPE" val="1"/>
  <p:tag name="KSO_WM_UNIT_USESOURCEFORMAT_APPLY" val="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h_a*1_1_1"/>
  <p:tag name="KSO_WM_TEMPLATE_CATEGORY" val="diagram"/>
  <p:tag name="KSO_WM_TEMPLATE_INDEX" val="2023149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1_1"/>
  <p:tag name="KSO_WM_UNIT_VALUE" val="9"/>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h_i*1_1_1"/>
  <p:tag name="KSO_WM_TEMPLATE_CATEGORY" val="diagram"/>
  <p:tag name="KSO_WM_TEMPLATE_INDEX" val="20231493"/>
  <p:tag name="KSO_WM_UNIT_LAYERLEVEL" val="1_1_1"/>
  <p:tag name="KSO_WM_TAG_VERSION" val="3.0"/>
  <p:tag name="KSO_WM_DIAGRAM_GROUP_CODE" val="m1-1"/>
  <p:tag name="KSO_WM_UNIT_SUBTYPE" val="d"/>
  <p:tag name="KSO_WM_UNIT_TYPE" val="m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h_a*1_2_1"/>
  <p:tag name="KSO_WM_TEMPLATE_CATEGORY" val="diagram"/>
  <p:tag name="KSO_WM_TEMPLATE_INDEX" val="2023149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UNIT_VALUE" val="4"/>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h_i*1_2_1"/>
  <p:tag name="KSO_WM_TEMPLATE_CATEGORY" val="diagram"/>
  <p:tag name="KSO_WM_TEMPLATE_INDEX" val="20231493"/>
  <p:tag name="KSO_WM_UNIT_LAYERLEVEL" val="1_1_1"/>
  <p:tag name="KSO_WM_TAG_VERSION" val="3.0"/>
  <p:tag name="KSO_WM_DIAGRAM_GROUP_CODE" val="m1-1"/>
  <p:tag name="KSO_WM_UNIT_SUBTYPE" val="d"/>
  <p:tag name="KSO_WM_UNIT_TYPE" val="m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0"/>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h_a*1_3_1"/>
  <p:tag name="KSO_WM_TEMPLATE_CATEGORY" val="diagram"/>
  <p:tag name="KSO_WM_TEMPLATE_INDEX" val="2023149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3_1"/>
  <p:tag name="KSO_WM_UNIT_VALUE" val="4"/>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0"/>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2*m_h_i*1_3_1"/>
  <p:tag name="KSO_WM_TEMPLATE_CATEGORY" val="diagram"/>
  <p:tag name="KSO_WM_TEMPLATE_INDEX" val="20231493"/>
  <p:tag name="KSO_WM_UNIT_LAYERLEVEL" val="1_1_1"/>
  <p:tag name="KSO_WM_TAG_VERSION" val="3.0"/>
  <p:tag name="KSO_WM_DIAGRAM_GROUP_CODE" val="m1-1"/>
  <p:tag name="KSO_WM_UNIT_SUBTYPE" val="d"/>
  <p:tag name="KSO_WM_UNIT_TYPE" val="m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416.20001220703125,&quot;left&quot;:0,&quot;top&quot;:83.97499389648438,&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0"/>
</p:tagLst>
</file>

<file path=ppt/tags/tag75.xml><?xml version="1.0" encoding="utf-8"?>
<p:tagLst xmlns:p="http://schemas.openxmlformats.org/presentationml/2006/main">
  <p:tag name="KSO_WM_SLIDE_ID" val="diagram20231493_2"/>
  <p:tag name="KSO_WM_TEMPLATE_SUBCATEGORY" val="0"/>
  <p:tag name="KSO_WM_TEMPLATE_MASTER_TYPE" val="0"/>
  <p:tag name="KSO_WM_TEMPLATE_COLOR_TYPE" val="0"/>
  <p:tag name="KSO_WM_SLIDE_ITEM_CNT" val="3"/>
  <p:tag name="KSO_WM_SLIDE_INDEX" val="2"/>
  <p:tag name="KSO_WM_TAG_VERSION" val="3.0"/>
  <p:tag name="KSO_WM_BEAUTIFY_FLAG" val="#wm#"/>
  <p:tag name="KSO_WM_TEMPLATE_CATEGORY" val="diagram"/>
  <p:tag name="KSO_WM_TEMPLATE_INDEX" val="20231493"/>
  <p:tag name="KSO_WM_SLIDE_TYPE" val="text"/>
  <p:tag name="KSO_WM_SLIDE_SUBTYPE" val="diag"/>
  <p:tag name="KSO_WM_SLIDE_SIZE" val="960.75*378.15"/>
  <p:tag name="KSO_WM_SLIDE_POSITION" val="0*103"/>
  <p:tag name="KSO_WM_SLIDE_LAYOUT" val="a_m"/>
  <p:tag name="KSO_WM_SLIDE_LAYOUT_CNT" val="1_1"/>
  <p:tag name="KSO_WM_SPECIAL_SOURCE" val="bdnull"/>
  <p:tag name="KSO_WM_DIAGRAM_GROUP_CODE" val="m1-1"/>
  <p:tag name="KSO_WM_SLIDE_DIAGTYPE" val="m"/>
</p:tagLst>
</file>

<file path=ppt/tags/tag76.xml><?xml version="1.0" encoding="utf-8"?>
<p:tagLst xmlns:p="http://schemas.openxmlformats.org/presentationml/2006/main">
  <p:tag name="KSO_WM_DIAGRAM_VIRTUALLY_FRAME" val="{&quot;height&quot;:327.35,&quot;left&quot;:59.7,&quot;top&quot;:128.9,&quot;width&quot;:824.35}"/>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i*1_1_2"/>
  <p:tag name="KSO_WM_TEMPLATE_CATEGORY" val="diagram"/>
  <p:tag name="KSO_WM_TEMPLATE_INDEX" val="20231861"/>
  <p:tag name="KSO_WM_UNIT_LAYERLEVEL" val="1_1_1"/>
  <p:tag name="KSO_WM_TAG_VERSION" val="3.0"/>
  <p:tag name="KSO_WM_DIAGRAM_GROUP_CODE" val="l1-1"/>
  <p:tag name="KSO_WM_UNIT_TYPE" val="l_h_i"/>
  <p:tag name="KSO_WM_UNIT_INDEX" val="1_1_2"/>
  <p:tag name="KSO_WM_DIAGRAM_VERSION" val="3"/>
  <p:tag name="KSO_WM_DIAGRAM_COLOR_TRICK" val="1"/>
  <p:tag name="KSO_WM_DIAGRAM_COLOR_TEXT_CAN_REMOVE" val="n"/>
  <p:tag name="KSO_WM_DIAGRAM_MAX_ITEMCNT" val="3"/>
  <p:tag name="KSO_WM_DIAGRAM_MIN_ITEMCNT" val="2"/>
  <p:tag name="KSO_WM_DIAGRAM_VIRTUALLY_FRAME" val="{&quot;height&quot;:327.35,&quot;left&quot;:59.7,&quot;top&quot;:128.9,&quot;width&quot;:824.35}"/>
  <p:tag name="KSO_WM_DIAGRAM_COLOR_MATCH_VALUE" val="{&quot;shape&quot;:{&quot;fill&quot;:{&quot;gradient&quot;:[{&quot;brightness&quot;:0,&quot;colorType&quot;:1,&quot;foreColorIndex&quot;:5,&quot;pos&quot;:1,&quot;transparency&quot;:1},{&quot;brightness&quot;:0,&quot;colorType&quot;:1,&quot;foreColorIndex&quot;:5,&quot;pos&quot;:1,&quot;transparency&quot;:0},{&quot;brightness&quot;:0.800000011920929,&quot;colorType&quot;:1,&quot;foreColorIndex&quot;:5,&quot;pos&quot;:0,&quot;transparency&quot;:0.8999999761581421}],&quot;type&quot;:3},&quot;glow&quot;:{&quot;colorType&quot;:0},&quot;line&quot;:{&quot;gradient&quot;:[{&quot;brightness&quot;:0,&quot;colorType&quot;:1,&quot;foreColorIndex&quot;:5,&quot;pos&quot;:0.20000000298023224,&quot;transparency&quot;:1},{&quot;brightness&quot;:0.4000000059604645,&quot;colorType&quot;:1,&quot;foreColorIndex&quot;:5,&quot;pos&quot;:1,&quot;transparency&quot;:0}],&quot;type&quot;:2},&quot;shadow&quot;:{&quot;brightness&quot;:-0.25,&quot;colorType&quot;:1,&quot;foreColorIndex&quot;:5,&quot;transparency&quot;:0.9300000071525574},&quot;threeD&quot;:{&quot;curvedSurface&quot;:{&quot;brightness&quot;:0,&quot;colorType&quot;:2,&quot;rgb&quot;:&quot;#000000&quot;},&quot;depth&quot;:{&quot;colorType&quot;:0}}},&quot;text&quot;:{&quot;fill&quot;:{&quot;solid&quot;:{&quot;brightness&quot;:0,&quot;colorType&quot;:2,&quot;rgb&quot;:&quot;#292929&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 name="KSO_WM_UNIT_FILL_TYPE" val="3"/>
  <p:tag name="KSO_WM_UNIT_LINE_FORE_SCHEMECOLOR_INDEX" val="5"/>
  <p:tag name="KSO_WM_UNIT_SHADOW_SCHEMECOLOR_INDEX" val="5"/>
  <p:tag name="KSO_WM_UNIT_USESOURCEFORMAT_APPLY" val="0"/>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a*1_1_1"/>
  <p:tag name="KSO_WM_TEMPLATE_CATEGORY" val="diagram"/>
  <p:tag name="KSO_WM_TEMPLATE_INDEX" val="2023186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1_1"/>
  <p:tag name="KSO_WM_DIAGRAM_VERSION" val="3"/>
  <p:tag name="KSO_WM_DIAGRAM_COLOR_TRICK" val="1"/>
  <p:tag name="KSO_WM_DIAGRAM_COLOR_TEXT_CAN_REMOVE" val="n"/>
  <p:tag name="KSO_WM_UNIT_VALUE" val="10"/>
  <p:tag name="KSO_WM_UNIT_TEXT_TYPE" val="1"/>
  <p:tag name="KSO_WM_DIAGRAM_MAX_ITEMCNT" val="3"/>
  <p:tag name="KSO_WM_DIAGRAM_MIN_ITEMCNT" val="2"/>
  <p:tag name="KSO_WM_DIAGRAM_VIRTUALLY_FRAME" val="{&quot;height&quot;:327.35,&quot;left&quot;:59.7,&quot;top&quot;:128.9,&quot;width&quot;:82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 name="KSO_WM_UNIT_PRESET_TEXT" val="添加标题内容"/>
  <p:tag name="KSO_WM_UNIT_TEXT_FILL_FORE_SCHEMECOLOR_INDEX" val="1"/>
  <p:tag name="KSO_WM_UNIT_TEXT_FILL_TYPE" val="1"/>
  <p:tag name="KSO_WM_UNIT_USESOURCEFORMAT_APPLY" val="0"/>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i*1_1_1"/>
  <p:tag name="KSO_WM_TEMPLATE_CATEGORY" val="diagram"/>
  <p:tag name="KSO_WM_TEMPLATE_INDEX" val="20231861"/>
  <p:tag name="KSO_WM_UNIT_LAYERLEVEL" val="1_1_1"/>
  <p:tag name="KSO_WM_TAG_VERSION" val="3.0"/>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3"/>
  <p:tag name="KSO_WM_DIAGRAM_MIN_ITEMCNT" val="2"/>
  <p:tag name="KSO_WM_DIAGRAM_VIRTUALLY_FRAME" val="{&quot;height&quot;:327.35,&quot;left&quot;:59.7,&quot;top&quot;:128.9,&quot;width&quot;:824.35}"/>
  <p:tag name="KSO_WM_DIAGRAM_COLOR_MATCH_VALUE" val="{&quot;shape&quot;:{&quot;fill&quot;:{&quot;type&quot;:0},&quot;glow&quot;:{&quot;colorType&quot;:0},&quot;line&quot;:{&quot;gradient&quot;:[{&quot;brightness&quot;:0,&quot;colorType&quot;:1,&quot;foreColorIndex&quot;:5,&quot;pos&quot;:0,&quot;transparency&quot;:0.8999999761581421},{&quot;brightness&quot;:0,&quot;colorType&quot;:1,&quot;foreColorIndex&quot;:5,&quot;pos&quot;:1,&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 name="KSO_WM_UNIT_LINE_FORE_SCHEMECOLOR_INDEX" val="5"/>
  <p:tag name="KSO_WM_UNIT_USESOURCEFORMAT_APPLY" val="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f*1_1_1"/>
  <p:tag name="KSO_WM_TEMPLATE_CATEGORY" val="diagram"/>
  <p:tag name="KSO_WM_TEMPLATE_INDEX" val="20231861"/>
  <p:tag name="KSO_WM_UNIT_LAYERLEVEL" val="1_1_1"/>
  <p:tag name="KSO_WM_TAG_VERSION" val="3.0"/>
  <p:tag name="KSO_WM_UNIT_SUBTYPE" val="a"/>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UNIT_VALUE" val="96"/>
  <p:tag name="KSO_WM_UNIT_TEXT_TYPE" val="1"/>
  <p:tag name="KSO_WM_DIAGRAM_MAX_ITEMCNT" val="3"/>
  <p:tag name="KSO_WM_DIAGRAM_MIN_ITEMCNT" val="2"/>
  <p:tag name="KSO_WM_DIAGRAM_VIRTUALLY_FRAME" val="{&quot;height&quot;:327.35,&quot;left&quot;:59.7,&quot;top&quot;:128.9,&quot;width&quot;:82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0"/>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i*1_2_2"/>
  <p:tag name="KSO_WM_TEMPLATE_CATEGORY" val="diagram"/>
  <p:tag name="KSO_WM_TEMPLATE_INDEX" val="20231861"/>
  <p:tag name="KSO_WM_UNIT_LAYERLEVEL" val="1_1_1"/>
  <p:tag name="KSO_WM_TAG_VERSION" val="3.0"/>
  <p:tag name="KSO_WM_DIAGRAM_GROUP_CODE" val="l1-1"/>
  <p:tag name="KSO_WM_UNIT_TYPE" val="l_h_i"/>
  <p:tag name="KSO_WM_UNIT_INDEX" val="1_2_2"/>
  <p:tag name="KSO_WM_DIAGRAM_VERSION" val="3"/>
  <p:tag name="KSO_WM_DIAGRAM_COLOR_TRICK" val="1"/>
  <p:tag name="KSO_WM_DIAGRAM_COLOR_TEXT_CAN_REMOVE" val="n"/>
  <p:tag name="KSO_WM_DIAGRAM_MAX_ITEMCNT" val="3"/>
  <p:tag name="KSO_WM_DIAGRAM_MIN_ITEMCNT" val="2"/>
  <p:tag name="KSO_WM_DIAGRAM_VIRTUALLY_FRAME" val="{&quot;height&quot;:327.35,&quot;left&quot;:59.7,&quot;top&quot;:128.9,&quot;width&quot;:824.35}"/>
  <p:tag name="KSO_WM_DIAGRAM_COLOR_MATCH_VALUE" val="{&quot;shape&quot;:{&quot;fill&quot;:{&quot;gradient&quot;:[{&quot;brightness&quot;:0,&quot;colorType&quot;:1,&quot;foreColorIndex&quot;:5,&quot;pos&quot;:1,&quot;transparency&quot;:1},{&quot;brightness&quot;:0,&quot;colorType&quot;:1,&quot;foreColorIndex&quot;:5,&quot;pos&quot;:1,&quot;transparency&quot;:0},{&quot;brightness&quot;:0.800000011920929,&quot;colorType&quot;:1,&quot;foreColorIndex&quot;:5,&quot;pos&quot;:0,&quot;transparency&quot;:0.8999999761581421}],&quot;type&quot;:3},&quot;glow&quot;:{&quot;colorType&quot;:0},&quot;line&quot;:{&quot;gradient&quot;:[{&quot;brightness&quot;:0,&quot;colorType&quot;:1,&quot;foreColorIndex&quot;:5,&quot;pos&quot;:0.20000000298023224,&quot;transparency&quot;:1},{&quot;brightness&quot;:0.4000000059604645,&quot;colorType&quot;:1,&quot;foreColorIndex&quot;:5,&quot;pos&quot;:1,&quot;transparency&quot;:0}],&quot;type&quot;:2},&quot;shadow&quot;:{&quot;brightness&quot;:-0.25,&quot;colorType&quot;:1,&quot;foreColorIndex&quot;:5,&quot;transparency&quot;:0.9300000071525574},&quot;threeD&quot;:{&quot;curvedSurface&quot;:{&quot;brightness&quot;:0,&quot;colorType&quot;:2,&quot;rgb&quot;:&quot;#000000&quot;},&quot;depth&quot;:{&quot;colorType&quot;:0}}},&quot;text&quot;:{&quot;fill&quot;:{&quot;solid&quot;:{&quot;brightness&quot;:0,&quot;colorType&quot;:2,&quot;rgb&quot;:&quot;#292929&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 name="KSO_WM_UNIT_FILL_TYPE" val="3"/>
  <p:tag name="KSO_WM_UNIT_LINE_FORE_SCHEMECOLOR_INDEX" val="5"/>
  <p:tag name="KSO_WM_UNIT_SHADOW_SCHEMECOLOR_INDEX" val="5"/>
  <p:tag name="KSO_WM_UNIT_USESOURCEFORMAT_APPLY" val="0"/>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i*1_3_2"/>
  <p:tag name="KSO_WM_TEMPLATE_CATEGORY" val="diagram"/>
  <p:tag name="KSO_WM_TEMPLATE_INDEX" val="20231861"/>
  <p:tag name="KSO_WM_UNIT_LAYERLEVEL" val="1_1_1"/>
  <p:tag name="KSO_WM_TAG_VERSION" val="3.0"/>
  <p:tag name="KSO_WM_DIAGRAM_GROUP_CODE" val="l1-1"/>
  <p:tag name="KSO_WM_UNIT_TYPE" val="l_h_i"/>
  <p:tag name="KSO_WM_UNIT_INDEX" val="1_3_2"/>
  <p:tag name="KSO_WM_DIAGRAM_VERSION" val="3"/>
  <p:tag name="KSO_WM_DIAGRAM_COLOR_TRICK" val="1"/>
  <p:tag name="KSO_WM_DIAGRAM_COLOR_TEXT_CAN_REMOVE" val="n"/>
  <p:tag name="KSO_WM_DIAGRAM_MAX_ITEMCNT" val="3"/>
  <p:tag name="KSO_WM_DIAGRAM_MIN_ITEMCNT" val="2"/>
  <p:tag name="KSO_WM_DIAGRAM_VIRTUALLY_FRAME" val="{&quot;height&quot;:327.35,&quot;left&quot;:59.7,&quot;top&quot;:128.9,&quot;width&quot;:824.35}"/>
  <p:tag name="KSO_WM_DIAGRAM_COLOR_MATCH_VALUE" val="{&quot;shape&quot;:{&quot;fill&quot;:{&quot;gradient&quot;:[{&quot;brightness&quot;:0,&quot;colorType&quot;:1,&quot;foreColorIndex&quot;:5,&quot;pos&quot;:1,&quot;transparency&quot;:1},{&quot;brightness&quot;:0,&quot;colorType&quot;:1,&quot;foreColorIndex&quot;:5,&quot;pos&quot;:1,&quot;transparency&quot;:0},{&quot;brightness&quot;:0.800000011920929,&quot;colorType&quot;:1,&quot;foreColorIndex&quot;:5,&quot;pos&quot;:0,&quot;transparency&quot;:0.8999999761581421}],&quot;type&quot;:3},&quot;glow&quot;:{&quot;colorType&quot;:0},&quot;line&quot;:{&quot;gradient&quot;:[{&quot;brightness&quot;:0,&quot;colorType&quot;:1,&quot;foreColorIndex&quot;:5,&quot;pos&quot;:0.20000000298023224,&quot;transparency&quot;:1},{&quot;brightness&quot;:0.4000000059604645,&quot;colorType&quot;:1,&quot;foreColorIndex&quot;:5,&quot;pos&quot;:1,&quot;transparency&quot;:0}],&quot;type&quot;:2},&quot;shadow&quot;:{&quot;brightness&quot;:-0.25,&quot;colorType&quot;:1,&quot;foreColorIndex&quot;:5,&quot;transparency&quot;:0.9300000071525574},&quot;threeD&quot;:{&quot;curvedSurface&quot;:{&quot;brightness&quot;:0,&quot;colorType&quot;:2,&quot;rgb&quot;:&quot;#000000&quot;},&quot;depth&quot;:{&quot;colorType&quot;:0}}},&quot;text&quot;:{&quot;fill&quot;:{&quot;solid&quot;:{&quot;brightness&quot;:0,&quot;colorType&quot;:2,&quot;rgb&quot;:&quot;#292929&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 name="KSO_WM_UNIT_FILL_TYPE" val="3"/>
  <p:tag name="KSO_WM_UNIT_LINE_FORE_SCHEMECOLOR_INDEX" val="5"/>
  <p:tag name="KSO_WM_UNIT_SHADOW_SCHEMECOLOR_INDEX" val="5"/>
  <p:tag name="KSO_WM_UNIT_USESOURCEFORMAT_APPLY" val="0"/>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a*1_2_1"/>
  <p:tag name="KSO_WM_TEMPLATE_CATEGORY" val="diagram"/>
  <p:tag name="KSO_WM_TEMPLATE_INDEX" val="2023186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2_1"/>
  <p:tag name="KSO_WM_DIAGRAM_VERSION" val="3"/>
  <p:tag name="KSO_WM_DIAGRAM_COLOR_TRICK" val="1"/>
  <p:tag name="KSO_WM_DIAGRAM_COLOR_TEXT_CAN_REMOVE" val="n"/>
  <p:tag name="KSO_WM_UNIT_VALUE" val="10"/>
  <p:tag name="KSO_WM_UNIT_TEXT_TYPE" val="1"/>
  <p:tag name="KSO_WM_DIAGRAM_MAX_ITEMCNT" val="3"/>
  <p:tag name="KSO_WM_DIAGRAM_MIN_ITEMCNT" val="2"/>
  <p:tag name="KSO_WM_DIAGRAM_VIRTUALLY_FRAME" val="{&quot;height&quot;:327.35,&quot;left&quot;:59.7,&quot;top&quot;:128.9,&quot;width&quot;:82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 name="KSO_WM_UNIT_PRESET_TEXT" val="添加标题内容"/>
  <p:tag name="KSO_WM_UNIT_TEXT_FILL_FORE_SCHEMECOLOR_INDEX" val="1"/>
  <p:tag name="KSO_WM_UNIT_TEXT_FILL_TYPE" val="1"/>
  <p:tag name="KSO_WM_UNIT_USESOURCEFORMAT_APPLY" val="0"/>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i*1_2_1"/>
  <p:tag name="KSO_WM_TEMPLATE_CATEGORY" val="diagram"/>
  <p:tag name="KSO_WM_TEMPLATE_INDEX" val="20231861"/>
  <p:tag name="KSO_WM_UNIT_LAYERLEVEL" val="1_1_1"/>
  <p:tag name="KSO_WM_TAG_VERSION" val="3.0"/>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3"/>
  <p:tag name="KSO_WM_DIAGRAM_MIN_ITEMCNT" val="2"/>
  <p:tag name="KSO_WM_DIAGRAM_VIRTUALLY_FRAME" val="{&quot;height&quot;:327.35,&quot;left&quot;:59.7,&quot;top&quot;:128.9,&quot;width&quot;:824.35}"/>
  <p:tag name="KSO_WM_DIAGRAM_COLOR_MATCH_VALUE" val="{&quot;shape&quot;:{&quot;fill&quot;:{&quot;type&quot;:0},&quot;glow&quot;:{&quot;colorType&quot;:0},&quot;line&quot;:{&quot;gradient&quot;:[{&quot;brightness&quot;:0,&quot;colorType&quot;:1,&quot;foreColorIndex&quot;:5,&quot;pos&quot;:0,&quot;transparency&quot;:0.8999999761581421},{&quot;brightness&quot;:0,&quot;colorType&quot;:1,&quot;foreColorIndex&quot;:5,&quot;pos&quot;:1,&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 name="KSO_WM_UNIT_LINE_FORE_SCHEMECOLOR_INDEX" val="5"/>
  <p:tag name="KSO_WM_UNIT_USESOURCEFORMAT_APPLY" val="0"/>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f*1_2_1"/>
  <p:tag name="KSO_WM_TEMPLATE_CATEGORY" val="diagram"/>
  <p:tag name="KSO_WM_TEMPLATE_INDEX" val="20231861"/>
  <p:tag name="KSO_WM_UNIT_LAYERLEVEL" val="1_1_1"/>
  <p:tag name="KSO_WM_TAG_VERSION" val="3.0"/>
  <p:tag name="KSO_WM_UNIT_SUBTYPE" val="a"/>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UNIT_VALUE" val="96"/>
  <p:tag name="KSO_WM_UNIT_TEXT_TYPE" val="1"/>
  <p:tag name="KSO_WM_DIAGRAM_MAX_ITEMCNT" val="3"/>
  <p:tag name="KSO_WM_DIAGRAM_MIN_ITEMCNT" val="2"/>
  <p:tag name="KSO_WM_DIAGRAM_VIRTUALLY_FRAME" val="{&quot;height&quot;:327.35,&quot;left&quot;:59.7,&quot;top&quot;:128.9,&quot;width&quot;:82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0"/>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a*1_3_1"/>
  <p:tag name="KSO_WM_TEMPLATE_CATEGORY" val="diagram"/>
  <p:tag name="KSO_WM_TEMPLATE_INDEX" val="20231861"/>
  <p:tag name="KSO_WM_UNIT_LAYERLEVEL" val="1_1_1"/>
  <p:tag name="KSO_WM_TAG_VERSION" val="3.0"/>
  <p:tag name="KSO_WM_UNIT_ISCONTENTSTITLE" val="0"/>
  <p:tag name="KSO_WM_UNIT_ISNUMDGMTITLE" val="0"/>
  <p:tag name="KSO_WM_UNIT_NOCLEAR" val="0"/>
  <p:tag name="KSO_WM_DIAGRAM_GROUP_CODE" val="l1-1"/>
  <p:tag name="KSO_WM_UNIT_TYPE" val="l_h_a"/>
  <p:tag name="KSO_WM_UNIT_INDEX" val="1_3_1"/>
  <p:tag name="KSO_WM_DIAGRAM_VERSION" val="3"/>
  <p:tag name="KSO_WM_DIAGRAM_COLOR_TRICK" val="1"/>
  <p:tag name="KSO_WM_DIAGRAM_COLOR_TEXT_CAN_REMOVE" val="n"/>
  <p:tag name="KSO_WM_UNIT_VALUE" val="10"/>
  <p:tag name="KSO_WM_UNIT_TEXT_TYPE" val="1"/>
  <p:tag name="KSO_WM_DIAGRAM_MAX_ITEMCNT" val="3"/>
  <p:tag name="KSO_WM_DIAGRAM_MIN_ITEMCNT" val="2"/>
  <p:tag name="KSO_WM_DIAGRAM_VIRTUALLY_FRAME" val="{&quot;height&quot;:327.35,&quot;left&quot;:59.7,&quot;top&quot;:128.9,&quot;width&quot;:82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 name="KSO_WM_UNIT_PRESET_TEXT" val="添加标题内容"/>
  <p:tag name="KSO_WM_UNIT_TEXT_FILL_FORE_SCHEMECOLOR_INDEX" val="1"/>
  <p:tag name="KSO_WM_UNIT_TEXT_FILL_TYPE" val="1"/>
  <p:tag name="KSO_WM_UNIT_USESOURCEFORMAT_APPLY" val="0"/>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i*1_3_1"/>
  <p:tag name="KSO_WM_TEMPLATE_CATEGORY" val="diagram"/>
  <p:tag name="KSO_WM_TEMPLATE_INDEX" val="20231861"/>
  <p:tag name="KSO_WM_UNIT_LAYERLEVEL" val="1_1_1"/>
  <p:tag name="KSO_WM_TAG_VERSION" val="3.0"/>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3"/>
  <p:tag name="KSO_WM_DIAGRAM_MIN_ITEMCNT" val="2"/>
  <p:tag name="KSO_WM_DIAGRAM_VIRTUALLY_FRAME" val="{&quot;height&quot;:327.35,&quot;left&quot;:59.7,&quot;top&quot;:128.9,&quot;width&quot;:824.35}"/>
  <p:tag name="KSO_WM_DIAGRAM_COLOR_MATCH_VALUE" val="{&quot;shape&quot;:{&quot;fill&quot;:{&quot;type&quot;:0},&quot;glow&quot;:{&quot;colorType&quot;:0},&quot;line&quot;:{&quot;gradient&quot;:[{&quot;brightness&quot;:0,&quot;colorType&quot;:1,&quot;foreColorIndex&quot;:5,&quot;pos&quot;:0,&quot;transparency&quot;:0.8999999761581421},{&quot;brightness&quot;:0,&quot;colorType&quot;:1,&quot;foreColorIndex&quot;:5,&quot;pos&quot;:1,&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 name="KSO_WM_UNIT_LINE_FORE_SCHEMECOLOR_INDEX" val="5"/>
  <p:tag name="KSO_WM_UNIT_USESOURCEFORMAT_APPLY" val="0"/>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861_2*l_h_f*1_3_1"/>
  <p:tag name="KSO_WM_TEMPLATE_CATEGORY" val="diagram"/>
  <p:tag name="KSO_WM_TEMPLATE_INDEX" val="20231861"/>
  <p:tag name="KSO_WM_UNIT_LAYERLEVEL" val="1_1_1"/>
  <p:tag name="KSO_WM_TAG_VERSION" val="3.0"/>
  <p:tag name="KSO_WM_UNIT_SUBTYPE" val="a"/>
  <p:tag name="KSO_WM_UNIT_NOCLEAR" val="0"/>
  <p:tag name="KSO_WM_DIAGRAM_GROUP_CODE" val="l1-1"/>
  <p:tag name="KSO_WM_UNIT_TYPE" val="l_h_f"/>
  <p:tag name="KSO_WM_UNIT_INDEX" val="1_3_1"/>
  <p:tag name="KSO_WM_DIAGRAM_VERSION" val="3"/>
  <p:tag name="KSO_WM_DIAGRAM_COLOR_TRICK" val="1"/>
  <p:tag name="KSO_WM_DIAGRAM_COLOR_TEXT_CAN_REMOVE" val="n"/>
  <p:tag name="KSO_WM_UNIT_VALUE" val="96"/>
  <p:tag name="KSO_WM_UNIT_TEXT_TYPE" val="1"/>
  <p:tag name="KSO_WM_DIAGRAM_MAX_ITEMCNT" val="3"/>
  <p:tag name="KSO_WM_DIAGRAM_MIN_ITEMCNT" val="2"/>
  <p:tag name="KSO_WM_DIAGRAM_VIRTUALLY_FRAME" val="{&quot;height&quot;:327.35,&quot;left&quot;:59.7,&quot;top&quot;:128.9,&quot;width&quot;:824.3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 name="KSO_WM_UNIT_TEXT_LAYER_COUNT" val="1"/>
  <p:tag name="KSO_WM_UNIT_PRESET_TEXT" val="单击此处添加文本具体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UNIT_USESOURCEFORMAT_APPLY" val="0"/>
</p:tagLst>
</file>

<file path=ppt/tags/tag89.xml><?xml version="1.0" encoding="utf-8"?>
<p:tagLst xmlns:p="http://schemas.openxmlformats.org/presentationml/2006/main">
  <p:tag name="THINKCELLSHAPEDONOTDELETE" val="thinkcellActiveDocDoNotDelete"/>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THINKCELLSHAPEDONOTDELETE" val="thinkcellActiveDocDoNotDelete"/>
</p:tagLst>
</file>

<file path=ppt/tags/tag91.xml><?xml version="1.0" encoding="utf-8"?>
<p:tagLst xmlns:p="http://schemas.openxmlformats.org/presentationml/2006/main">
  <p:tag name="THINKCELLSHAPEDONOTDELETE" val="thinkcellActiveDocDoNotDelete"/>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黑体 CN Regular"/>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黑体 CN Regular"/>
        <a:ea typeface=""/>
        <a:cs typeface=""/>
        <a:font script="Jpan" typeface="ＭＳ Ｐゴシック"/>
        <a:font script="Hang" typeface="맑은 고딕"/>
        <a:font script="Hans" typeface="思源黑体 CN Regular"/>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font">
    <a:majorFont>
      <a:latin typeface="Calibri"/>
      <a:ea typeface="微软雅黑"/>
      <a:cs typeface=""/>
    </a:majorFont>
    <a:minorFont>
      <a:latin typeface="Calibri"/>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font">
    <a:majorFont>
      <a:latin typeface="Calibri"/>
      <a:ea typeface="微软雅黑"/>
      <a:cs typeface=""/>
    </a:majorFont>
    <a:minorFont>
      <a:latin typeface="Calibri"/>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WPS">
    <a:dk1>
      <a:srgbClr val="000000"/>
    </a:dk1>
    <a:lt1>
      <a:srgbClr val="FFFFFF"/>
    </a:lt1>
    <a:dk2>
      <a:srgbClr val="0F1423"/>
    </a:dk2>
    <a:lt2>
      <a:srgbClr val="FFFFFF"/>
    </a:lt2>
    <a:accent1>
      <a:srgbClr val="4874CB"/>
    </a:accent1>
    <a:accent2>
      <a:srgbClr val="E6724B"/>
    </a:accent2>
    <a:accent3>
      <a:srgbClr val="EFBB1F"/>
    </a:accent3>
    <a:accent4>
      <a:srgbClr val="75BD42"/>
    </a:accent4>
    <a:accent5>
      <a:srgbClr val="30C0B4"/>
    </a:accent5>
    <a:accent6>
      <a:srgbClr val="E05269"/>
    </a:accent6>
    <a:hlink>
      <a:srgbClr val="0026E5"/>
    </a:hlink>
    <a:folHlink>
      <a:srgbClr val="7E1FAD"/>
    </a:folHlink>
  </a:clrScheme>
  <a:fontScheme name="font">
    <a:majorFont>
      <a:latin typeface="Calibri"/>
      <a:ea typeface="微软雅黑"/>
      <a:cs typeface=""/>
    </a:majorFont>
    <a:minorFont>
      <a:latin typeface="Calibri"/>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11027</Words>
  <Application>WPS 演示</Application>
  <PresentationFormat>宽屏</PresentationFormat>
  <Paragraphs>1149</Paragraphs>
  <Slides>37</Slides>
  <Notes>1</Notes>
  <HiddenSlides>1</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6</vt:i4>
      </vt:variant>
      <vt:variant>
        <vt:lpstr>幻灯片标题</vt:lpstr>
      </vt:variant>
      <vt:variant>
        <vt:i4>37</vt:i4>
      </vt:variant>
    </vt:vector>
  </HeadingPairs>
  <TitlesOfParts>
    <vt:vector size="64" baseType="lpstr">
      <vt:lpstr>Arial</vt:lpstr>
      <vt:lpstr>宋体</vt:lpstr>
      <vt:lpstr>Wingdings</vt:lpstr>
      <vt:lpstr>Wingdings</vt:lpstr>
      <vt:lpstr>思源黑体 CN Regular</vt:lpstr>
      <vt:lpstr>微软雅黑</vt:lpstr>
      <vt:lpstr>WenQuanYiZenHei</vt:lpstr>
      <vt:lpstr>AMGDT</vt:lpstr>
      <vt:lpstr>思源黑体 CN Bold</vt:lpstr>
      <vt:lpstr>Arial Unicode MS</vt:lpstr>
      <vt:lpstr>Times New Roman</vt:lpstr>
      <vt:lpstr>汉仪旗黑-55简</vt:lpstr>
      <vt:lpstr>黑体</vt:lpstr>
      <vt:lpstr>Arial</vt:lpstr>
      <vt:lpstr>Impact</vt:lpstr>
      <vt:lpstr>阿里巴巴普惠体</vt:lpstr>
      <vt:lpstr>等线</vt:lpstr>
      <vt:lpstr>Roboto</vt:lpstr>
      <vt:lpstr>HarmonyOS Sans SC</vt:lpstr>
      <vt:lpstr>HarmonyOS Sans SC Black</vt:lpstr>
      <vt:lpstr>Office 主题​​</vt:lpstr>
      <vt:lpstr>TCLayout.ActiveDocument.1</vt:lpstr>
      <vt:lpstr>TCLayout.ActiveDocument.1</vt:lpstr>
      <vt:lpstr>TCLayout.ActiveDocument.1</vt:lpstr>
      <vt:lpstr>TCLayout.ActiveDocument.1</vt:lpstr>
      <vt:lpstr>TCLayout.ActiveDocument.1</vt:lpstr>
      <vt:lpstr>TCLayout.ActiveDocument.1</vt:lpstr>
      <vt:lpstr>PowerPoint 演示文稿</vt:lpstr>
      <vt:lpstr>PowerPoint 演示文稿</vt:lpstr>
      <vt:lpstr>PowerPoint 演示文稿</vt:lpstr>
      <vt:lpstr>诊断依据</vt:lpstr>
      <vt:lpstr>入院后病情</vt:lpstr>
      <vt:lpstr>入院后病情</vt:lpstr>
      <vt:lpstr>诊疗经过-感染</vt:lpstr>
      <vt:lpstr>6.24胸部CT</vt:lpstr>
      <vt:lpstr>病情变化</vt:lpstr>
      <vt:lpstr>诊疗经过-感染</vt:lpstr>
      <vt:lpstr>7.2行异基因造血干细胞移植</vt:lpstr>
      <vt:lpstr>7.4</vt:lpstr>
      <vt:lpstr>7.5</vt:lpstr>
      <vt:lpstr>7.6</vt:lpstr>
      <vt:lpstr>诊疗经过-感染</vt:lpstr>
      <vt:lpstr>PowerPoint 演示文稿</vt:lpstr>
      <vt:lpstr>7.16胸部CT</vt:lpstr>
      <vt:lpstr>7.24</vt:lpstr>
      <vt:lpstr>7.24出院</vt:lpstr>
      <vt:lpstr>经验性治疗是血液科患者抗真菌早期治疗的重要策略之一</vt:lpstr>
      <vt:lpstr>霉菌是血液恶性肿瘤患者IFD的主要致病真菌，早期治疗应聚焦霉菌</vt:lpstr>
      <vt:lpstr>EORTC明确提出侵袭性霉菌病（IMD）概念，同时指出非特征性影像学表现亦可作为IMD的诊断标准，从而协助临床早期识别、治疗</vt:lpstr>
      <vt:lpstr>CT影像学检查，有助于血液病患者肺霉菌病的早期治疗</vt:lpstr>
      <vt:lpstr>在临床治疗真菌感染时，会面临诸多挑战</vt:lpstr>
      <vt:lpstr>目前多种常用抗真菌药物因不良反应的停药率普遍较高</vt:lpstr>
      <vt:lpstr>目前仅艾沙康唑、两性霉素B可用于侵袭性霉菌病（IMD）的治疗</vt:lpstr>
      <vt:lpstr>艾沙康唑与两性霉素B抗菌谱类似，且艾沙康唑对曲霉活性更高</vt:lpstr>
      <vt:lpstr>艾沙康唑对曲霉的抗菌活性高于两性霉素B，对毛霉抗菌活性与两性霉素B相当</vt:lpstr>
      <vt:lpstr>AmB治疗IA疗效劣于伏立康唑，而艾沙康唑治疗IA疗效与伏立康唑相当</vt:lpstr>
      <vt:lpstr>META分析：初始单药治疗IA，艾沙康唑临床应答率的SUCRA最高，达77.9%</vt:lpstr>
      <vt:lpstr>与AmB相比，艾沙康唑的肾毒性发生率较低，肾脏安全性更优</vt:lpstr>
      <vt:lpstr>与AmB相比，艾沙康唑的输液毒性发应、低钾血症发生率均较低</vt:lpstr>
      <vt:lpstr>艾沙康唑治疗侵袭性霉菌病具有良好的临床疗效且安全性优于两性霉素B</vt:lpstr>
      <vt:lpstr>艾沙康唑是指南推荐治疗IA的一线选择，而两性霉素B仅作为备选方案</vt:lpstr>
      <vt:lpstr>艾沙康唑与两性霉素B均是治疗IM的一线选择</vt:lpstr>
      <vt:lpstr>艾沙康唑是治疗HSCT患者预防后突破性IFD的重要选择</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青青 子衿 </cp:lastModifiedBy>
  <cp:revision>249</cp:revision>
  <dcterms:created xsi:type="dcterms:W3CDTF">2019-06-19T02:08:00Z</dcterms:created>
  <dcterms:modified xsi:type="dcterms:W3CDTF">2025-12-15T14:47:01Z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5C2052621C834D3E900E5D8D4A0A3767_13</vt:lpwstr>
  </property>
  <property fmtid="{D5CDD505-2E9C-101B-9397-08002B2CF9AE}" pid="4" name="KSOTemplateUUID">
    <vt:lpwstr>v1.0_mb_bkUGvLM0dMIe003DThl8Bw==</vt:lpwstr>
  </property>
</Properties>
</file>